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321" r:id="rId3"/>
    <p:sldId id="318" r:id="rId4"/>
    <p:sldId id="331" r:id="rId5"/>
    <p:sldId id="360" r:id="rId6"/>
    <p:sldId id="264" r:id="rId7"/>
    <p:sldId id="361" r:id="rId8"/>
    <p:sldId id="324" r:id="rId9"/>
    <p:sldId id="359" r:id="rId10"/>
    <p:sldId id="287" r:id="rId11"/>
    <p:sldId id="342" r:id="rId12"/>
    <p:sldId id="325" r:id="rId13"/>
    <p:sldId id="346" r:id="rId14"/>
    <p:sldId id="347" r:id="rId15"/>
    <p:sldId id="286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 Chisholm" initials="RC" lastIdx="26" clrIdx="0">
    <p:extLst>
      <p:ext uri="{19B8F6BF-5375-455C-9EA6-DF929625EA0E}">
        <p15:presenceInfo xmlns:p15="http://schemas.microsoft.com/office/powerpoint/2012/main" userId="S-1-5-21-3608812861-1645138800-3657871278-1115" providerId="AD"/>
      </p:ext>
    </p:extLst>
  </p:cmAuthor>
  <p:cmAuthor id="2" name="James Gerken" initials="JG" lastIdx="2" clrIdx="1">
    <p:extLst>
      <p:ext uri="{19B8F6BF-5375-455C-9EA6-DF929625EA0E}">
        <p15:presenceInfo xmlns:p15="http://schemas.microsoft.com/office/powerpoint/2012/main" userId="S::jgerken@tmdinc.net::78a3ca82-f100-4cda-ab39-dbc4cdd31c98" providerId="AD"/>
      </p:ext>
    </p:extLst>
  </p:cmAuthor>
  <p:cmAuthor id="3" name="China Langer" initials="CL" lastIdx="5" clrIdx="2">
    <p:extLst>
      <p:ext uri="{19B8F6BF-5375-455C-9EA6-DF929625EA0E}">
        <p15:presenceInfo xmlns:p15="http://schemas.microsoft.com/office/powerpoint/2012/main" userId="S::clanger@tmdinc.net::bbe9eaaf-d2a7-48b4-b231-79405ebd04d5" providerId="AD"/>
      </p:ext>
    </p:extLst>
  </p:cmAuthor>
  <p:cmAuthor id="4" name="Frank Martin" initials="FM" lastIdx="1" clrIdx="3">
    <p:extLst>
      <p:ext uri="{19B8F6BF-5375-455C-9EA6-DF929625EA0E}">
        <p15:presenceInfo xmlns:p15="http://schemas.microsoft.com/office/powerpoint/2012/main" userId="S::fmartin@BJCTA.ORG::46a18b4d-6e2d-44eb-b6aa-6dcb06be1b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B3"/>
    <a:srgbClr val="FFE100"/>
    <a:srgbClr val="FFFFFF"/>
    <a:srgbClr val="4472C4"/>
    <a:srgbClr val="F4BD38"/>
    <a:srgbClr val="0546A1"/>
    <a:srgbClr val="F8763B"/>
    <a:srgbClr val="2C3761"/>
    <a:srgbClr val="D125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5" autoAdjust="0"/>
    <p:restoredTop sz="85546" autoAdjust="0"/>
  </p:normalViewPr>
  <p:slideViewPr>
    <p:cSldViewPr snapToGrid="0">
      <p:cViewPr varScale="1">
        <p:scale>
          <a:sx n="94" d="100"/>
          <a:sy n="94" d="100"/>
        </p:scale>
        <p:origin x="58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537F6-D7B1-4558-9260-AA47C326C04D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41309-111E-4985-8D14-CEE7F2D2FE1F}">
      <dgm:prSet phldrT="[Text]" custT="1"/>
      <dgm:spPr/>
      <dgm:t>
        <a:bodyPr/>
        <a:lstStyle/>
        <a:p>
          <a:r>
            <a:rPr lang="en-US" sz="1800" b="1" dirty="0">
              <a:latin typeface="Frutiger LT Std 47 Light Cn" panose="020B0406020204020204" pitchFamily="34" charset="0"/>
            </a:rPr>
            <a:t>Commuters &amp; Essential Workers</a:t>
          </a:r>
          <a:endParaRPr lang="en-US" sz="1800" dirty="0">
            <a:latin typeface="Frutiger LT Std 47 Light Cn" panose="020B0406020204020204" pitchFamily="34" charset="0"/>
          </a:endParaRPr>
        </a:p>
      </dgm:t>
    </dgm:pt>
    <dgm:pt modelId="{DBE61C63-9266-4939-B515-7D3A9C786640}" type="parTrans" cxnId="{1874A519-FD0A-4FE1-8066-35113B7F850D}">
      <dgm:prSet/>
      <dgm:spPr/>
      <dgm:t>
        <a:bodyPr/>
        <a:lstStyle/>
        <a:p>
          <a:endParaRPr lang="en-US"/>
        </a:p>
      </dgm:t>
    </dgm:pt>
    <dgm:pt modelId="{6D0C96DE-FCA2-404C-A6E7-B436D9D2591A}" type="sibTrans" cxnId="{1874A519-FD0A-4FE1-8066-35113B7F850D}">
      <dgm:prSet/>
      <dgm:spPr/>
      <dgm:t>
        <a:bodyPr/>
        <a:lstStyle/>
        <a:p>
          <a:endParaRPr lang="en-US"/>
        </a:p>
      </dgm:t>
    </dgm:pt>
    <dgm:pt modelId="{C92CF33B-8F78-4BD6-B259-AABF9D5467FD}">
      <dgm:prSet phldrT="[Text]" custT="1"/>
      <dgm:spPr/>
      <dgm:t>
        <a:bodyPr/>
        <a:lstStyle/>
        <a:p>
          <a:r>
            <a:rPr lang="en-US" sz="1800" b="1" dirty="0">
              <a:latin typeface="Frutiger LT Std 47 Light Cn" panose="020B0406020204020204" pitchFamily="34" charset="0"/>
            </a:rPr>
            <a:t>Transit-Dependent Riders</a:t>
          </a:r>
          <a:endParaRPr lang="en-US" sz="1800" dirty="0">
            <a:latin typeface="Frutiger LT Std 47 Light Cn" panose="020B0406020204020204" pitchFamily="34" charset="0"/>
          </a:endParaRPr>
        </a:p>
      </dgm:t>
    </dgm:pt>
    <dgm:pt modelId="{28914028-7858-4C94-B6F9-4D632B4F973E}" type="parTrans" cxnId="{1876F36E-508A-46D3-9991-948F47F712EF}">
      <dgm:prSet/>
      <dgm:spPr/>
      <dgm:t>
        <a:bodyPr/>
        <a:lstStyle/>
        <a:p>
          <a:endParaRPr lang="en-US"/>
        </a:p>
      </dgm:t>
    </dgm:pt>
    <dgm:pt modelId="{5D4E053C-C225-488F-A402-96F715E0B2C9}" type="sibTrans" cxnId="{1876F36E-508A-46D3-9991-948F47F712EF}">
      <dgm:prSet/>
      <dgm:spPr/>
      <dgm:t>
        <a:bodyPr/>
        <a:lstStyle/>
        <a:p>
          <a:endParaRPr lang="en-US"/>
        </a:p>
      </dgm:t>
    </dgm:pt>
    <dgm:pt modelId="{FDBCD6CA-8B9E-40F4-B90B-F264BA930A33}">
      <dgm:prSet phldrT="[Text]" custT="1"/>
      <dgm:spPr/>
      <dgm:t>
        <a:bodyPr/>
        <a:lstStyle/>
        <a:p>
          <a:r>
            <a:rPr lang="en-US" sz="1800" b="1" dirty="0">
              <a:latin typeface="Frutiger LT Std 47 Light Cn" panose="020B0406020204020204" pitchFamily="34" charset="0"/>
            </a:rPr>
            <a:t>Seniors</a:t>
          </a:r>
          <a:endParaRPr lang="en-US" sz="1800" dirty="0">
            <a:latin typeface="Frutiger LT Std 47 Light Cn" panose="020B0406020204020204" pitchFamily="34" charset="0"/>
          </a:endParaRPr>
        </a:p>
      </dgm:t>
    </dgm:pt>
    <dgm:pt modelId="{6552EDC4-3D70-45AB-A049-C3B799114E95}" type="parTrans" cxnId="{AD641B99-2EE1-495B-8D48-C9666B8148F9}">
      <dgm:prSet/>
      <dgm:spPr/>
      <dgm:t>
        <a:bodyPr/>
        <a:lstStyle/>
        <a:p>
          <a:endParaRPr lang="en-US"/>
        </a:p>
      </dgm:t>
    </dgm:pt>
    <dgm:pt modelId="{C3DDA737-77B7-409F-93C4-0DD5530AB9DA}" type="sibTrans" cxnId="{AD641B99-2EE1-495B-8D48-C9666B8148F9}">
      <dgm:prSet/>
      <dgm:spPr/>
      <dgm:t>
        <a:bodyPr/>
        <a:lstStyle/>
        <a:p>
          <a:endParaRPr lang="en-US"/>
        </a:p>
      </dgm:t>
    </dgm:pt>
    <dgm:pt modelId="{3A22DC9A-EA3B-4CCD-9FCB-765AAB5998F1}">
      <dgm:prSet phldrT="[Text]" custT="1"/>
      <dgm:spPr/>
      <dgm:t>
        <a:bodyPr/>
        <a:lstStyle/>
        <a:p>
          <a:r>
            <a:rPr lang="en-US" sz="1800" b="1" dirty="0">
              <a:latin typeface="Frutiger LT Std 47 Light Cn" panose="020B0406020204020204" pitchFamily="34" charset="0"/>
            </a:rPr>
            <a:t>Students</a:t>
          </a:r>
          <a:endParaRPr lang="en-US" sz="1800" dirty="0">
            <a:latin typeface="Frutiger LT Std 47 Light Cn" panose="020B0406020204020204" pitchFamily="34" charset="0"/>
          </a:endParaRPr>
        </a:p>
      </dgm:t>
    </dgm:pt>
    <dgm:pt modelId="{987B892B-3B9F-40BB-B4AE-A36F91E6446C}" type="parTrans" cxnId="{41966763-74F4-439F-8B73-42C66B894F33}">
      <dgm:prSet/>
      <dgm:spPr/>
      <dgm:t>
        <a:bodyPr/>
        <a:lstStyle/>
        <a:p>
          <a:endParaRPr lang="en-US"/>
        </a:p>
      </dgm:t>
    </dgm:pt>
    <dgm:pt modelId="{C256C584-1B2D-464C-8458-EC7DBBDE4499}" type="sibTrans" cxnId="{41966763-74F4-439F-8B73-42C66B894F33}">
      <dgm:prSet/>
      <dgm:spPr/>
      <dgm:t>
        <a:bodyPr/>
        <a:lstStyle/>
        <a:p>
          <a:endParaRPr lang="en-US"/>
        </a:p>
      </dgm:t>
    </dgm:pt>
    <dgm:pt modelId="{E4C7A1B0-27E6-4B0A-A7AE-0AECF8CED70C}">
      <dgm:prSet phldrT="[Text]" custT="1"/>
      <dgm:spPr/>
      <dgm:t>
        <a:bodyPr/>
        <a:lstStyle/>
        <a:p>
          <a:r>
            <a:rPr lang="en-US" sz="1800" b="1" dirty="0">
              <a:latin typeface="Frutiger LT Std 47 Light Cn" panose="020B0406020204020204" pitchFamily="34" charset="0"/>
            </a:rPr>
            <a:t>Shoppers, Social, Entertainment</a:t>
          </a:r>
          <a:endParaRPr lang="en-US" sz="1800" dirty="0">
            <a:latin typeface="Frutiger LT Std 47 Light Cn" panose="020B0406020204020204" pitchFamily="34" charset="0"/>
          </a:endParaRPr>
        </a:p>
      </dgm:t>
    </dgm:pt>
    <dgm:pt modelId="{9023203C-171C-47A9-B0BE-767450E4510D}" type="parTrans" cxnId="{C903E6C8-86C1-4013-A647-70739B047527}">
      <dgm:prSet/>
      <dgm:spPr/>
      <dgm:t>
        <a:bodyPr/>
        <a:lstStyle/>
        <a:p>
          <a:endParaRPr lang="en-US"/>
        </a:p>
      </dgm:t>
    </dgm:pt>
    <dgm:pt modelId="{972A2190-2226-4B59-A29A-4E8DC03EBA23}" type="sibTrans" cxnId="{C903E6C8-86C1-4013-A647-70739B047527}">
      <dgm:prSet/>
      <dgm:spPr/>
      <dgm:t>
        <a:bodyPr/>
        <a:lstStyle/>
        <a:p>
          <a:endParaRPr lang="en-US"/>
        </a:p>
      </dgm:t>
    </dgm:pt>
    <dgm:pt modelId="{5BE4D3E4-1699-4C75-994D-086021C52E8B}">
      <dgm:prSet phldrT="[Text]" custT="1"/>
      <dgm:spPr/>
      <dgm:t>
        <a:bodyPr/>
        <a:lstStyle/>
        <a:p>
          <a:r>
            <a:rPr lang="en-US" sz="1800" b="1" dirty="0">
              <a:latin typeface="Frutiger LT Std 47 Light Cn" panose="020B0406020204020204" pitchFamily="34" charset="0"/>
            </a:rPr>
            <a:t>Youth</a:t>
          </a:r>
          <a:endParaRPr lang="en-US" sz="1800" dirty="0">
            <a:latin typeface="Frutiger LT Std 47 Light Cn" panose="020B0406020204020204" pitchFamily="34" charset="0"/>
          </a:endParaRPr>
        </a:p>
      </dgm:t>
    </dgm:pt>
    <dgm:pt modelId="{BEDBF29F-EA50-4909-9957-69046DE79E4E}" type="parTrans" cxnId="{7E1E0C94-0B82-4C9B-97B1-431942E20451}">
      <dgm:prSet/>
      <dgm:spPr/>
      <dgm:t>
        <a:bodyPr/>
        <a:lstStyle/>
        <a:p>
          <a:endParaRPr lang="en-US"/>
        </a:p>
      </dgm:t>
    </dgm:pt>
    <dgm:pt modelId="{FD4CF07B-B2CF-47AA-A41F-71B9DAA8538A}" type="sibTrans" cxnId="{7E1E0C94-0B82-4C9B-97B1-431942E20451}">
      <dgm:prSet/>
      <dgm:spPr/>
      <dgm:t>
        <a:bodyPr/>
        <a:lstStyle/>
        <a:p>
          <a:endParaRPr lang="en-US"/>
        </a:p>
      </dgm:t>
    </dgm:pt>
    <dgm:pt modelId="{41E46B36-B3A9-4436-9CCB-627FB28A6FC0}" type="pres">
      <dgm:prSet presAssocID="{E50537F6-D7B1-4558-9260-AA47C326C04D}" presName="Name0" presStyleCnt="0">
        <dgm:presLayoutVars>
          <dgm:dir/>
          <dgm:resizeHandles val="exact"/>
        </dgm:presLayoutVars>
      </dgm:prSet>
      <dgm:spPr/>
    </dgm:pt>
    <dgm:pt modelId="{E54128CC-F59C-4876-8096-2C20B6C361EE}" type="pres">
      <dgm:prSet presAssocID="{DB941309-111E-4985-8D14-CEE7F2D2FE1F}" presName="compNode" presStyleCnt="0"/>
      <dgm:spPr/>
    </dgm:pt>
    <dgm:pt modelId="{542C1C1C-FF73-4EAA-BCDE-4A99051FA59A}" type="pres">
      <dgm:prSet presAssocID="{DB941309-111E-4985-8D14-CEE7F2D2FE1F}" presName="pictRect" presStyleLbl="node1" presStyleIdx="0" presStyleCnt="6" custLinFactNeighborX="3109"/>
      <dgm:spPr>
        <a:blipFill dpi="0" rotWithShape="1">
          <a:blip xmlns:r="http://schemas.openxmlformats.org/officeDocument/2006/relationships" r:embed="rId1"/>
          <a:srcRect/>
          <a:stretch>
            <a:fillRect l="17746" r="17746"/>
          </a:stretch>
        </a:blipFill>
        <a:ln>
          <a:noFill/>
        </a:ln>
      </dgm:spPr>
    </dgm:pt>
    <dgm:pt modelId="{4B8A901B-B0D0-4C92-A2AF-6242E02801BA}" type="pres">
      <dgm:prSet presAssocID="{DB941309-111E-4985-8D14-CEE7F2D2FE1F}" presName="textRect" presStyleLbl="revTx" presStyleIdx="0" presStyleCnt="6">
        <dgm:presLayoutVars>
          <dgm:bulletEnabled val="1"/>
        </dgm:presLayoutVars>
      </dgm:prSet>
      <dgm:spPr/>
    </dgm:pt>
    <dgm:pt modelId="{2EEB70ED-E587-453A-8AFF-61E39CD21934}" type="pres">
      <dgm:prSet presAssocID="{6D0C96DE-FCA2-404C-A6E7-B436D9D2591A}" presName="sibTrans" presStyleLbl="sibTrans2D1" presStyleIdx="0" presStyleCnt="0"/>
      <dgm:spPr/>
    </dgm:pt>
    <dgm:pt modelId="{DDAA8C22-D721-44A0-800E-8EE2D520C983}" type="pres">
      <dgm:prSet presAssocID="{C92CF33B-8F78-4BD6-B259-AABF9D5467FD}" presName="compNode" presStyleCnt="0"/>
      <dgm:spPr/>
    </dgm:pt>
    <dgm:pt modelId="{DBA4DFA7-2FA5-42DD-8F28-99907ABD505A}" type="pres">
      <dgm:prSet presAssocID="{C92CF33B-8F78-4BD6-B259-AABF9D5467FD}" presName="pictRect" presStyleLbl="node1" presStyleIdx="1" presStyleCnt="6" custLinFactNeighborX="241" custLinFactNeighborY="-69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>
          <a:noFill/>
        </a:ln>
      </dgm:spPr>
    </dgm:pt>
    <dgm:pt modelId="{4675AA06-E07D-4225-920E-0A900E71FB37}" type="pres">
      <dgm:prSet presAssocID="{C92CF33B-8F78-4BD6-B259-AABF9D5467FD}" presName="textRect" presStyleLbl="revTx" presStyleIdx="1" presStyleCnt="6">
        <dgm:presLayoutVars>
          <dgm:bulletEnabled val="1"/>
        </dgm:presLayoutVars>
      </dgm:prSet>
      <dgm:spPr/>
    </dgm:pt>
    <dgm:pt modelId="{626BE3C9-5CDB-4B08-8BBB-1876862BA3B8}" type="pres">
      <dgm:prSet presAssocID="{5D4E053C-C225-488F-A402-96F715E0B2C9}" presName="sibTrans" presStyleLbl="sibTrans2D1" presStyleIdx="0" presStyleCnt="0"/>
      <dgm:spPr/>
    </dgm:pt>
    <dgm:pt modelId="{EEAC6FAD-A4BD-4C9E-991B-54EB04CD1830}" type="pres">
      <dgm:prSet presAssocID="{FDBCD6CA-8B9E-40F4-B90B-F264BA930A33}" presName="compNode" presStyleCnt="0"/>
      <dgm:spPr/>
    </dgm:pt>
    <dgm:pt modelId="{08F3D931-8618-4B29-A72A-30941D951044}" type="pres">
      <dgm:prSet presAssocID="{FDBCD6CA-8B9E-40F4-B90B-F264BA930A33}" presName="pictRect" presStyleLbl="node1" presStyleIdx="2" presStyleCnt="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>
          <a:noFill/>
        </a:ln>
      </dgm:spPr>
    </dgm:pt>
    <dgm:pt modelId="{360365CC-BA65-4F23-B239-D16BDC0ACB45}" type="pres">
      <dgm:prSet presAssocID="{FDBCD6CA-8B9E-40F4-B90B-F264BA930A33}" presName="textRect" presStyleLbl="revTx" presStyleIdx="2" presStyleCnt="6">
        <dgm:presLayoutVars>
          <dgm:bulletEnabled val="1"/>
        </dgm:presLayoutVars>
      </dgm:prSet>
      <dgm:spPr/>
    </dgm:pt>
    <dgm:pt modelId="{092EEDE4-12F8-4ECA-B67C-AB56AB4E6381}" type="pres">
      <dgm:prSet presAssocID="{C3DDA737-77B7-409F-93C4-0DD5530AB9DA}" presName="sibTrans" presStyleLbl="sibTrans2D1" presStyleIdx="0" presStyleCnt="0"/>
      <dgm:spPr/>
    </dgm:pt>
    <dgm:pt modelId="{62333F1E-44D3-4BF8-ADC4-77DDA602BE22}" type="pres">
      <dgm:prSet presAssocID="{3A22DC9A-EA3B-4CCD-9FCB-765AAB5998F1}" presName="compNode" presStyleCnt="0"/>
      <dgm:spPr/>
    </dgm:pt>
    <dgm:pt modelId="{C216CAFA-102A-45F2-AF26-49565574032B}" type="pres">
      <dgm:prSet presAssocID="{3A22DC9A-EA3B-4CCD-9FCB-765AAB5998F1}" presName="pictRect" presStyleLbl="node1" presStyleIdx="3" presStyleCnt="6" custLinFactNeighborX="3109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>
          <a:noFill/>
        </a:ln>
      </dgm:spPr>
    </dgm:pt>
    <dgm:pt modelId="{4B754FE7-5F01-453D-8971-72553CE994D4}" type="pres">
      <dgm:prSet presAssocID="{3A22DC9A-EA3B-4CCD-9FCB-765AAB5998F1}" presName="textRect" presStyleLbl="revTx" presStyleIdx="3" presStyleCnt="6">
        <dgm:presLayoutVars>
          <dgm:bulletEnabled val="1"/>
        </dgm:presLayoutVars>
      </dgm:prSet>
      <dgm:spPr/>
    </dgm:pt>
    <dgm:pt modelId="{90DB389D-51BB-45D9-A047-7AE048E63B32}" type="pres">
      <dgm:prSet presAssocID="{C256C584-1B2D-464C-8458-EC7DBBDE4499}" presName="sibTrans" presStyleLbl="sibTrans2D1" presStyleIdx="0" presStyleCnt="0"/>
      <dgm:spPr/>
    </dgm:pt>
    <dgm:pt modelId="{400F9BF6-2CB7-4481-880B-AFF9AE0BEED0}" type="pres">
      <dgm:prSet presAssocID="{5BE4D3E4-1699-4C75-994D-086021C52E8B}" presName="compNode" presStyleCnt="0"/>
      <dgm:spPr/>
    </dgm:pt>
    <dgm:pt modelId="{54C5E96F-EE9D-4A31-A926-2DB2AFFC8259}" type="pres">
      <dgm:prSet presAssocID="{5BE4D3E4-1699-4C75-994D-086021C52E8B}" presName="pictRect" presStyleLbl="node1" presStyleIdx="4" presStyleCnt="6" custLinFactNeighborX="24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>
          <a:noFill/>
        </a:ln>
      </dgm:spPr>
    </dgm:pt>
    <dgm:pt modelId="{13C7A4B5-4632-48AC-9B9A-A84E65D25902}" type="pres">
      <dgm:prSet presAssocID="{5BE4D3E4-1699-4C75-994D-086021C52E8B}" presName="textRect" presStyleLbl="revTx" presStyleIdx="4" presStyleCnt="6">
        <dgm:presLayoutVars>
          <dgm:bulletEnabled val="1"/>
        </dgm:presLayoutVars>
      </dgm:prSet>
      <dgm:spPr/>
    </dgm:pt>
    <dgm:pt modelId="{754E599C-59CC-4BFC-B14A-F43CDC6876E1}" type="pres">
      <dgm:prSet presAssocID="{FD4CF07B-B2CF-47AA-A41F-71B9DAA8538A}" presName="sibTrans" presStyleLbl="sibTrans2D1" presStyleIdx="0" presStyleCnt="0"/>
      <dgm:spPr/>
    </dgm:pt>
    <dgm:pt modelId="{2405497B-746A-4D23-9301-AAFFA5226937}" type="pres">
      <dgm:prSet presAssocID="{E4C7A1B0-27E6-4B0A-A7AE-0AECF8CED70C}" presName="compNode" presStyleCnt="0"/>
      <dgm:spPr/>
    </dgm:pt>
    <dgm:pt modelId="{609AFAC9-FA48-45B5-9812-1BA4A23526D5}" type="pres">
      <dgm:prSet presAssocID="{E4C7A1B0-27E6-4B0A-A7AE-0AECF8CED70C}" presName="pictRect" presStyleLbl="node1" presStyleIdx="5" presStyleCnt="6" custLinFactNeighborX="3109"/>
      <dgm:spPr>
        <a:blipFill dpi="0" rotWithShape="1">
          <a:blip xmlns:r="http://schemas.openxmlformats.org/officeDocument/2006/relationships" r:embed="rId6"/>
          <a:srcRect/>
          <a:stretch>
            <a:fillRect l="23740" r="23740"/>
          </a:stretch>
        </a:blipFill>
        <a:ln>
          <a:noFill/>
        </a:ln>
      </dgm:spPr>
    </dgm:pt>
    <dgm:pt modelId="{100C2A7D-B0D1-46A7-8084-474D54EA6A94}" type="pres">
      <dgm:prSet presAssocID="{E4C7A1B0-27E6-4B0A-A7AE-0AECF8CED70C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1874A519-FD0A-4FE1-8066-35113B7F850D}" srcId="{E50537F6-D7B1-4558-9260-AA47C326C04D}" destId="{DB941309-111E-4985-8D14-CEE7F2D2FE1F}" srcOrd="0" destOrd="0" parTransId="{DBE61C63-9266-4939-B515-7D3A9C786640}" sibTransId="{6D0C96DE-FCA2-404C-A6E7-B436D9D2591A}"/>
    <dgm:cxn modelId="{B330A139-7EB4-4690-B993-7CB05148542F}" type="presOf" srcId="{3A22DC9A-EA3B-4CCD-9FCB-765AAB5998F1}" destId="{4B754FE7-5F01-453D-8971-72553CE994D4}" srcOrd="0" destOrd="0" presId="urn:microsoft.com/office/officeart/2005/8/layout/pList1"/>
    <dgm:cxn modelId="{41966763-74F4-439F-8B73-42C66B894F33}" srcId="{E50537F6-D7B1-4558-9260-AA47C326C04D}" destId="{3A22DC9A-EA3B-4CCD-9FCB-765AAB5998F1}" srcOrd="3" destOrd="0" parTransId="{987B892B-3B9F-40BB-B4AE-A36F91E6446C}" sibTransId="{C256C584-1B2D-464C-8458-EC7DBBDE4499}"/>
    <dgm:cxn modelId="{E490684A-A6A4-43CE-B859-34EA1EF9684D}" type="presOf" srcId="{E4C7A1B0-27E6-4B0A-A7AE-0AECF8CED70C}" destId="{100C2A7D-B0D1-46A7-8084-474D54EA6A94}" srcOrd="0" destOrd="0" presId="urn:microsoft.com/office/officeart/2005/8/layout/pList1"/>
    <dgm:cxn modelId="{1876F36E-508A-46D3-9991-948F47F712EF}" srcId="{E50537F6-D7B1-4558-9260-AA47C326C04D}" destId="{C92CF33B-8F78-4BD6-B259-AABF9D5467FD}" srcOrd="1" destOrd="0" parTransId="{28914028-7858-4C94-B6F9-4D632B4F973E}" sibTransId="{5D4E053C-C225-488F-A402-96F715E0B2C9}"/>
    <dgm:cxn modelId="{F486154F-A162-4B74-885D-50048EE56064}" type="presOf" srcId="{FDBCD6CA-8B9E-40F4-B90B-F264BA930A33}" destId="{360365CC-BA65-4F23-B239-D16BDC0ACB45}" srcOrd="0" destOrd="0" presId="urn:microsoft.com/office/officeart/2005/8/layout/pList1"/>
    <dgm:cxn modelId="{C9D4358B-9FAC-44AC-A2D8-51EF4AFDB6C0}" type="presOf" srcId="{5D4E053C-C225-488F-A402-96F715E0B2C9}" destId="{626BE3C9-5CDB-4B08-8BBB-1876862BA3B8}" srcOrd="0" destOrd="0" presId="urn:microsoft.com/office/officeart/2005/8/layout/pList1"/>
    <dgm:cxn modelId="{7E1E0C94-0B82-4C9B-97B1-431942E20451}" srcId="{E50537F6-D7B1-4558-9260-AA47C326C04D}" destId="{5BE4D3E4-1699-4C75-994D-086021C52E8B}" srcOrd="4" destOrd="0" parTransId="{BEDBF29F-EA50-4909-9957-69046DE79E4E}" sibTransId="{FD4CF07B-B2CF-47AA-A41F-71B9DAA8538A}"/>
    <dgm:cxn modelId="{AD641B99-2EE1-495B-8D48-C9666B8148F9}" srcId="{E50537F6-D7B1-4558-9260-AA47C326C04D}" destId="{FDBCD6CA-8B9E-40F4-B90B-F264BA930A33}" srcOrd="2" destOrd="0" parTransId="{6552EDC4-3D70-45AB-A049-C3B799114E95}" sibTransId="{C3DDA737-77B7-409F-93C4-0DD5530AB9DA}"/>
    <dgm:cxn modelId="{CF85999A-EBE3-4D37-9A78-784BC31D8795}" type="presOf" srcId="{C3DDA737-77B7-409F-93C4-0DD5530AB9DA}" destId="{092EEDE4-12F8-4ECA-B67C-AB56AB4E6381}" srcOrd="0" destOrd="0" presId="urn:microsoft.com/office/officeart/2005/8/layout/pList1"/>
    <dgm:cxn modelId="{D2B194AD-53F6-4E57-96AC-15474A4253B3}" type="presOf" srcId="{FD4CF07B-B2CF-47AA-A41F-71B9DAA8538A}" destId="{754E599C-59CC-4BFC-B14A-F43CDC6876E1}" srcOrd="0" destOrd="0" presId="urn:microsoft.com/office/officeart/2005/8/layout/pList1"/>
    <dgm:cxn modelId="{435FA1B3-0F08-452F-8C93-1FA02E334456}" type="presOf" srcId="{E50537F6-D7B1-4558-9260-AA47C326C04D}" destId="{41E46B36-B3A9-4436-9CCB-627FB28A6FC0}" srcOrd="0" destOrd="0" presId="urn:microsoft.com/office/officeart/2005/8/layout/pList1"/>
    <dgm:cxn modelId="{C903E6C8-86C1-4013-A647-70739B047527}" srcId="{E50537F6-D7B1-4558-9260-AA47C326C04D}" destId="{E4C7A1B0-27E6-4B0A-A7AE-0AECF8CED70C}" srcOrd="5" destOrd="0" parTransId="{9023203C-171C-47A9-B0BE-767450E4510D}" sibTransId="{972A2190-2226-4B59-A29A-4E8DC03EBA23}"/>
    <dgm:cxn modelId="{7E699DC9-4AD9-400B-AAF9-E203DC045847}" type="presOf" srcId="{DB941309-111E-4985-8D14-CEE7F2D2FE1F}" destId="{4B8A901B-B0D0-4C92-A2AF-6242E02801BA}" srcOrd="0" destOrd="0" presId="urn:microsoft.com/office/officeart/2005/8/layout/pList1"/>
    <dgm:cxn modelId="{4F439ADB-4B59-4594-90F4-4F3D63CA71FA}" type="presOf" srcId="{5BE4D3E4-1699-4C75-994D-086021C52E8B}" destId="{13C7A4B5-4632-48AC-9B9A-A84E65D25902}" srcOrd="0" destOrd="0" presId="urn:microsoft.com/office/officeart/2005/8/layout/pList1"/>
    <dgm:cxn modelId="{7D317DE7-E115-43E3-946D-A9BAA0CF3526}" type="presOf" srcId="{6D0C96DE-FCA2-404C-A6E7-B436D9D2591A}" destId="{2EEB70ED-E587-453A-8AFF-61E39CD21934}" srcOrd="0" destOrd="0" presId="urn:microsoft.com/office/officeart/2005/8/layout/pList1"/>
    <dgm:cxn modelId="{B272C8EA-76CF-4BF3-94B4-74C18CB96A14}" type="presOf" srcId="{C256C584-1B2D-464C-8458-EC7DBBDE4499}" destId="{90DB389D-51BB-45D9-A047-7AE048E63B32}" srcOrd="0" destOrd="0" presId="urn:microsoft.com/office/officeart/2005/8/layout/pList1"/>
    <dgm:cxn modelId="{EBE320F9-3AC0-4B11-BBA2-85A444DB9382}" type="presOf" srcId="{C92CF33B-8F78-4BD6-B259-AABF9D5467FD}" destId="{4675AA06-E07D-4225-920E-0A900E71FB37}" srcOrd="0" destOrd="0" presId="urn:microsoft.com/office/officeart/2005/8/layout/pList1"/>
    <dgm:cxn modelId="{2E01ABA5-424E-4815-904A-2F5EC677D078}" type="presParOf" srcId="{41E46B36-B3A9-4436-9CCB-627FB28A6FC0}" destId="{E54128CC-F59C-4876-8096-2C20B6C361EE}" srcOrd="0" destOrd="0" presId="urn:microsoft.com/office/officeart/2005/8/layout/pList1"/>
    <dgm:cxn modelId="{73C032C0-559B-40E5-B18B-DE3E6C7B4FF5}" type="presParOf" srcId="{E54128CC-F59C-4876-8096-2C20B6C361EE}" destId="{542C1C1C-FF73-4EAA-BCDE-4A99051FA59A}" srcOrd="0" destOrd="0" presId="urn:microsoft.com/office/officeart/2005/8/layout/pList1"/>
    <dgm:cxn modelId="{44685C79-D656-4891-9365-0D28EB60158F}" type="presParOf" srcId="{E54128CC-F59C-4876-8096-2C20B6C361EE}" destId="{4B8A901B-B0D0-4C92-A2AF-6242E02801BA}" srcOrd="1" destOrd="0" presId="urn:microsoft.com/office/officeart/2005/8/layout/pList1"/>
    <dgm:cxn modelId="{14DF31C0-BF32-4046-A7DA-814C7A78AD7C}" type="presParOf" srcId="{41E46B36-B3A9-4436-9CCB-627FB28A6FC0}" destId="{2EEB70ED-E587-453A-8AFF-61E39CD21934}" srcOrd="1" destOrd="0" presId="urn:microsoft.com/office/officeart/2005/8/layout/pList1"/>
    <dgm:cxn modelId="{F250895A-8B5B-430E-8326-8730D598988A}" type="presParOf" srcId="{41E46B36-B3A9-4436-9CCB-627FB28A6FC0}" destId="{DDAA8C22-D721-44A0-800E-8EE2D520C983}" srcOrd="2" destOrd="0" presId="urn:microsoft.com/office/officeart/2005/8/layout/pList1"/>
    <dgm:cxn modelId="{4D995696-22F3-4BA1-A73A-C6300E94B67E}" type="presParOf" srcId="{DDAA8C22-D721-44A0-800E-8EE2D520C983}" destId="{DBA4DFA7-2FA5-42DD-8F28-99907ABD505A}" srcOrd="0" destOrd="0" presId="urn:microsoft.com/office/officeart/2005/8/layout/pList1"/>
    <dgm:cxn modelId="{D66F189C-8B0F-4E90-A4F4-5A791BB2C833}" type="presParOf" srcId="{DDAA8C22-D721-44A0-800E-8EE2D520C983}" destId="{4675AA06-E07D-4225-920E-0A900E71FB37}" srcOrd="1" destOrd="0" presId="urn:microsoft.com/office/officeart/2005/8/layout/pList1"/>
    <dgm:cxn modelId="{B5C7D7F5-37CC-4059-B3BB-BB034E7A5947}" type="presParOf" srcId="{41E46B36-B3A9-4436-9CCB-627FB28A6FC0}" destId="{626BE3C9-5CDB-4B08-8BBB-1876862BA3B8}" srcOrd="3" destOrd="0" presId="urn:microsoft.com/office/officeart/2005/8/layout/pList1"/>
    <dgm:cxn modelId="{65F14C6F-6A0C-4308-B3A8-F360A5FE953F}" type="presParOf" srcId="{41E46B36-B3A9-4436-9CCB-627FB28A6FC0}" destId="{EEAC6FAD-A4BD-4C9E-991B-54EB04CD1830}" srcOrd="4" destOrd="0" presId="urn:microsoft.com/office/officeart/2005/8/layout/pList1"/>
    <dgm:cxn modelId="{0CEC021B-4BD8-48D5-8E1D-061F9FDC44B2}" type="presParOf" srcId="{EEAC6FAD-A4BD-4C9E-991B-54EB04CD1830}" destId="{08F3D931-8618-4B29-A72A-30941D951044}" srcOrd="0" destOrd="0" presId="urn:microsoft.com/office/officeart/2005/8/layout/pList1"/>
    <dgm:cxn modelId="{6F4A29D5-D83A-4989-97C2-135F02608530}" type="presParOf" srcId="{EEAC6FAD-A4BD-4C9E-991B-54EB04CD1830}" destId="{360365CC-BA65-4F23-B239-D16BDC0ACB45}" srcOrd="1" destOrd="0" presId="urn:microsoft.com/office/officeart/2005/8/layout/pList1"/>
    <dgm:cxn modelId="{B7C53385-C80D-473C-816D-EA8315F7674B}" type="presParOf" srcId="{41E46B36-B3A9-4436-9CCB-627FB28A6FC0}" destId="{092EEDE4-12F8-4ECA-B67C-AB56AB4E6381}" srcOrd="5" destOrd="0" presId="urn:microsoft.com/office/officeart/2005/8/layout/pList1"/>
    <dgm:cxn modelId="{6E796D1C-EA54-4295-815C-BBD3CA1BBD30}" type="presParOf" srcId="{41E46B36-B3A9-4436-9CCB-627FB28A6FC0}" destId="{62333F1E-44D3-4BF8-ADC4-77DDA602BE22}" srcOrd="6" destOrd="0" presId="urn:microsoft.com/office/officeart/2005/8/layout/pList1"/>
    <dgm:cxn modelId="{C9D7C069-4477-43ED-B0D1-31AC65632C70}" type="presParOf" srcId="{62333F1E-44D3-4BF8-ADC4-77DDA602BE22}" destId="{C216CAFA-102A-45F2-AF26-49565574032B}" srcOrd="0" destOrd="0" presId="urn:microsoft.com/office/officeart/2005/8/layout/pList1"/>
    <dgm:cxn modelId="{B8EA1828-E6C0-44EE-A6C0-7DC8CB59B4C1}" type="presParOf" srcId="{62333F1E-44D3-4BF8-ADC4-77DDA602BE22}" destId="{4B754FE7-5F01-453D-8971-72553CE994D4}" srcOrd="1" destOrd="0" presId="urn:microsoft.com/office/officeart/2005/8/layout/pList1"/>
    <dgm:cxn modelId="{5CA6FF4B-C244-487E-A87A-A9AC82A4F766}" type="presParOf" srcId="{41E46B36-B3A9-4436-9CCB-627FB28A6FC0}" destId="{90DB389D-51BB-45D9-A047-7AE048E63B32}" srcOrd="7" destOrd="0" presId="urn:microsoft.com/office/officeart/2005/8/layout/pList1"/>
    <dgm:cxn modelId="{9B38A5AD-3EE9-4168-8D74-BD2194C232AD}" type="presParOf" srcId="{41E46B36-B3A9-4436-9CCB-627FB28A6FC0}" destId="{400F9BF6-2CB7-4481-880B-AFF9AE0BEED0}" srcOrd="8" destOrd="0" presId="urn:microsoft.com/office/officeart/2005/8/layout/pList1"/>
    <dgm:cxn modelId="{2BBDE18D-9C93-4F54-BD49-E4396959D385}" type="presParOf" srcId="{400F9BF6-2CB7-4481-880B-AFF9AE0BEED0}" destId="{54C5E96F-EE9D-4A31-A926-2DB2AFFC8259}" srcOrd="0" destOrd="0" presId="urn:microsoft.com/office/officeart/2005/8/layout/pList1"/>
    <dgm:cxn modelId="{AFABBC8E-6B14-46E0-82DB-190453FB5708}" type="presParOf" srcId="{400F9BF6-2CB7-4481-880B-AFF9AE0BEED0}" destId="{13C7A4B5-4632-48AC-9B9A-A84E65D25902}" srcOrd="1" destOrd="0" presId="urn:microsoft.com/office/officeart/2005/8/layout/pList1"/>
    <dgm:cxn modelId="{2E705CFB-B253-4405-8B59-4BADF41CEB3D}" type="presParOf" srcId="{41E46B36-B3A9-4436-9CCB-627FB28A6FC0}" destId="{754E599C-59CC-4BFC-B14A-F43CDC6876E1}" srcOrd="9" destOrd="0" presId="urn:microsoft.com/office/officeart/2005/8/layout/pList1"/>
    <dgm:cxn modelId="{84862D07-4FD9-4C89-A36E-D3E3F13B0AA5}" type="presParOf" srcId="{41E46B36-B3A9-4436-9CCB-627FB28A6FC0}" destId="{2405497B-746A-4D23-9301-AAFFA5226937}" srcOrd="10" destOrd="0" presId="urn:microsoft.com/office/officeart/2005/8/layout/pList1"/>
    <dgm:cxn modelId="{713C272E-8A08-4EBC-BFDE-354D77C81719}" type="presParOf" srcId="{2405497B-746A-4D23-9301-AAFFA5226937}" destId="{609AFAC9-FA48-45B5-9812-1BA4A23526D5}" srcOrd="0" destOrd="0" presId="urn:microsoft.com/office/officeart/2005/8/layout/pList1"/>
    <dgm:cxn modelId="{E9B6AE71-E2C2-496B-B6AE-52367AE5AC6E}" type="presParOf" srcId="{2405497B-746A-4D23-9301-AAFFA5226937}" destId="{100C2A7D-B0D1-46A7-8084-474D54EA6A9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C1C1C-FF73-4EAA-BCDE-4A99051FA59A}">
      <dsp:nvSpPr>
        <dsp:cNvPr id="0" name=""/>
        <dsp:cNvSpPr/>
      </dsp:nvSpPr>
      <dsp:spPr>
        <a:xfrm>
          <a:off x="1109176" y="2131"/>
          <a:ext cx="2125991" cy="1464808"/>
        </a:xfrm>
        <a:prstGeom prst="round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17746" r="17746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A901B-B0D0-4C92-A2AF-6242E02801BA}">
      <dsp:nvSpPr>
        <dsp:cNvPr id="0" name=""/>
        <dsp:cNvSpPr/>
      </dsp:nvSpPr>
      <dsp:spPr>
        <a:xfrm>
          <a:off x="1043079" y="1466939"/>
          <a:ext cx="2125991" cy="788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Frutiger LT Std 47 Light Cn" panose="020B0406020204020204" pitchFamily="34" charset="0"/>
            </a:rPr>
            <a:t>Commuters &amp; Essential Workers</a:t>
          </a:r>
          <a:endParaRPr lang="en-US" sz="1800" kern="1200" dirty="0">
            <a:latin typeface="Frutiger LT Std 47 Light Cn" panose="020B0406020204020204" pitchFamily="34" charset="0"/>
          </a:endParaRPr>
        </a:p>
      </dsp:txBody>
      <dsp:txXfrm>
        <a:off x="1043079" y="1466939"/>
        <a:ext cx="2125991" cy="788742"/>
      </dsp:txXfrm>
    </dsp:sp>
    <dsp:sp modelId="{DBA4DFA7-2FA5-42DD-8F28-99907ABD505A}">
      <dsp:nvSpPr>
        <dsp:cNvPr id="0" name=""/>
        <dsp:cNvSpPr/>
      </dsp:nvSpPr>
      <dsp:spPr>
        <a:xfrm>
          <a:off x="3386883" y="0"/>
          <a:ext cx="2125991" cy="1464808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5AA06-E07D-4225-920E-0A900E71FB37}">
      <dsp:nvSpPr>
        <dsp:cNvPr id="0" name=""/>
        <dsp:cNvSpPr/>
      </dsp:nvSpPr>
      <dsp:spPr>
        <a:xfrm>
          <a:off x="3381759" y="1466939"/>
          <a:ext cx="2125991" cy="788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Frutiger LT Std 47 Light Cn" panose="020B0406020204020204" pitchFamily="34" charset="0"/>
            </a:rPr>
            <a:t>Transit-Dependent Riders</a:t>
          </a:r>
          <a:endParaRPr lang="en-US" sz="1800" kern="1200" dirty="0">
            <a:latin typeface="Frutiger LT Std 47 Light Cn" panose="020B0406020204020204" pitchFamily="34" charset="0"/>
          </a:endParaRPr>
        </a:p>
      </dsp:txBody>
      <dsp:txXfrm>
        <a:off x="3381759" y="1466939"/>
        <a:ext cx="2125991" cy="788742"/>
      </dsp:txXfrm>
    </dsp:sp>
    <dsp:sp modelId="{08F3D931-8618-4B29-A72A-30941D951044}">
      <dsp:nvSpPr>
        <dsp:cNvPr id="0" name=""/>
        <dsp:cNvSpPr/>
      </dsp:nvSpPr>
      <dsp:spPr>
        <a:xfrm>
          <a:off x="5720439" y="2131"/>
          <a:ext cx="2125991" cy="1464808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365CC-BA65-4F23-B239-D16BDC0ACB45}">
      <dsp:nvSpPr>
        <dsp:cNvPr id="0" name=""/>
        <dsp:cNvSpPr/>
      </dsp:nvSpPr>
      <dsp:spPr>
        <a:xfrm>
          <a:off x="5720439" y="1466939"/>
          <a:ext cx="2125991" cy="788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Frutiger LT Std 47 Light Cn" panose="020B0406020204020204" pitchFamily="34" charset="0"/>
            </a:rPr>
            <a:t>Seniors</a:t>
          </a:r>
          <a:endParaRPr lang="en-US" sz="1800" kern="1200" dirty="0">
            <a:latin typeface="Frutiger LT Std 47 Light Cn" panose="020B0406020204020204" pitchFamily="34" charset="0"/>
          </a:endParaRPr>
        </a:p>
      </dsp:txBody>
      <dsp:txXfrm>
        <a:off x="5720439" y="1466939"/>
        <a:ext cx="2125991" cy="788742"/>
      </dsp:txXfrm>
    </dsp:sp>
    <dsp:sp modelId="{C216CAFA-102A-45F2-AF26-49565574032B}">
      <dsp:nvSpPr>
        <dsp:cNvPr id="0" name=""/>
        <dsp:cNvSpPr/>
      </dsp:nvSpPr>
      <dsp:spPr>
        <a:xfrm>
          <a:off x="1109176" y="2468281"/>
          <a:ext cx="2125991" cy="1464808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54FE7-5F01-453D-8971-72553CE994D4}">
      <dsp:nvSpPr>
        <dsp:cNvPr id="0" name=""/>
        <dsp:cNvSpPr/>
      </dsp:nvSpPr>
      <dsp:spPr>
        <a:xfrm>
          <a:off x="1043079" y="3933089"/>
          <a:ext cx="2125991" cy="788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Frutiger LT Std 47 Light Cn" panose="020B0406020204020204" pitchFamily="34" charset="0"/>
            </a:rPr>
            <a:t>Students</a:t>
          </a:r>
          <a:endParaRPr lang="en-US" sz="1800" kern="1200" dirty="0">
            <a:latin typeface="Frutiger LT Std 47 Light Cn" panose="020B0406020204020204" pitchFamily="34" charset="0"/>
          </a:endParaRPr>
        </a:p>
      </dsp:txBody>
      <dsp:txXfrm>
        <a:off x="1043079" y="3933089"/>
        <a:ext cx="2125991" cy="788742"/>
      </dsp:txXfrm>
    </dsp:sp>
    <dsp:sp modelId="{54C5E96F-EE9D-4A31-A926-2DB2AFFC8259}">
      <dsp:nvSpPr>
        <dsp:cNvPr id="0" name=""/>
        <dsp:cNvSpPr/>
      </dsp:nvSpPr>
      <dsp:spPr>
        <a:xfrm>
          <a:off x="3386883" y="2468281"/>
          <a:ext cx="2125991" cy="1464808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7A4B5-4632-48AC-9B9A-A84E65D25902}">
      <dsp:nvSpPr>
        <dsp:cNvPr id="0" name=""/>
        <dsp:cNvSpPr/>
      </dsp:nvSpPr>
      <dsp:spPr>
        <a:xfrm>
          <a:off x="3381759" y="3933089"/>
          <a:ext cx="2125991" cy="788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Frutiger LT Std 47 Light Cn" panose="020B0406020204020204" pitchFamily="34" charset="0"/>
            </a:rPr>
            <a:t>Youth</a:t>
          </a:r>
          <a:endParaRPr lang="en-US" sz="1800" kern="1200" dirty="0">
            <a:latin typeface="Frutiger LT Std 47 Light Cn" panose="020B0406020204020204" pitchFamily="34" charset="0"/>
          </a:endParaRPr>
        </a:p>
      </dsp:txBody>
      <dsp:txXfrm>
        <a:off x="3381759" y="3933089"/>
        <a:ext cx="2125991" cy="788742"/>
      </dsp:txXfrm>
    </dsp:sp>
    <dsp:sp modelId="{609AFAC9-FA48-45B5-9812-1BA4A23526D5}">
      <dsp:nvSpPr>
        <dsp:cNvPr id="0" name=""/>
        <dsp:cNvSpPr/>
      </dsp:nvSpPr>
      <dsp:spPr>
        <a:xfrm>
          <a:off x="5786536" y="2468281"/>
          <a:ext cx="2125991" cy="1464808"/>
        </a:xfrm>
        <a:prstGeom prst="roundRect">
          <a:avLst/>
        </a:prstGeom>
        <a:blipFill dpi="0" rotWithShape="1">
          <a:blip xmlns:r="http://schemas.openxmlformats.org/officeDocument/2006/relationships" r:embed="rId6"/>
          <a:srcRect/>
          <a:stretch>
            <a:fillRect l="23740" r="2374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C2A7D-B0D1-46A7-8084-474D54EA6A94}">
      <dsp:nvSpPr>
        <dsp:cNvPr id="0" name=""/>
        <dsp:cNvSpPr/>
      </dsp:nvSpPr>
      <dsp:spPr>
        <a:xfrm>
          <a:off x="5720439" y="3933089"/>
          <a:ext cx="2125991" cy="788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Frutiger LT Std 47 Light Cn" panose="020B0406020204020204" pitchFamily="34" charset="0"/>
            </a:rPr>
            <a:t>Shoppers, Social, Entertainment</a:t>
          </a:r>
          <a:endParaRPr lang="en-US" sz="1800" kern="1200" dirty="0">
            <a:latin typeface="Frutiger LT Std 47 Light Cn" panose="020B0406020204020204" pitchFamily="34" charset="0"/>
          </a:endParaRPr>
        </a:p>
      </dsp:txBody>
      <dsp:txXfrm>
        <a:off x="5720439" y="3933089"/>
        <a:ext cx="2125991" cy="788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16BD7-70A0-49CB-A4E7-EC8D6EBE196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3B71A-3326-4D38-B53A-9D8710DDA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B71A-3326-4D38-B53A-9D8710DDAA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2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B71A-3326-4D38-B53A-9D8710DDAA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8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B71A-3326-4D38-B53A-9D8710DDAA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clockface</a:t>
            </a:r>
          </a:p>
          <a:p>
            <a:endParaRPr lang="en-US" dirty="0"/>
          </a:p>
          <a:p>
            <a:r>
              <a:rPr lang="en-US" dirty="0"/>
              <a:t>Helps OTP; low-OTP even more problematic w/ hourly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B71A-3326-4D38-B53A-9D8710DDAA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8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B71A-3326-4D38-B53A-9D8710DDAA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1 route connects to shift times and school bells.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B71A-3326-4D38-B53A-9D8710DDAA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B71A-3326-4D38-B53A-9D8710DDAA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0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B71A-3326-4D38-B53A-9D8710DDAA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1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3B71A-3326-4D38-B53A-9D8710DDAA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8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FFCAABC-985A-4B35-8190-684790BC38DC}"/>
              </a:ext>
            </a:extLst>
          </p:cNvPr>
          <p:cNvGrpSpPr/>
          <p:nvPr userDrawn="1"/>
        </p:nvGrpSpPr>
        <p:grpSpPr>
          <a:xfrm>
            <a:off x="-47626" y="6147520"/>
            <a:ext cx="12287251" cy="734003"/>
            <a:chOff x="-47626" y="6133518"/>
            <a:chExt cx="12287251" cy="734003"/>
          </a:xfrm>
          <a:solidFill>
            <a:srgbClr val="0546A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DAC38D-A1D9-4D29-B568-544845E83151}"/>
                </a:ext>
              </a:extLst>
            </p:cNvPr>
            <p:cNvSpPr/>
            <p:nvPr/>
          </p:nvSpPr>
          <p:spPr>
            <a:xfrm>
              <a:off x="0" y="6133518"/>
              <a:ext cx="12192000" cy="7340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876B59-20BA-4FDF-AD03-E88D3353AB29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226627"/>
              <a:ext cx="12253913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43DFE2-4657-4FD7-A826-776F6FD33DF9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341705"/>
              <a:ext cx="12253913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EDA59F-2C6D-4D84-A22D-BF70BE0D860D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456783"/>
              <a:ext cx="12287251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A picture containing plate, drawing, cup&#10;&#10;Description automatically generated">
            <a:extLst>
              <a:ext uri="{FF2B5EF4-FFF2-40B4-BE49-F238E27FC236}">
                <a16:creationId xmlns:a16="http://schemas.microsoft.com/office/drawing/2014/main" id="{62B9186A-F35E-4DD1-BAC4-5BBFF640F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793" y="6472948"/>
            <a:ext cx="1442948" cy="446497"/>
          </a:xfrm>
          <a:prstGeom prst="rect">
            <a:avLst/>
          </a:prstGeom>
        </p:spPr>
      </p:pic>
      <p:pic>
        <p:nvPicPr>
          <p:cNvPr id="20" name="Picture 1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91EEBEE-1CBE-4248-B49A-675FEA38C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2028" y="6505155"/>
            <a:ext cx="561346" cy="382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4538B-D787-48D3-967F-149E24AEF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D948F-5C6A-4658-82CF-D47242FE4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76A9D-352E-40F8-9EC4-CB40E482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" y="6511470"/>
            <a:ext cx="520460" cy="365125"/>
          </a:xfrm>
          <a:prstGeom prst="rect">
            <a:avLst/>
          </a:prstGeom>
        </p:spPr>
        <p:txBody>
          <a:bodyPr/>
          <a:lstStyle/>
          <a:p>
            <a:fld id="{49578E5B-D258-44F0-B43D-73899E99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4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BB73-1492-46DB-9E99-7600F595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2347F-6415-4A8D-B94E-B547A6A07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F69CA-8229-4052-A7F6-49AEF67B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69E9D-9DB9-4EF4-995C-F9D5B482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7CD93-19BE-43C8-AFBE-CC00F905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78E5B-D258-44F0-B43D-73899E99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191F3-0AA1-44F1-A5EE-FC6075FE9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866EC-824E-4D0C-8D07-7190DC2F7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49D8D-6942-4223-95C1-7473517F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C033C-8B91-4321-84D7-7305B219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53BF5-70DC-4860-A3C4-C6123775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78E5B-D258-44F0-B43D-73899E99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4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AE9360-A1BD-4FB8-8C50-9DCB5104618E}"/>
              </a:ext>
            </a:extLst>
          </p:cNvPr>
          <p:cNvGrpSpPr/>
          <p:nvPr userDrawn="1"/>
        </p:nvGrpSpPr>
        <p:grpSpPr>
          <a:xfrm>
            <a:off x="-47626" y="6147520"/>
            <a:ext cx="12287251" cy="734003"/>
            <a:chOff x="-47626" y="6133518"/>
            <a:chExt cx="12287251" cy="734003"/>
          </a:xfrm>
          <a:solidFill>
            <a:srgbClr val="0546A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C7FEF2-EC4F-4E5E-8B80-88924FD6D0C2}"/>
                </a:ext>
              </a:extLst>
            </p:cNvPr>
            <p:cNvSpPr/>
            <p:nvPr/>
          </p:nvSpPr>
          <p:spPr>
            <a:xfrm>
              <a:off x="0" y="6133518"/>
              <a:ext cx="12192000" cy="7340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DD65B5B-D208-4408-8D92-88920A9DE10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226627"/>
              <a:ext cx="12253913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66045C-7AD9-4258-85AD-1220A6401D8E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341705"/>
              <a:ext cx="12253913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7755AC2-5CD0-4275-BFE4-6153A0F71F2E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456783"/>
              <a:ext cx="12287251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A picture containing plate, drawing, cup&#10;&#10;Description automatically generated">
            <a:extLst>
              <a:ext uri="{FF2B5EF4-FFF2-40B4-BE49-F238E27FC236}">
                <a16:creationId xmlns:a16="http://schemas.microsoft.com/office/drawing/2014/main" id="{A89FD852-15A1-479D-9D83-59D591892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" y="250368"/>
            <a:ext cx="2372083" cy="734003"/>
          </a:xfrm>
          <a:prstGeom prst="rect">
            <a:avLst/>
          </a:prstGeom>
        </p:spPr>
      </p:pic>
      <p:pic>
        <p:nvPicPr>
          <p:cNvPr id="20" name="Picture 1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D6191FA-4CA7-4FE4-83D6-3C30F70C2C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6123" y="6499441"/>
            <a:ext cx="561346" cy="382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BA919A-D689-49CB-87E2-96BFE0EF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305" y="134295"/>
            <a:ext cx="9220491" cy="1086929"/>
          </a:xfrm>
        </p:spPr>
        <p:txBody>
          <a:bodyPr/>
          <a:lstStyle>
            <a:lvl1pPr>
              <a:defRPr b="1" cap="all" baseline="0">
                <a:solidFill>
                  <a:srgbClr val="0546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7385-41A1-49D3-B795-D56941D3D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3" y="1458078"/>
            <a:ext cx="11033167" cy="4486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15A7F-1466-49EE-A808-19C62348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04788"/>
            <a:ext cx="441385" cy="365125"/>
          </a:xfrm>
          <a:prstGeom prst="rect">
            <a:avLst/>
          </a:prstGeom>
        </p:spPr>
        <p:txBody>
          <a:bodyPr/>
          <a:lstStyle/>
          <a:p>
            <a:fld id="{49578E5B-D258-44F0-B43D-73899E99FDED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AFA78E-0DDD-463B-806E-AC13F0D72D6E}"/>
              </a:ext>
            </a:extLst>
          </p:cNvPr>
          <p:cNvCxnSpPr/>
          <p:nvPr userDrawn="1"/>
        </p:nvCxnSpPr>
        <p:spPr>
          <a:xfrm>
            <a:off x="2536166" y="73905"/>
            <a:ext cx="0" cy="1086928"/>
          </a:xfrm>
          <a:prstGeom prst="line">
            <a:avLst/>
          </a:prstGeom>
          <a:ln w="28575">
            <a:solidFill>
              <a:srgbClr val="F4B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8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7697-1217-4C10-9CEB-2C1A65CA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55354-F199-4CD9-8BB7-BD71FAD7F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BD920-2B4B-445C-8894-05D18200AF0E}"/>
              </a:ext>
            </a:extLst>
          </p:cNvPr>
          <p:cNvSpPr txBox="1">
            <a:spLocks/>
          </p:cNvSpPr>
          <p:nvPr userDrawn="1"/>
        </p:nvSpPr>
        <p:spPr>
          <a:xfrm>
            <a:off x="0" y="6496162"/>
            <a:ext cx="4413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78E5B-D258-44F0-B43D-73899E99F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339F-F20A-4D75-A5CE-49372729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41CC-0892-4238-8C7E-D98CEB8F3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37815-1371-41FD-8581-CFED22387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5C743F-F934-4EE2-A211-992E29FC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6162"/>
            <a:ext cx="4413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9578E5B-D258-44F0-B43D-73899E99F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7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48B9-5DA6-4CE0-AF0D-1B4B3DDA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50" y="77639"/>
            <a:ext cx="8758837" cy="1138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0132A-7175-41A6-8001-8A89C6EAB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649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F0CE4-ACEA-4155-9710-13694C332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2040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2A027-3181-408F-9007-3036DAB06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9649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D449A-EDE0-4006-99F8-5CCB70990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040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B99997-7A5B-4E88-964B-E31051007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96162"/>
            <a:ext cx="4413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9578E5B-D258-44F0-B43D-73899E99F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65D9-514D-4E82-8F10-38F000AB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6C655-852D-4DFF-B604-B701E6D5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6D0DB-93C9-4183-89FA-DDFE2D08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BF8BD-5011-4332-AB90-02359E66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78E5B-D258-44F0-B43D-73899E99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9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CA58D6-363C-4FEF-BD0C-E837D9757102}"/>
              </a:ext>
            </a:extLst>
          </p:cNvPr>
          <p:cNvGrpSpPr/>
          <p:nvPr userDrawn="1"/>
        </p:nvGrpSpPr>
        <p:grpSpPr>
          <a:xfrm>
            <a:off x="-47626" y="6147520"/>
            <a:ext cx="12287251" cy="734003"/>
            <a:chOff x="-47626" y="6133518"/>
            <a:chExt cx="12287251" cy="734003"/>
          </a:xfrm>
          <a:solidFill>
            <a:srgbClr val="0546A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4CE94-4CB4-4733-87C0-1062EC1981C4}"/>
                </a:ext>
              </a:extLst>
            </p:cNvPr>
            <p:cNvSpPr/>
            <p:nvPr/>
          </p:nvSpPr>
          <p:spPr>
            <a:xfrm>
              <a:off x="0" y="6133518"/>
              <a:ext cx="12192000" cy="7340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B1AD756-42C7-4437-BA89-FCA61AE88CD1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226627"/>
              <a:ext cx="12253913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597D010-A461-4B6F-8D22-3A6AC181D2D6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341705"/>
              <a:ext cx="12253913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B49CDD-8B6F-4770-A390-F75D7D75DD92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456783"/>
              <a:ext cx="12287251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461F00-7258-4BEB-A1C7-05DBBFE7D02E}"/>
              </a:ext>
            </a:extLst>
          </p:cNvPr>
          <p:cNvGrpSpPr/>
          <p:nvPr userDrawn="1"/>
        </p:nvGrpSpPr>
        <p:grpSpPr>
          <a:xfrm>
            <a:off x="-47626" y="6147520"/>
            <a:ext cx="12287251" cy="734003"/>
            <a:chOff x="-47626" y="6133518"/>
            <a:chExt cx="12287251" cy="734003"/>
          </a:xfrm>
          <a:solidFill>
            <a:srgbClr val="0546A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800B83-F96E-4AC6-BBF0-7A205513B849}"/>
                </a:ext>
              </a:extLst>
            </p:cNvPr>
            <p:cNvSpPr/>
            <p:nvPr/>
          </p:nvSpPr>
          <p:spPr>
            <a:xfrm>
              <a:off x="0" y="6133518"/>
              <a:ext cx="12192000" cy="7340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75123CB-8E96-4EAE-81C4-D4006AEE2EA3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226627"/>
              <a:ext cx="12253913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E7CF0A-D9C9-4683-9592-417C9F2B2BA6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341705"/>
              <a:ext cx="12253913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240359-0D19-48E4-BEA7-DCBE0606BFA2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456783"/>
              <a:ext cx="12287251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35477EA-6391-4A2C-BD6E-1C3BE2C4A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6123" y="6499441"/>
            <a:ext cx="561346" cy="3820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9685BCB-A4C8-4950-827B-DB003F9C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6162"/>
            <a:ext cx="4413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9578E5B-D258-44F0-B43D-73899E99F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B930-1EB6-4A49-A701-01905E6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5D73-36C4-445D-A6C4-87AD679B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15B3D-4176-4FFD-998B-D9D15CC8F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32C3E-1838-4152-A710-E094FC80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50CEF-F8A0-4487-830E-205663BA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23B5C-FEE5-4A83-B061-188311C3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78E5B-D258-44F0-B43D-73899E99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6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D6DB-441C-4B76-A9B9-71AE9F0A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2D817-C966-486D-BA53-F54574F0A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A2E52-DD21-484B-B9EE-D6F235FD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99484-9D02-4A90-B879-88962846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61469-2B34-4601-B347-8C168190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489AD-EABA-493F-B7F9-0E0A9936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78E5B-D258-44F0-B43D-73899E99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172C7D-6297-4F01-9943-47844BD7542E}"/>
              </a:ext>
            </a:extLst>
          </p:cNvPr>
          <p:cNvGrpSpPr/>
          <p:nvPr userDrawn="1"/>
        </p:nvGrpSpPr>
        <p:grpSpPr>
          <a:xfrm>
            <a:off x="-47626" y="6147520"/>
            <a:ext cx="12287251" cy="734003"/>
            <a:chOff x="-47626" y="6133518"/>
            <a:chExt cx="12287251" cy="734003"/>
          </a:xfrm>
          <a:solidFill>
            <a:srgbClr val="0546A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BC0895-9AD0-4A7E-9A94-8C509A5D6858}"/>
                </a:ext>
              </a:extLst>
            </p:cNvPr>
            <p:cNvSpPr/>
            <p:nvPr/>
          </p:nvSpPr>
          <p:spPr>
            <a:xfrm>
              <a:off x="0" y="6133518"/>
              <a:ext cx="12192000" cy="7340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298314-25BC-4939-B651-88A8CA1A02B6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226627"/>
              <a:ext cx="12253913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EB74A6-72E6-4958-84F9-E4781121348A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341705"/>
              <a:ext cx="12253913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E89154-0D59-41C0-9B97-DF1AE63E275B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6" y="6456783"/>
              <a:ext cx="12287251" cy="0"/>
            </a:xfrm>
            <a:prstGeom prst="lin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D7288-2F2E-4696-8373-8063E8BC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87" y="121873"/>
            <a:ext cx="8679611" cy="103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E8F6C-74DB-4959-B613-B17E215B2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0988"/>
            <a:ext cx="10515600" cy="47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AB8764E-237C-4D7A-BFC1-3DC0FDE8BB1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6123" y="6499441"/>
            <a:ext cx="561346" cy="38208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E30988-C796-4506-AC03-BB93E375E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6162"/>
            <a:ext cx="4413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9578E5B-D258-44F0-B43D-73899E99FD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plate, drawing, cup&#10;&#10;Description automatically generated">
            <a:extLst>
              <a:ext uri="{FF2B5EF4-FFF2-40B4-BE49-F238E27FC236}">
                <a16:creationId xmlns:a16="http://schemas.microsoft.com/office/drawing/2014/main" id="{005E2753-BAB0-461E-9F62-504FB15602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" y="250368"/>
            <a:ext cx="2372083" cy="73400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D24B04-7B29-464D-9A29-09085C4E2265}"/>
              </a:ext>
            </a:extLst>
          </p:cNvPr>
          <p:cNvCxnSpPr/>
          <p:nvPr userDrawn="1"/>
        </p:nvCxnSpPr>
        <p:spPr>
          <a:xfrm>
            <a:off x="2536166" y="73905"/>
            <a:ext cx="0" cy="1086928"/>
          </a:xfrm>
          <a:prstGeom prst="line">
            <a:avLst/>
          </a:prstGeom>
          <a:ln w="28575">
            <a:solidFill>
              <a:srgbClr val="F4B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0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cap="all" baseline="0">
          <a:solidFill>
            <a:srgbClr val="0546A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46A1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7A64FC-84E2-470E-922C-A1616AFAE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5" r="4039"/>
          <a:stretch/>
        </p:blipFill>
        <p:spPr bwMode="auto">
          <a:xfrm>
            <a:off x="0" y="0"/>
            <a:ext cx="12192000" cy="62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3F26EAE-A8B2-47E5-AA6B-30C15AA81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20942"/>
            <a:ext cx="9144000" cy="1056789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b="1" dirty="0">
                <a:cs typeface="Nexa Heavy"/>
              </a:rPr>
              <a:t>2020-2021 Comprehensive Operational Analysis</a:t>
            </a:r>
          </a:p>
          <a:p>
            <a:pPr algn="r">
              <a:spcBef>
                <a:spcPts val="0"/>
              </a:spcBef>
            </a:pPr>
            <a:r>
              <a:rPr lang="en-US" b="1" dirty="0"/>
              <a:t>Draft Network Plan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C4EA7A-3339-436C-9101-3D78FFEEA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326626" cy="942451"/>
          </a:xfrm>
          <a:prstGeom prst="roundRect">
            <a:avLst/>
          </a:prstGeom>
          <a:solidFill>
            <a:srgbClr val="FFFFFF">
              <a:alpha val="16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cap="all" dirty="0">
                <a:solidFill>
                  <a:srgbClr val="F4BD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Nexa Heavy"/>
              </a:rPr>
              <a:t>Moving Forward with MAX</a:t>
            </a:r>
            <a:endParaRPr lang="en-US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45793A-BF96-4894-935F-28982EF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8E5B-D258-44F0-B43D-73899E99FD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2701F82C-C9D5-41F4-B4B7-74ED146AD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01" y="1909628"/>
            <a:ext cx="1083087" cy="1083087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C4E4688D-E7AC-4E40-AD22-C8E391A2B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13" y="1895241"/>
            <a:ext cx="1109085" cy="1109085"/>
          </a:xfrm>
          <a:prstGeom prst="rect">
            <a:avLst/>
          </a:prstGeom>
        </p:spPr>
      </p:pic>
      <p:pic>
        <p:nvPicPr>
          <p:cNvPr id="62" name="Picture 61" descr="A picture containing text&#10;&#10;Description automatically generated">
            <a:extLst>
              <a:ext uri="{FF2B5EF4-FFF2-40B4-BE49-F238E27FC236}">
                <a16:creationId xmlns:a16="http://schemas.microsoft.com/office/drawing/2014/main" id="{6F55D009-9FE5-4637-A21D-EE2AF988F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14" y="1953646"/>
            <a:ext cx="949629" cy="94962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3E08C3FF-581F-4E71-A0DA-5C81D2974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78" y="1909628"/>
            <a:ext cx="1037385" cy="1037385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77845819-925F-4D7C-8342-9D90015EA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70" y="1986569"/>
            <a:ext cx="886968" cy="886968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B0BB99D5-86CE-4527-A294-549FAC35C0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57" y="2018573"/>
            <a:ext cx="822960" cy="822960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0E113138-7A7E-466E-AE33-B5D6A4FA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6" y="1945421"/>
            <a:ext cx="969264" cy="969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6311B-83E3-4801-B3B8-057C2F7E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305" y="134295"/>
            <a:ext cx="9220491" cy="1086929"/>
          </a:xfrm>
        </p:spPr>
        <p:txBody>
          <a:bodyPr/>
          <a:lstStyle/>
          <a:p>
            <a:r>
              <a:rPr lang="en-US" dirty="0"/>
              <a:t>Why Frequency Matters?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DEEE87-CD8E-4408-A5E9-512BDEBF6BA5}"/>
              </a:ext>
            </a:extLst>
          </p:cNvPr>
          <p:cNvSpPr txBox="1">
            <a:spLocks/>
          </p:cNvSpPr>
          <p:nvPr/>
        </p:nvSpPr>
        <p:spPr>
          <a:xfrm>
            <a:off x="350520" y="1221225"/>
            <a:ext cx="11014166" cy="48573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11A684-7167-41CB-A112-1655878A0041}"/>
              </a:ext>
            </a:extLst>
          </p:cNvPr>
          <p:cNvGrpSpPr/>
          <p:nvPr/>
        </p:nvGrpSpPr>
        <p:grpSpPr>
          <a:xfrm>
            <a:off x="350520" y="2802649"/>
            <a:ext cx="11612329" cy="3174967"/>
            <a:chOff x="136138" y="1822225"/>
            <a:chExt cx="11612329" cy="317496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5E01518-AC6E-4FE0-A88E-041C5D084789}"/>
                </a:ext>
              </a:extLst>
            </p:cNvPr>
            <p:cNvCxnSpPr>
              <a:cxnSpLocks/>
            </p:cNvCxnSpPr>
            <p:nvPr/>
          </p:nvCxnSpPr>
          <p:spPr>
            <a:xfrm>
              <a:off x="775052" y="2377448"/>
              <a:ext cx="109734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FF1652-8954-4803-8BED-8CBE1C49A136}"/>
                </a:ext>
              </a:extLst>
            </p:cNvPr>
            <p:cNvSpPr/>
            <p:nvPr/>
          </p:nvSpPr>
          <p:spPr>
            <a:xfrm>
              <a:off x="689079" y="228299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544955-45BA-4E05-AFB0-56DFDC62E74C}"/>
                </a:ext>
              </a:extLst>
            </p:cNvPr>
            <p:cNvSpPr/>
            <p:nvPr/>
          </p:nvSpPr>
          <p:spPr>
            <a:xfrm>
              <a:off x="1593330" y="228299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4B5C45-36DB-47B3-BB86-6967DFB15CDF}"/>
                </a:ext>
              </a:extLst>
            </p:cNvPr>
            <p:cNvSpPr/>
            <p:nvPr/>
          </p:nvSpPr>
          <p:spPr>
            <a:xfrm>
              <a:off x="2493187" y="228299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FECCFD-817D-4A96-8CC6-BD081638261C}"/>
                </a:ext>
              </a:extLst>
            </p:cNvPr>
            <p:cNvSpPr/>
            <p:nvPr/>
          </p:nvSpPr>
          <p:spPr>
            <a:xfrm>
              <a:off x="3384322" y="228299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2B3DB3-C39B-4E1C-8C9F-3EA391DE7474}"/>
                </a:ext>
              </a:extLst>
            </p:cNvPr>
            <p:cNvSpPr/>
            <p:nvPr/>
          </p:nvSpPr>
          <p:spPr>
            <a:xfrm>
              <a:off x="5189870" y="228299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E46A426-D017-4875-BF42-07008AB5CC17}"/>
                </a:ext>
              </a:extLst>
            </p:cNvPr>
            <p:cNvSpPr/>
            <p:nvPr/>
          </p:nvSpPr>
          <p:spPr>
            <a:xfrm>
              <a:off x="10600776" y="228299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8B419A-EB82-4984-8DEE-35B72920D199}"/>
                </a:ext>
              </a:extLst>
            </p:cNvPr>
            <p:cNvSpPr txBox="1"/>
            <p:nvPr/>
          </p:nvSpPr>
          <p:spPr>
            <a:xfrm>
              <a:off x="333306" y="1822225"/>
              <a:ext cx="885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5 min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1C7863-20E2-4AE0-9376-563229A9222A}"/>
                </a:ext>
              </a:extLst>
            </p:cNvPr>
            <p:cNvSpPr txBox="1"/>
            <p:nvPr/>
          </p:nvSpPr>
          <p:spPr>
            <a:xfrm>
              <a:off x="1241865" y="1822225"/>
              <a:ext cx="885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 min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10344-5097-407F-B10B-820AEB0027E1}"/>
                </a:ext>
              </a:extLst>
            </p:cNvPr>
            <p:cNvSpPr txBox="1"/>
            <p:nvPr/>
          </p:nvSpPr>
          <p:spPr>
            <a:xfrm>
              <a:off x="2141714" y="1822225"/>
              <a:ext cx="885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15 min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0AD193-46A9-4927-AC84-3B249DA86CB5}"/>
                </a:ext>
              </a:extLst>
            </p:cNvPr>
            <p:cNvSpPr txBox="1"/>
            <p:nvPr/>
          </p:nvSpPr>
          <p:spPr>
            <a:xfrm>
              <a:off x="3032849" y="1822225"/>
              <a:ext cx="885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20 min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BB97EE-C1D7-4131-A130-F3474DEE8530}"/>
                </a:ext>
              </a:extLst>
            </p:cNvPr>
            <p:cNvSpPr txBox="1"/>
            <p:nvPr/>
          </p:nvSpPr>
          <p:spPr>
            <a:xfrm>
              <a:off x="4838399" y="1822225"/>
              <a:ext cx="885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30 min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6000CE-6262-4932-9C00-693D684AD57C}"/>
                </a:ext>
              </a:extLst>
            </p:cNvPr>
            <p:cNvSpPr txBox="1"/>
            <p:nvPr/>
          </p:nvSpPr>
          <p:spPr>
            <a:xfrm>
              <a:off x="10234882" y="1822225"/>
              <a:ext cx="885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60 min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6B10CF-D8B9-4270-94F6-D294D2C74565}"/>
                </a:ext>
              </a:extLst>
            </p:cNvPr>
            <p:cNvSpPr txBox="1"/>
            <p:nvPr/>
          </p:nvSpPr>
          <p:spPr>
            <a:xfrm>
              <a:off x="10028519" y="2750045"/>
              <a:ext cx="128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Lifeline; limits transit access.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5B5DBE-802E-4824-ACF8-0B4561D82E5B}"/>
                </a:ext>
              </a:extLst>
            </p:cNvPr>
            <p:cNvSpPr txBox="1"/>
            <p:nvPr/>
          </p:nvSpPr>
          <p:spPr>
            <a:xfrm>
              <a:off x="4633559" y="2750045"/>
              <a:ext cx="128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Useful for all trips and covers ½ hour shifts, but you travel when the schedule says you can.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ED2F89-4F21-459F-860C-FAB837E5D395}"/>
                </a:ext>
              </a:extLst>
            </p:cNvPr>
            <p:cNvSpPr txBox="1"/>
            <p:nvPr/>
          </p:nvSpPr>
          <p:spPr>
            <a:xfrm>
              <a:off x="2835681" y="3612197"/>
              <a:ext cx="12801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Useful, but still limited to schedule times and not oriented to ½ hour shifts; complicates timed transfers.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1E3229-39E6-4C74-833A-94FDA187FBFC}"/>
                </a:ext>
              </a:extLst>
            </p:cNvPr>
            <p:cNvSpPr txBox="1"/>
            <p:nvPr/>
          </p:nvSpPr>
          <p:spPr>
            <a:xfrm>
              <a:off x="1944546" y="2750045"/>
              <a:ext cx="1280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Many customers start to just “show and go” when they want to travel.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12552D-884D-4516-9920-38BFE1E520C1}"/>
                </a:ext>
              </a:extLst>
            </p:cNvPr>
            <p:cNvSpPr txBox="1"/>
            <p:nvPr/>
          </p:nvSpPr>
          <p:spPr>
            <a:xfrm>
              <a:off x="1044690" y="3612197"/>
              <a:ext cx="1280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Nearly all customers “show and go” without looking at the schedule.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4A9FED-8D60-4FC6-A293-0357FC3B8F0A}"/>
                </a:ext>
              </a:extLst>
            </p:cNvPr>
            <p:cNvSpPr txBox="1"/>
            <p:nvPr/>
          </p:nvSpPr>
          <p:spPr>
            <a:xfrm>
              <a:off x="136138" y="2750045"/>
              <a:ext cx="128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Full spontaneous use.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BF321A0-38FF-4136-BD19-1D920263DBDC}"/>
                </a:ext>
              </a:extLst>
            </p:cNvPr>
            <p:cNvSpPr/>
            <p:nvPr/>
          </p:nvSpPr>
          <p:spPr>
            <a:xfrm>
              <a:off x="7886609" y="2282996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962D56-C18F-43F3-8441-24A6DAF59058}"/>
                </a:ext>
              </a:extLst>
            </p:cNvPr>
            <p:cNvSpPr txBox="1"/>
            <p:nvPr/>
          </p:nvSpPr>
          <p:spPr>
            <a:xfrm>
              <a:off x="7535143" y="1822225"/>
              <a:ext cx="885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45 min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05056C-68E9-4F17-9A2C-D11860691112}"/>
                </a:ext>
              </a:extLst>
            </p:cNvPr>
            <p:cNvSpPr txBox="1"/>
            <p:nvPr/>
          </p:nvSpPr>
          <p:spPr>
            <a:xfrm>
              <a:off x="7339506" y="2750045"/>
              <a:ext cx="1280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Lifeline; ride only when there is no other choice; complicates timed transfers.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79985B-71A7-41EF-ABC1-D04DEB5DCFD6}"/>
                </a:ext>
              </a:extLst>
            </p:cNvPr>
            <p:cNvCxnSpPr>
              <a:cxnSpLocks/>
            </p:cNvCxnSpPr>
            <p:nvPr/>
          </p:nvCxnSpPr>
          <p:spPr>
            <a:xfrm>
              <a:off x="775052" y="2542896"/>
              <a:ext cx="1166" cy="207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6107165-29B2-415D-A99A-6AF73D636772}"/>
                </a:ext>
              </a:extLst>
            </p:cNvPr>
            <p:cNvCxnSpPr>
              <a:cxnSpLocks/>
            </p:cNvCxnSpPr>
            <p:nvPr/>
          </p:nvCxnSpPr>
          <p:spPr>
            <a:xfrm>
              <a:off x="2582078" y="2542896"/>
              <a:ext cx="1166" cy="207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A741AE-3B86-4ECF-A144-2FAE00CB101E}"/>
                </a:ext>
              </a:extLst>
            </p:cNvPr>
            <p:cNvCxnSpPr>
              <a:cxnSpLocks/>
            </p:cNvCxnSpPr>
            <p:nvPr/>
          </p:nvCxnSpPr>
          <p:spPr>
            <a:xfrm>
              <a:off x="5286098" y="2542896"/>
              <a:ext cx="1166" cy="207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525654A-E2AA-41DD-8219-4DBE12263B9E}"/>
                </a:ext>
              </a:extLst>
            </p:cNvPr>
            <p:cNvCxnSpPr>
              <a:cxnSpLocks/>
            </p:cNvCxnSpPr>
            <p:nvPr/>
          </p:nvCxnSpPr>
          <p:spPr>
            <a:xfrm>
              <a:off x="7972704" y="2542896"/>
              <a:ext cx="1166" cy="207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B9E023-4D8D-44DB-9AF3-56D7ED78B50E}"/>
                </a:ext>
              </a:extLst>
            </p:cNvPr>
            <p:cNvCxnSpPr>
              <a:cxnSpLocks/>
            </p:cNvCxnSpPr>
            <p:nvPr/>
          </p:nvCxnSpPr>
          <p:spPr>
            <a:xfrm>
              <a:off x="10694140" y="2542896"/>
              <a:ext cx="1166" cy="207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2012320-0A60-4534-81F0-FFDDF9ACDC73}"/>
                </a:ext>
              </a:extLst>
            </p:cNvPr>
            <p:cNvCxnSpPr/>
            <p:nvPr/>
          </p:nvCxnSpPr>
          <p:spPr>
            <a:xfrm>
              <a:off x="1676074" y="2545263"/>
              <a:ext cx="1166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F7E771-B35E-4099-BA98-367335101D41}"/>
                </a:ext>
              </a:extLst>
            </p:cNvPr>
            <p:cNvCxnSpPr/>
            <p:nvPr/>
          </p:nvCxnSpPr>
          <p:spPr>
            <a:xfrm>
              <a:off x="3465679" y="2540906"/>
              <a:ext cx="1166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14714F1A-C95D-4640-AE84-60389B0C73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73" y="2016003"/>
            <a:ext cx="835314" cy="835314"/>
          </a:xfrm>
          <a:prstGeom prst="rect">
            <a:avLst/>
          </a:prstGeom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BED04D69-C6A2-496F-AE15-6A7EFD988A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2" y="1944937"/>
            <a:ext cx="969264" cy="9692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9F5A09-D430-4437-A350-726EBC6EA637}"/>
              </a:ext>
            </a:extLst>
          </p:cNvPr>
          <p:cNvSpPr/>
          <p:nvPr/>
        </p:nvSpPr>
        <p:spPr>
          <a:xfrm>
            <a:off x="3462681" y="3136555"/>
            <a:ext cx="442631" cy="442631"/>
          </a:xfrm>
          <a:prstGeom prst="ellipse">
            <a:avLst/>
          </a:prstGeom>
          <a:noFill/>
          <a:ln w="25400">
            <a:solidFill>
              <a:srgbClr val="F4B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349D15E-08E9-4A08-A3AD-D32851BD268F}"/>
              </a:ext>
            </a:extLst>
          </p:cNvPr>
          <p:cNvSpPr/>
          <p:nvPr/>
        </p:nvSpPr>
        <p:spPr>
          <a:xfrm>
            <a:off x="7972652" y="3127531"/>
            <a:ext cx="442631" cy="442631"/>
          </a:xfrm>
          <a:prstGeom prst="ellipse">
            <a:avLst/>
          </a:prstGeom>
          <a:noFill/>
          <a:ln w="38100">
            <a:solidFill>
              <a:srgbClr val="F4B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D4EF9DE-566A-4387-ABFE-8F74E81A151F}"/>
              </a:ext>
            </a:extLst>
          </p:cNvPr>
          <p:cNvSpPr/>
          <p:nvPr/>
        </p:nvSpPr>
        <p:spPr>
          <a:xfrm>
            <a:off x="10685282" y="3127531"/>
            <a:ext cx="442631" cy="442631"/>
          </a:xfrm>
          <a:prstGeom prst="ellipse">
            <a:avLst/>
          </a:prstGeom>
          <a:noFill/>
          <a:ln w="76200">
            <a:solidFill>
              <a:srgbClr val="F4B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533DE39-905E-4D4E-A984-303F4093E81F}"/>
              </a:ext>
            </a:extLst>
          </p:cNvPr>
          <p:cNvSpPr/>
          <p:nvPr/>
        </p:nvSpPr>
        <p:spPr>
          <a:xfrm>
            <a:off x="11648557" y="3136556"/>
            <a:ext cx="442631" cy="442631"/>
          </a:xfrm>
          <a:prstGeom prst="ellipse">
            <a:avLst/>
          </a:prstGeom>
          <a:noFill/>
          <a:ln w="101600">
            <a:solidFill>
              <a:srgbClr val="F4B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B71EE51-AFAB-465A-A609-92B0854D70D3}"/>
              </a:ext>
            </a:extLst>
          </p:cNvPr>
          <p:cNvSpPr/>
          <p:nvPr/>
        </p:nvSpPr>
        <p:spPr>
          <a:xfrm>
            <a:off x="9330105" y="5808557"/>
            <a:ext cx="284703" cy="284703"/>
          </a:xfrm>
          <a:prstGeom prst="ellipse">
            <a:avLst/>
          </a:prstGeom>
          <a:noFill/>
          <a:ln w="57150">
            <a:solidFill>
              <a:srgbClr val="F4B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C2807-B6D5-4D9C-B44B-9C4A94EBABE9}"/>
              </a:ext>
            </a:extLst>
          </p:cNvPr>
          <p:cNvSpPr txBox="1"/>
          <p:nvPr/>
        </p:nvSpPr>
        <p:spPr>
          <a:xfrm>
            <a:off x="9614808" y="5771684"/>
            <a:ext cx="27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MAX frequencies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914A4-A98F-457E-B291-ADC480B4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8E5B-D258-44F0-B43D-73899E99FD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1399-F26A-4A6E-AAE9-807B67EE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305" y="134295"/>
            <a:ext cx="9220491" cy="1086929"/>
          </a:xfrm>
        </p:spPr>
        <p:txBody>
          <a:bodyPr/>
          <a:lstStyle/>
          <a:p>
            <a:r>
              <a:rPr lang="en-US" dirty="0"/>
              <a:t>Why Invest in Transit?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EAC7-984C-439D-96F5-F009D173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1281027"/>
            <a:ext cx="9504224" cy="13230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/>
              <a:t>Public transit mobility is needed to meet community sustainability objectives for economic growth and quality of life.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3E95C-2343-43B1-867B-F29416E1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04788"/>
            <a:ext cx="441385" cy="365125"/>
          </a:xfrm>
        </p:spPr>
        <p:txBody>
          <a:bodyPr/>
          <a:lstStyle/>
          <a:p>
            <a:fld id="{49578E5B-D258-44F0-B43D-73899E99FDE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A1F05A1-B0C9-4146-9356-967D385292F0}"/>
              </a:ext>
            </a:extLst>
          </p:cNvPr>
          <p:cNvSpPr txBox="1">
            <a:spLocks/>
          </p:cNvSpPr>
          <p:nvPr/>
        </p:nvSpPr>
        <p:spPr>
          <a:xfrm>
            <a:off x="2322576" y="2742008"/>
            <a:ext cx="9504224" cy="141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546A1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Transit connects people to both education and jobs – improving MAX means creating opportunities for people who need it most and supporting local businesses in attracting workers and customers.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AAA2A6-2ED5-4008-A2A7-CA3F9F4F3AFB}"/>
              </a:ext>
            </a:extLst>
          </p:cNvPr>
          <p:cNvSpPr txBox="1">
            <a:spLocks/>
          </p:cNvSpPr>
          <p:nvPr/>
        </p:nvSpPr>
        <p:spPr>
          <a:xfrm>
            <a:off x="2322576" y="4429183"/>
            <a:ext cx="9504224" cy="143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546A1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/>
              <a:t>Enhanced MAX service provides mobility to those without options like seniors, youth (after-school), and households with limited choices.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508B0-FF43-4A83-A629-DDAE2328D5DE}"/>
              </a:ext>
            </a:extLst>
          </p:cNvPr>
          <p:cNvGrpSpPr/>
          <p:nvPr/>
        </p:nvGrpSpPr>
        <p:grpSpPr>
          <a:xfrm>
            <a:off x="265533" y="4429183"/>
            <a:ext cx="1988060" cy="1719017"/>
            <a:chOff x="265533" y="4429183"/>
            <a:chExt cx="1988060" cy="1719017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4A3EE5DA-EEC8-440F-81C9-64BB37B9C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3" y="4603338"/>
              <a:ext cx="1313854" cy="1313854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F253F9D-E6E8-408E-A5DA-393886EEE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47" y="5037654"/>
              <a:ext cx="1110546" cy="11105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56A79-C3E9-46FD-9AAB-67D69F97D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2610" y="4429183"/>
              <a:ext cx="731520" cy="73152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FA7DE7F-6D96-4CA4-A32E-C356A16C8D9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3415" y="1384942"/>
            <a:ext cx="1097280" cy="10972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4155157-46D4-45C1-9497-798ED5DCB95B}"/>
              </a:ext>
            </a:extLst>
          </p:cNvPr>
          <p:cNvGrpSpPr>
            <a:grpSpLocks noChangeAspect="1"/>
          </p:cNvGrpSpPr>
          <p:nvPr/>
        </p:nvGrpSpPr>
        <p:grpSpPr>
          <a:xfrm>
            <a:off x="175930" y="2542663"/>
            <a:ext cx="2014130" cy="1798045"/>
            <a:chOff x="0" y="2482222"/>
            <a:chExt cx="2153128" cy="1922131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915FF63A-039E-43F6-9FFD-BBFF58DE8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82222"/>
              <a:ext cx="1110545" cy="111054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C44F8B97-685B-4AD2-9670-E25FB23EA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" y="3293808"/>
              <a:ext cx="1110545" cy="1110545"/>
            </a:xfrm>
            <a:prstGeom prst="rect">
              <a:avLst/>
            </a:prstGeom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4C1E12C-5BA7-4112-97A7-3AD4B97DB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68" y="2971744"/>
              <a:ext cx="1323054" cy="132305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DDA5A1C-6D92-49EE-9FA6-E7279E9A1172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38728" y="253143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uiExpand="1" build="p"/>
      <p:bldP spid="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4010-CAC2-4217-9458-4A9B4BE8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EA53-DCE3-46BA-A7BA-B6DC44E2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27" y="1221225"/>
            <a:ext cx="4859172" cy="4432444"/>
          </a:xfrm>
        </p:spPr>
        <p:txBody>
          <a:bodyPr>
            <a:normAutofit/>
          </a:bodyPr>
          <a:lstStyle/>
          <a:p>
            <a:r>
              <a:rPr lang="en-US" sz="2400" dirty="0"/>
              <a:t>Infrequent</a:t>
            </a:r>
          </a:p>
          <a:p>
            <a:pPr lvl="1"/>
            <a:r>
              <a:rPr lang="en-US" sz="2200" dirty="0"/>
              <a:t>One route operates every 20 minutes (Magic City Connector)</a:t>
            </a:r>
          </a:p>
          <a:p>
            <a:pPr lvl="1"/>
            <a:r>
              <a:rPr lang="en-US" sz="2200" dirty="0"/>
              <a:t>All other routes operate every 40 minutes or more</a:t>
            </a:r>
          </a:p>
          <a:p>
            <a:r>
              <a:rPr lang="en-US" sz="2400" dirty="0"/>
              <a:t>Multiple route patterns and varying frequencies over the day confuse customers</a:t>
            </a:r>
          </a:p>
          <a:p>
            <a:r>
              <a:rPr lang="en-US" sz="2400" dirty="0"/>
              <a:t> No Sunday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4693C-7377-44A6-B013-44ADC928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8E5B-D258-44F0-B43D-73899E99FDED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79DD29E4-CCF8-46F5-B368-58CE2335F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12468" r="21150" b="1044"/>
          <a:stretch/>
        </p:blipFill>
        <p:spPr>
          <a:xfrm>
            <a:off x="4964833" y="1189777"/>
            <a:ext cx="7227167" cy="56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5ACADA8-F46E-4F50-B9DC-58C0F4FA3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49" y="1221224"/>
            <a:ext cx="7294651" cy="5636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774010-CAC2-4217-9458-4A9B4BE8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Draft Network Plan – COVID Recovery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EA53-DCE3-46BA-A7BA-B6DC44E2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5" y="1221225"/>
            <a:ext cx="4654297" cy="4876114"/>
          </a:xfrm>
        </p:spPr>
        <p:txBody>
          <a:bodyPr>
            <a:normAutofit/>
          </a:bodyPr>
          <a:lstStyle/>
          <a:p>
            <a:r>
              <a:rPr lang="en-US" sz="2400" dirty="0"/>
              <a:t>Improves frequency: </a:t>
            </a:r>
            <a:r>
              <a:rPr lang="en-US" sz="2400" u="sng" dirty="0"/>
              <a:t>All</a:t>
            </a:r>
            <a:r>
              <a:rPr lang="en-US" sz="2400" dirty="0"/>
              <a:t> routes operate every </a:t>
            </a:r>
            <a:r>
              <a:rPr lang="en-US" sz="2400" u="sng" dirty="0"/>
              <a:t>60</a:t>
            </a:r>
            <a:r>
              <a:rPr lang="en-US" sz="2400" dirty="0"/>
              <a:t> minutes or better</a:t>
            </a:r>
          </a:p>
          <a:p>
            <a:r>
              <a:rPr lang="en-US" sz="2400" dirty="0"/>
              <a:t>Simplifies routes: one pattern for each route and similar service hours across all routes</a:t>
            </a:r>
          </a:p>
          <a:p>
            <a:r>
              <a:rPr lang="en-US" sz="2400" dirty="0"/>
              <a:t>Connects with BRT route (15-min)</a:t>
            </a:r>
          </a:p>
          <a:p>
            <a:r>
              <a:rPr lang="en-US" sz="2400" dirty="0"/>
              <a:t>New On-Demand Microtransit zones </a:t>
            </a:r>
          </a:p>
          <a:p>
            <a:r>
              <a:rPr lang="en-US" sz="2400" dirty="0"/>
              <a:t>Faster regional connections with mobility hubs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4693C-7377-44A6-B013-44ADC928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8E5B-D258-44F0-B43D-73899E99FD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1371F1F-C8F1-48D9-A770-670C96B6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2" y="1202990"/>
            <a:ext cx="7318248" cy="5655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774010-CAC2-4217-9458-4A9B4BE8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Network Plan – ‘Blue sky’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EA53-DCE3-46BA-A7BA-B6DC44E2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5" y="1221225"/>
            <a:ext cx="4654297" cy="4876114"/>
          </a:xfrm>
        </p:spPr>
        <p:txBody>
          <a:bodyPr>
            <a:noAutofit/>
          </a:bodyPr>
          <a:lstStyle/>
          <a:p>
            <a:r>
              <a:rPr lang="en-US" sz="2400" dirty="0"/>
              <a:t>Improves frequency: </a:t>
            </a:r>
            <a:r>
              <a:rPr lang="en-US" sz="2400" u="sng" dirty="0"/>
              <a:t>Most</a:t>
            </a:r>
            <a:r>
              <a:rPr lang="en-US" sz="2400" dirty="0"/>
              <a:t> routes operate every </a:t>
            </a:r>
            <a:r>
              <a:rPr lang="en-US" sz="2400" u="sng" dirty="0"/>
              <a:t>30</a:t>
            </a:r>
            <a:r>
              <a:rPr lang="en-US" sz="2400" dirty="0"/>
              <a:t> minutes or better</a:t>
            </a:r>
          </a:p>
          <a:p>
            <a:r>
              <a:rPr lang="en-US" sz="2400" dirty="0"/>
              <a:t>Simplifies routes: one pattern for each route and similar service hours across all routes</a:t>
            </a:r>
          </a:p>
          <a:p>
            <a:r>
              <a:rPr lang="en-US" sz="2400" dirty="0"/>
              <a:t>Connects with BRT route (15-min)</a:t>
            </a:r>
          </a:p>
          <a:p>
            <a:r>
              <a:rPr lang="en-US" sz="2400" dirty="0"/>
              <a:t>Adds Sunday Service</a:t>
            </a:r>
          </a:p>
          <a:p>
            <a:r>
              <a:rPr lang="en-US" sz="2400" dirty="0"/>
              <a:t>More On-Demand Microtransit zones </a:t>
            </a:r>
          </a:p>
          <a:p>
            <a:r>
              <a:rPr lang="en-US" sz="2400" dirty="0"/>
              <a:t>Faster regional connections with mobility hubs and park-and-rides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4693C-7377-44A6-B013-44ADC928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8E5B-D258-44F0-B43D-73899E99FD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3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311B-83E3-4801-B3B8-057C2F7E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305" y="134295"/>
            <a:ext cx="9220491" cy="1086929"/>
          </a:xfrm>
        </p:spPr>
        <p:txBody>
          <a:bodyPr/>
          <a:lstStyle/>
          <a:p>
            <a:r>
              <a:rPr lang="en-US" dirty="0"/>
              <a:t>Network Recommendations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7A05A77-6BF8-4E94-8B41-61C1A1BBE161}"/>
              </a:ext>
            </a:extLst>
          </p:cNvPr>
          <p:cNvSpPr/>
          <p:nvPr/>
        </p:nvSpPr>
        <p:spPr>
          <a:xfrm>
            <a:off x="596036" y="3073272"/>
            <a:ext cx="3643892" cy="396625"/>
          </a:xfrm>
          <a:custGeom>
            <a:avLst/>
            <a:gdLst>
              <a:gd name="connsiteX0" fmla="*/ 0 w 2696404"/>
              <a:gd name="connsiteY0" fmla="*/ 0 h 1000366"/>
              <a:gd name="connsiteX1" fmla="*/ 2696404 w 2696404"/>
              <a:gd name="connsiteY1" fmla="*/ 0 h 1000366"/>
              <a:gd name="connsiteX2" fmla="*/ 2696404 w 2696404"/>
              <a:gd name="connsiteY2" fmla="*/ 1000366 h 1000366"/>
              <a:gd name="connsiteX3" fmla="*/ 0 w 2696404"/>
              <a:gd name="connsiteY3" fmla="*/ 1000366 h 1000366"/>
              <a:gd name="connsiteX4" fmla="*/ 0 w 2696404"/>
              <a:gd name="connsiteY4" fmla="*/ 0 h 100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404" h="1000366">
                <a:moveTo>
                  <a:pt x="0" y="0"/>
                </a:moveTo>
                <a:lnTo>
                  <a:pt x="2696404" y="0"/>
                </a:lnTo>
                <a:lnTo>
                  <a:pt x="2696404" y="1000366"/>
                </a:lnTo>
                <a:lnTo>
                  <a:pt x="0" y="10003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Transit Priority on Frequent Corridors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7E31D8-5918-4A67-B4A1-1B66E6BD5774}"/>
              </a:ext>
            </a:extLst>
          </p:cNvPr>
          <p:cNvSpPr/>
          <p:nvPr/>
        </p:nvSpPr>
        <p:spPr>
          <a:xfrm>
            <a:off x="8288740" y="3108690"/>
            <a:ext cx="2833680" cy="325791"/>
          </a:xfrm>
          <a:custGeom>
            <a:avLst/>
            <a:gdLst>
              <a:gd name="connsiteX0" fmla="*/ 0 w 2696404"/>
              <a:gd name="connsiteY0" fmla="*/ 0 h 1000366"/>
              <a:gd name="connsiteX1" fmla="*/ 2696404 w 2696404"/>
              <a:gd name="connsiteY1" fmla="*/ 0 h 1000366"/>
              <a:gd name="connsiteX2" fmla="*/ 2696404 w 2696404"/>
              <a:gd name="connsiteY2" fmla="*/ 1000366 h 1000366"/>
              <a:gd name="connsiteX3" fmla="*/ 0 w 2696404"/>
              <a:gd name="connsiteY3" fmla="*/ 1000366 h 1000366"/>
              <a:gd name="connsiteX4" fmla="*/ 0 w 2696404"/>
              <a:gd name="connsiteY4" fmla="*/ 0 h 100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404" h="1000366">
                <a:moveTo>
                  <a:pt x="0" y="0"/>
                </a:moveTo>
                <a:lnTo>
                  <a:pt x="2696404" y="0"/>
                </a:lnTo>
                <a:lnTo>
                  <a:pt x="2696404" y="1000366"/>
                </a:lnTo>
                <a:lnTo>
                  <a:pt x="0" y="10003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/>
              <a:t>Park and Rides</a:t>
            </a:r>
            <a:endParaRPr lang="en-US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B20353-56B0-4C20-B9B8-6B9CD2777B98}"/>
              </a:ext>
            </a:extLst>
          </p:cNvPr>
          <p:cNvSpPr/>
          <p:nvPr/>
        </p:nvSpPr>
        <p:spPr>
          <a:xfrm>
            <a:off x="1107351" y="5528422"/>
            <a:ext cx="2611318" cy="384642"/>
          </a:xfrm>
          <a:custGeom>
            <a:avLst/>
            <a:gdLst>
              <a:gd name="connsiteX0" fmla="*/ 0 w 2696404"/>
              <a:gd name="connsiteY0" fmla="*/ 0 h 1000366"/>
              <a:gd name="connsiteX1" fmla="*/ 2696404 w 2696404"/>
              <a:gd name="connsiteY1" fmla="*/ 0 h 1000366"/>
              <a:gd name="connsiteX2" fmla="*/ 2696404 w 2696404"/>
              <a:gd name="connsiteY2" fmla="*/ 1000366 h 1000366"/>
              <a:gd name="connsiteX3" fmla="*/ 0 w 2696404"/>
              <a:gd name="connsiteY3" fmla="*/ 1000366 h 1000366"/>
              <a:gd name="connsiteX4" fmla="*/ 0 w 2696404"/>
              <a:gd name="connsiteY4" fmla="*/ 0 h 100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404" h="1000366">
                <a:moveTo>
                  <a:pt x="0" y="0"/>
                </a:moveTo>
                <a:lnTo>
                  <a:pt x="2696404" y="0"/>
                </a:lnTo>
                <a:lnTo>
                  <a:pt x="2696404" y="1000366"/>
                </a:lnTo>
                <a:lnTo>
                  <a:pt x="0" y="10003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Microtransit/On-Demand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3EB571C-6643-4715-862D-548751BEB6BC}"/>
              </a:ext>
            </a:extLst>
          </p:cNvPr>
          <p:cNvSpPr/>
          <p:nvPr/>
        </p:nvSpPr>
        <p:spPr>
          <a:xfrm>
            <a:off x="4713472" y="3085767"/>
            <a:ext cx="2802533" cy="384642"/>
          </a:xfrm>
          <a:custGeom>
            <a:avLst/>
            <a:gdLst>
              <a:gd name="connsiteX0" fmla="*/ 0 w 2696404"/>
              <a:gd name="connsiteY0" fmla="*/ 0 h 1000366"/>
              <a:gd name="connsiteX1" fmla="*/ 2696404 w 2696404"/>
              <a:gd name="connsiteY1" fmla="*/ 0 h 1000366"/>
              <a:gd name="connsiteX2" fmla="*/ 2696404 w 2696404"/>
              <a:gd name="connsiteY2" fmla="*/ 1000366 h 1000366"/>
              <a:gd name="connsiteX3" fmla="*/ 0 w 2696404"/>
              <a:gd name="connsiteY3" fmla="*/ 1000366 h 1000366"/>
              <a:gd name="connsiteX4" fmla="*/ 0 w 2696404"/>
              <a:gd name="connsiteY4" fmla="*/ 0 h 100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404" h="1000366">
                <a:moveTo>
                  <a:pt x="0" y="0"/>
                </a:moveTo>
                <a:lnTo>
                  <a:pt x="2696404" y="0"/>
                </a:lnTo>
                <a:lnTo>
                  <a:pt x="2696404" y="1000366"/>
                </a:lnTo>
                <a:lnTo>
                  <a:pt x="0" y="10003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Community Mobility Hubs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A07851-9685-477F-A652-8D3B07E66284}"/>
              </a:ext>
            </a:extLst>
          </p:cNvPr>
          <p:cNvSpPr/>
          <p:nvPr/>
        </p:nvSpPr>
        <p:spPr>
          <a:xfrm>
            <a:off x="8653704" y="5528422"/>
            <a:ext cx="2256140" cy="384642"/>
          </a:xfrm>
          <a:custGeom>
            <a:avLst/>
            <a:gdLst>
              <a:gd name="connsiteX0" fmla="*/ 0 w 2696404"/>
              <a:gd name="connsiteY0" fmla="*/ 0 h 1000366"/>
              <a:gd name="connsiteX1" fmla="*/ 2696404 w 2696404"/>
              <a:gd name="connsiteY1" fmla="*/ 0 h 1000366"/>
              <a:gd name="connsiteX2" fmla="*/ 2696404 w 2696404"/>
              <a:gd name="connsiteY2" fmla="*/ 1000366 h 1000366"/>
              <a:gd name="connsiteX3" fmla="*/ 0 w 2696404"/>
              <a:gd name="connsiteY3" fmla="*/ 1000366 h 1000366"/>
              <a:gd name="connsiteX4" fmla="*/ 0 w 2696404"/>
              <a:gd name="connsiteY4" fmla="*/ 0 h 100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404" h="1000366">
                <a:moveTo>
                  <a:pt x="0" y="0"/>
                </a:moveTo>
                <a:lnTo>
                  <a:pt x="2696404" y="0"/>
                </a:lnTo>
                <a:lnTo>
                  <a:pt x="2696404" y="1000366"/>
                </a:lnTo>
                <a:lnTo>
                  <a:pt x="0" y="10003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New Technology</a:t>
            </a:r>
          </a:p>
        </p:txBody>
      </p:sp>
      <p:pic>
        <p:nvPicPr>
          <p:cNvPr id="1028" name="Picture 4" descr="Metro Transit's app allows customers to buy mobile tickets. ">
            <a:extLst>
              <a:ext uri="{FF2B5EF4-FFF2-40B4-BE49-F238E27FC236}">
                <a16:creationId xmlns:a16="http://schemas.microsoft.com/office/drawing/2014/main" id="{D8CAB5AF-D460-46E4-B3E8-016D071AA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 bwMode="auto">
          <a:xfrm>
            <a:off x="8473331" y="3668893"/>
            <a:ext cx="2616886" cy="18288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133C1458-BAE4-479C-B683-27CA6620B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" r="31032" b="6574"/>
          <a:stretch/>
        </p:blipFill>
        <p:spPr>
          <a:xfrm>
            <a:off x="4796444" y="1240106"/>
            <a:ext cx="263658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picture containing outdoor, tree, car, transport&#10;&#10;Description automatically generated">
            <a:extLst>
              <a:ext uri="{FF2B5EF4-FFF2-40B4-BE49-F238E27FC236}">
                <a16:creationId xmlns:a16="http://schemas.microsoft.com/office/drawing/2014/main" id="{E12C6F76-1AB9-423F-AA48-4B250EDFF1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7" t="9614" r="711" b="4837"/>
          <a:stretch/>
        </p:blipFill>
        <p:spPr>
          <a:xfrm>
            <a:off x="1107351" y="3668893"/>
            <a:ext cx="262274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B8AC60-6D45-49E6-9AD9-64589CFBFD60}"/>
              </a:ext>
            </a:extLst>
          </p:cNvPr>
          <p:cNvCxnSpPr/>
          <p:nvPr/>
        </p:nvCxnSpPr>
        <p:spPr>
          <a:xfrm>
            <a:off x="577702" y="3539458"/>
            <a:ext cx="110365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B0094-1CD2-450B-9CA3-0F318474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8E5B-D258-44F0-B43D-73899E99FDED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Image result for transit park n ride">
            <a:extLst>
              <a:ext uri="{FF2B5EF4-FFF2-40B4-BE49-F238E27FC236}">
                <a16:creationId xmlns:a16="http://schemas.microsoft.com/office/drawing/2014/main" id="{D05C8D8C-5979-410F-935B-441557E6F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1"/>
          <a:stretch/>
        </p:blipFill>
        <p:spPr bwMode="auto">
          <a:xfrm>
            <a:off x="8473331" y="1240106"/>
            <a:ext cx="260620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etro Transit's app allows customers to buy mobile tickets. ">
            <a:extLst>
              <a:ext uri="{FF2B5EF4-FFF2-40B4-BE49-F238E27FC236}">
                <a16:creationId xmlns:a16="http://schemas.microsoft.com/office/drawing/2014/main" id="{EAC151BC-BE68-42DE-925C-7C2352140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 bwMode="auto">
          <a:xfrm>
            <a:off x="8492029" y="3649315"/>
            <a:ext cx="261688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E3732BE-2845-416D-9C1A-5BC62E27E235}"/>
              </a:ext>
            </a:extLst>
          </p:cNvPr>
          <p:cNvSpPr/>
          <p:nvPr/>
        </p:nvSpPr>
        <p:spPr>
          <a:xfrm>
            <a:off x="4709758" y="5528422"/>
            <a:ext cx="2802533" cy="384642"/>
          </a:xfrm>
          <a:custGeom>
            <a:avLst/>
            <a:gdLst>
              <a:gd name="connsiteX0" fmla="*/ 0 w 2696404"/>
              <a:gd name="connsiteY0" fmla="*/ 0 h 1000366"/>
              <a:gd name="connsiteX1" fmla="*/ 2696404 w 2696404"/>
              <a:gd name="connsiteY1" fmla="*/ 0 h 1000366"/>
              <a:gd name="connsiteX2" fmla="*/ 2696404 w 2696404"/>
              <a:gd name="connsiteY2" fmla="*/ 1000366 h 1000366"/>
              <a:gd name="connsiteX3" fmla="*/ 0 w 2696404"/>
              <a:gd name="connsiteY3" fmla="*/ 1000366 h 1000366"/>
              <a:gd name="connsiteX4" fmla="*/ 0 w 2696404"/>
              <a:gd name="connsiteY4" fmla="*/ 0 h 100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404" h="1000366">
                <a:moveTo>
                  <a:pt x="0" y="0"/>
                </a:moveTo>
                <a:lnTo>
                  <a:pt x="2696404" y="0"/>
                </a:lnTo>
                <a:lnTo>
                  <a:pt x="2696404" y="1000366"/>
                </a:lnTo>
                <a:lnTo>
                  <a:pt x="0" y="10003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0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More Reliable Service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531A3D-C236-43CF-AC1B-1073C46A3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5" b="19735"/>
          <a:stretch/>
        </p:blipFill>
        <p:spPr>
          <a:xfrm>
            <a:off x="4792730" y="3678505"/>
            <a:ext cx="263658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mage result for BRT max birmingham">
            <a:extLst>
              <a:ext uri="{FF2B5EF4-FFF2-40B4-BE49-F238E27FC236}">
                <a16:creationId xmlns:a16="http://schemas.microsoft.com/office/drawing/2014/main" id="{8C93EE7A-4940-47BB-982A-29CB80341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r="13889"/>
          <a:stretch/>
        </p:blipFill>
        <p:spPr bwMode="auto">
          <a:xfrm>
            <a:off x="866431" y="1240106"/>
            <a:ext cx="309315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4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3965-0D69-4EB7-BBAC-9CC14269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20FEE43-2BBC-4D6D-87DC-1D36836814EF}"/>
              </a:ext>
            </a:extLst>
          </p:cNvPr>
          <p:cNvSpPr/>
          <p:nvPr/>
        </p:nvSpPr>
        <p:spPr>
          <a:xfrm>
            <a:off x="1940822" y="3063241"/>
            <a:ext cx="8964017" cy="12485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8258BC-F7AB-4BAE-8D5A-6AB9E96EAC7B}"/>
              </a:ext>
            </a:extLst>
          </p:cNvPr>
          <p:cNvGrpSpPr/>
          <p:nvPr/>
        </p:nvGrpSpPr>
        <p:grpSpPr>
          <a:xfrm>
            <a:off x="3267670" y="2353290"/>
            <a:ext cx="2237156" cy="2145130"/>
            <a:chOff x="2028446" y="1755946"/>
            <a:chExt cx="2237156" cy="2145130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66C0E4E-BBAE-4612-BC2A-1F1335B1FDB7}"/>
                </a:ext>
              </a:extLst>
            </p:cNvPr>
            <p:cNvSpPr/>
            <p:nvPr/>
          </p:nvSpPr>
          <p:spPr>
            <a:xfrm>
              <a:off x="2028446" y="1755946"/>
              <a:ext cx="2237155" cy="986119"/>
            </a:xfrm>
            <a:custGeom>
              <a:avLst/>
              <a:gdLst>
                <a:gd name="connsiteX0" fmla="*/ 0 w 2386905"/>
                <a:gd name="connsiteY0" fmla="*/ 0 h 2004695"/>
                <a:gd name="connsiteX1" fmla="*/ 2386905 w 2386905"/>
                <a:gd name="connsiteY1" fmla="*/ 0 h 2004695"/>
                <a:gd name="connsiteX2" fmla="*/ 2386905 w 2386905"/>
                <a:gd name="connsiteY2" fmla="*/ 2004695 h 2004695"/>
                <a:gd name="connsiteX3" fmla="*/ 0 w 2386905"/>
                <a:gd name="connsiteY3" fmla="*/ 2004695 h 2004695"/>
                <a:gd name="connsiteX4" fmla="*/ 0 w 2386905"/>
                <a:gd name="connsiteY4" fmla="*/ 0 h 200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905" h="2004695">
                  <a:moveTo>
                    <a:pt x="0" y="0"/>
                  </a:moveTo>
                  <a:lnTo>
                    <a:pt x="2386905" y="0"/>
                  </a:lnTo>
                  <a:lnTo>
                    <a:pt x="2386905" y="2004695"/>
                  </a:lnTo>
                  <a:lnTo>
                    <a:pt x="0" y="2004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Present to Board, Stakeholders, &amp; Public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0A9307-09F9-4DD9-A206-09AEF9F3FF2B}"/>
                </a:ext>
              </a:extLst>
            </p:cNvPr>
            <p:cNvSpPr txBox="1"/>
            <p:nvPr/>
          </p:nvSpPr>
          <p:spPr>
            <a:xfrm>
              <a:off x="2028447" y="3624077"/>
              <a:ext cx="22371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March-April 2021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ED65D6-93D8-45F8-A9DD-997035F9E780}"/>
                </a:ext>
              </a:extLst>
            </p:cNvPr>
            <p:cNvSpPr/>
            <p:nvPr/>
          </p:nvSpPr>
          <p:spPr>
            <a:xfrm>
              <a:off x="2708209" y="2683111"/>
              <a:ext cx="877631" cy="87763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5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7CBD42-DEF1-4FCF-B9FF-CB665C83F12A}"/>
              </a:ext>
            </a:extLst>
          </p:cNvPr>
          <p:cNvGrpSpPr/>
          <p:nvPr/>
        </p:nvGrpSpPr>
        <p:grpSpPr>
          <a:xfrm>
            <a:off x="5397665" y="2353290"/>
            <a:ext cx="2821633" cy="2145130"/>
            <a:chOff x="4240963" y="1755946"/>
            <a:chExt cx="2821633" cy="214513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9FF5515-AFFE-411A-95C1-1D8E947D4FF3}"/>
                </a:ext>
              </a:extLst>
            </p:cNvPr>
            <p:cNvSpPr/>
            <p:nvPr/>
          </p:nvSpPr>
          <p:spPr>
            <a:xfrm>
              <a:off x="4240963" y="1755946"/>
              <a:ext cx="2821633" cy="986119"/>
            </a:xfrm>
            <a:custGeom>
              <a:avLst/>
              <a:gdLst>
                <a:gd name="connsiteX0" fmla="*/ 0 w 2386905"/>
                <a:gd name="connsiteY0" fmla="*/ 0 h 2004695"/>
                <a:gd name="connsiteX1" fmla="*/ 2386905 w 2386905"/>
                <a:gd name="connsiteY1" fmla="*/ 0 h 2004695"/>
                <a:gd name="connsiteX2" fmla="*/ 2386905 w 2386905"/>
                <a:gd name="connsiteY2" fmla="*/ 2004695 h 2004695"/>
                <a:gd name="connsiteX3" fmla="*/ 0 w 2386905"/>
                <a:gd name="connsiteY3" fmla="*/ 2004695 h 2004695"/>
                <a:gd name="connsiteX4" fmla="*/ 0 w 2386905"/>
                <a:gd name="connsiteY4" fmla="*/ 0 h 200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905" h="2004695">
                  <a:moveTo>
                    <a:pt x="0" y="0"/>
                  </a:moveTo>
                  <a:lnTo>
                    <a:pt x="2386905" y="0"/>
                  </a:lnTo>
                  <a:lnTo>
                    <a:pt x="2386905" y="2004695"/>
                  </a:lnTo>
                  <a:lnTo>
                    <a:pt x="0" y="2004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Finalize Network Plan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AB747F-FD40-4342-B8C5-C3A51447E036}"/>
                </a:ext>
              </a:extLst>
            </p:cNvPr>
            <p:cNvSpPr txBox="1"/>
            <p:nvPr/>
          </p:nvSpPr>
          <p:spPr>
            <a:xfrm>
              <a:off x="4452647" y="3624077"/>
              <a:ext cx="2398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April - May 2021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160888C-BE0F-4D41-A7EB-9356B9DF6C7D}"/>
                </a:ext>
              </a:extLst>
            </p:cNvPr>
            <p:cNvSpPr/>
            <p:nvPr/>
          </p:nvSpPr>
          <p:spPr>
            <a:xfrm>
              <a:off x="5212965" y="2683111"/>
              <a:ext cx="877631" cy="87763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5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A06530-9732-4EB5-A694-AEC510407F4E}"/>
              </a:ext>
            </a:extLst>
          </p:cNvPr>
          <p:cNvGrpSpPr/>
          <p:nvPr/>
        </p:nvGrpSpPr>
        <p:grpSpPr>
          <a:xfrm>
            <a:off x="7897912" y="2359580"/>
            <a:ext cx="2821633" cy="2138840"/>
            <a:chOff x="6752088" y="1762235"/>
            <a:chExt cx="2821633" cy="2138840"/>
          </a:xfrm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F256514-B532-4C04-88BF-8C993ECFB64A}"/>
                </a:ext>
              </a:extLst>
            </p:cNvPr>
            <p:cNvSpPr/>
            <p:nvPr/>
          </p:nvSpPr>
          <p:spPr>
            <a:xfrm>
              <a:off x="6752088" y="1762235"/>
              <a:ext cx="2821633" cy="986119"/>
            </a:xfrm>
            <a:custGeom>
              <a:avLst/>
              <a:gdLst>
                <a:gd name="connsiteX0" fmla="*/ 0 w 2386905"/>
                <a:gd name="connsiteY0" fmla="*/ 0 h 2004695"/>
                <a:gd name="connsiteX1" fmla="*/ 2386905 w 2386905"/>
                <a:gd name="connsiteY1" fmla="*/ 0 h 2004695"/>
                <a:gd name="connsiteX2" fmla="*/ 2386905 w 2386905"/>
                <a:gd name="connsiteY2" fmla="*/ 2004695 h 2004695"/>
                <a:gd name="connsiteX3" fmla="*/ 0 w 2386905"/>
                <a:gd name="connsiteY3" fmla="*/ 2004695 h 2004695"/>
                <a:gd name="connsiteX4" fmla="*/ 0 w 2386905"/>
                <a:gd name="connsiteY4" fmla="*/ 0 h 200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905" h="2004695">
                  <a:moveTo>
                    <a:pt x="0" y="0"/>
                  </a:moveTo>
                  <a:lnTo>
                    <a:pt x="2386905" y="0"/>
                  </a:lnTo>
                  <a:lnTo>
                    <a:pt x="2386905" y="2004695"/>
                  </a:lnTo>
                  <a:lnTo>
                    <a:pt x="0" y="2004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Begin Phased Implementation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BC2312-97E8-48A2-B52B-86344EB59D28}"/>
                </a:ext>
              </a:extLst>
            </p:cNvPr>
            <p:cNvSpPr txBox="1"/>
            <p:nvPr/>
          </p:nvSpPr>
          <p:spPr>
            <a:xfrm>
              <a:off x="7040910" y="3624076"/>
              <a:ext cx="22371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Early 2022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1765DA-68D6-45E8-BB8E-BA45E85D5C71}"/>
                </a:ext>
              </a:extLst>
            </p:cNvPr>
            <p:cNvSpPr/>
            <p:nvPr/>
          </p:nvSpPr>
          <p:spPr>
            <a:xfrm>
              <a:off x="7720672" y="2673903"/>
              <a:ext cx="877631" cy="877631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5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0BC4BAD-C13E-49B2-B5B1-D184EFF73B21}"/>
              </a:ext>
            </a:extLst>
          </p:cNvPr>
          <p:cNvGrpSpPr/>
          <p:nvPr/>
        </p:nvGrpSpPr>
        <p:grpSpPr>
          <a:xfrm>
            <a:off x="1185701" y="2353290"/>
            <a:ext cx="1904094" cy="2145130"/>
            <a:chOff x="2288156" y="1755946"/>
            <a:chExt cx="1904094" cy="214513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7DBD2DF-7BB8-4F80-BC97-B42A5B270078}"/>
                </a:ext>
              </a:extLst>
            </p:cNvPr>
            <p:cNvSpPr/>
            <p:nvPr/>
          </p:nvSpPr>
          <p:spPr>
            <a:xfrm>
              <a:off x="2835428" y="2683111"/>
              <a:ext cx="877631" cy="87763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5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303CB29-E641-4422-A101-897F49127BA8}"/>
                </a:ext>
              </a:extLst>
            </p:cNvPr>
            <p:cNvSpPr/>
            <p:nvPr/>
          </p:nvSpPr>
          <p:spPr>
            <a:xfrm>
              <a:off x="2288156" y="1755946"/>
              <a:ext cx="1904094" cy="986119"/>
            </a:xfrm>
            <a:custGeom>
              <a:avLst/>
              <a:gdLst>
                <a:gd name="connsiteX0" fmla="*/ 0 w 2386905"/>
                <a:gd name="connsiteY0" fmla="*/ 0 h 2004695"/>
                <a:gd name="connsiteX1" fmla="*/ 2386905 w 2386905"/>
                <a:gd name="connsiteY1" fmla="*/ 0 h 2004695"/>
                <a:gd name="connsiteX2" fmla="*/ 2386905 w 2386905"/>
                <a:gd name="connsiteY2" fmla="*/ 2004695 h 2004695"/>
                <a:gd name="connsiteX3" fmla="*/ 0 w 2386905"/>
                <a:gd name="connsiteY3" fmla="*/ 2004695 h 2004695"/>
                <a:gd name="connsiteX4" fmla="*/ 0 w 2386905"/>
                <a:gd name="connsiteY4" fmla="*/ 0 h 200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905" h="2004695">
                  <a:moveTo>
                    <a:pt x="0" y="0"/>
                  </a:moveTo>
                  <a:lnTo>
                    <a:pt x="2386905" y="0"/>
                  </a:lnTo>
                  <a:lnTo>
                    <a:pt x="2386905" y="2004695"/>
                  </a:lnTo>
                  <a:lnTo>
                    <a:pt x="0" y="2004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Finalize Draft the Network Plan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DB94FF-6B8C-4F18-B7C2-46AE1F991C43}"/>
                </a:ext>
              </a:extLst>
            </p:cNvPr>
            <p:cNvSpPr txBox="1"/>
            <p:nvPr/>
          </p:nvSpPr>
          <p:spPr>
            <a:xfrm>
              <a:off x="2426914" y="3624077"/>
              <a:ext cx="1694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February-March 2021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B6A4C45-188F-41B2-9883-7B9EF68E1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29" y="3171967"/>
            <a:ext cx="986119" cy="98611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0450943-AB43-4163-BA23-5DEEB9EB7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88" y="3344618"/>
            <a:ext cx="689314" cy="68931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2CCA1AC-BE22-4C36-9711-C2AA0E7CC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85" y="3291858"/>
            <a:ext cx="929545" cy="92954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86D5DC5-8624-4FA1-93DA-173C5814A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33" y="3250460"/>
            <a:ext cx="982155" cy="9821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1F3E9-F017-4399-BDB6-200793E9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8E5B-D258-44F0-B43D-73899E99FD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F1506D-D5C2-471F-BD92-A85DD9F2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59B3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BJCTA QUICK FACTS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AFE8-E1AB-40B4-BC0F-941E6D4D5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BJCTA was created by legislative act in 1972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(Metro Area Express) tagline was created in 1982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BJCTA is funded by local and Federal funds. Local funds include the Jefferson County sales tax distribution, a Beer Tax, Ad Valorem Property Tax and farebox revenues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Approximately 275 employees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40 Paratransit buses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70 Fixed route buses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                2 Microtransit buses (MAX Direct)                             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1A8E80-1971-433D-979D-57A5951C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04788"/>
            <a:ext cx="441385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5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1AD9-A891-4313-B8C9-B88F1D9C312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9B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PAST.  THE PRESENT. THE FUTURE.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31973-396C-4D80-8B06-6E5A061FC6F4}"/>
              </a:ext>
            </a:extLst>
          </p:cNvPr>
          <p:cNvSpPr/>
          <p:nvPr/>
        </p:nvSpPr>
        <p:spPr>
          <a:xfrm>
            <a:off x="244552" y="1979885"/>
            <a:ext cx="1218009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2F2BED-5100-406F-9A04-CAACA5D1E506}"/>
              </a:ext>
            </a:extLst>
          </p:cNvPr>
          <p:cNvSpPr txBox="1">
            <a:spLocks/>
          </p:cNvSpPr>
          <p:nvPr/>
        </p:nvSpPr>
        <p:spPr>
          <a:xfrm>
            <a:off x="5983723" y="3010318"/>
            <a:ext cx="461319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B1BC4F5-8677-4C4F-AE72-9C159B78F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037509"/>
              </p:ext>
            </p:extLst>
          </p:nvPr>
        </p:nvGraphicFramePr>
        <p:xfrm>
          <a:off x="196543" y="1416685"/>
          <a:ext cx="11798913" cy="4492300"/>
        </p:xfrm>
        <a:graphic>
          <a:graphicData uri="http://schemas.openxmlformats.org/drawingml/2006/table">
            <a:tbl>
              <a:tblPr firstRow="1" bandRow="1"/>
              <a:tblGrid>
                <a:gridCol w="3555346">
                  <a:extLst>
                    <a:ext uri="{9D8B030D-6E8A-4147-A177-3AD203B41FA5}">
                      <a16:colId xmlns:a16="http://schemas.microsoft.com/office/drawing/2014/main" val="2799190947"/>
                    </a:ext>
                  </a:extLst>
                </a:gridCol>
                <a:gridCol w="4317614">
                  <a:extLst>
                    <a:ext uri="{9D8B030D-6E8A-4147-A177-3AD203B41FA5}">
                      <a16:colId xmlns:a16="http://schemas.microsoft.com/office/drawing/2014/main" val="3760193865"/>
                    </a:ext>
                  </a:extLst>
                </a:gridCol>
                <a:gridCol w="3925953">
                  <a:extLst>
                    <a:ext uri="{9D8B030D-6E8A-4147-A177-3AD203B41FA5}">
                      <a16:colId xmlns:a16="http://schemas.microsoft.com/office/drawing/2014/main" val="572121871"/>
                    </a:ext>
                  </a:extLst>
                </a:gridCol>
              </a:tblGrid>
              <a:tr h="33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ISSUES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IMPROVEMENTS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INITIATIVES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29118"/>
                  </a:ext>
                </a:extLst>
              </a:tr>
              <a:tr h="412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No internal or external synergy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Outdated and unsafe Operations and Maintenance facility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Not adhering to Enabling Legislation— HB627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Level of service provided to largest municipal partner did not match the revenue received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Inadequate leadership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Outdated and unreliable technology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Enhanced full board and committee process (Consent Agenda)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Frequent communication with city, municipal partners, customers, and the community at-large to cultivate meaningful partnerships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Procedural Safeguards put in place to ensure adherence to the enabling legislation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Level of service as close as possible to funds allocated by each municipality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Filled vacancies with experienced candidates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Identified and began the process of replacing outdate technology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Positioning BJCTA to be the Mobility Manager for the Region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Initiating internal controls to safeguard assets and ensure adherence to policies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Comprehensive Operations Analysis (COA) and Transit Development Plan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Conduct a total assessment of Operations and Maintenance Departments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Conduct feasibility assessment and determine site of the new Maintenance Facility </a:t>
                      </a:r>
                      <a:endParaRPr lang="en-US" sz="175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17522"/>
                  </a:ext>
                </a:extLst>
              </a:tr>
            </a:tbl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97226C0-A33D-4DB0-8175-24852E16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04788"/>
            <a:ext cx="441385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1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E0B3-64EE-465D-9DC5-860F5D66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MAJOR INITIATIVES FY2021 - FY2022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0CF8E-AE13-4EC8-B3D1-1EA43152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3" y="1092318"/>
            <a:ext cx="11033167" cy="4486891"/>
          </a:xfrm>
        </p:spPr>
        <p:txBody>
          <a:bodyPr>
            <a:normAutofit fontScale="85000" lnSpcReduction="10000"/>
          </a:bodyPr>
          <a:lstStyle/>
          <a:p>
            <a:pPr marL="457200" indent="-457200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Bus Rapid Transit - Birmingham Xpress</a:t>
            </a:r>
          </a:p>
          <a:p>
            <a:pPr marL="457200" indent="-45720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BRT Safety Security Program, Ridership Forecast, Community Education </a:t>
            </a:r>
          </a:p>
          <a:p>
            <a:pPr marL="457200" indent="-45720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Transit Development Plan/Comprehensive Operational Analysis (TDP &amp; COA)</a:t>
            </a:r>
          </a:p>
          <a:p>
            <a:pPr marL="457200" indent="-45720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Customer &amp; Community Satisfaction Surveys</a:t>
            </a:r>
          </a:p>
          <a:p>
            <a:pPr marL="457200" indent="-45720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Human Resources Studies</a:t>
            </a:r>
          </a:p>
          <a:p>
            <a:pPr marL="457200" indent="-45720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Operations &amp; Maintenance Center </a:t>
            </a:r>
          </a:p>
          <a:p>
            <a:pPr marL="457200" indent="-45720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Strategic Plan</a:t>
            </a:r>
          </a:p>
          <a:p>
            <a:pPr marL="457200" indent="-457200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Performance Measurement &amp; Benchmarking (KPI)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A86AC218-2B50-4587-8AB2-2653AA50D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637">
            <a:off x="7756630" y="3236391"/>
            <a:ext cx="4917898" cy="2766317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ABD1000-5080-42E2-BC5B-64CB5E5C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04788"/>
            <a:ext cx="441385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4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96C4-C0BB-421E-B1F4-CCD4B02A7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305" y="134295"/>
            <a:ext cx="9220491" cy="1086929"/>
          </a:xfrm>
        </p:spPr>
        <p:txBody>
          <a:bodyPr/>
          <a:lstStyle/>
          <a:p>
            <a:r>
              <a:rPr lang="en-US" dirty="0"/>
              <a:t>CURRENT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5B2B1-48F3-4506-BD6F-97011C036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3" y="1458078"/>
            <a:ext cx="11033167" cy="448689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NeoGov</a:t>
            </a:r>
            <a:r>
              <a:rPr lang="en-US" dirty="0"/>
              <a:t> for Human Resources  </a:t>
            </a:r>
          </a:p>
          <a:p>
            <a:pPr lvl="1"/>
            <a:r>
              <a:rPr lang="en-US" dirty="0"/>
              <a:t>Implement a full HR system for BJCTA.  ETC 3/2021</a:t>
            </a:r>
          </a:p>
          <a:p>
            <a:r>
              <a:rPr lang="en-US" dirty="0" err="1"/>
              <a:t>Ecolane</a:t>
            </a:r>
            <a:r>
              <a:rPr lang="en-US" dirty="0"/>
              <a:t> Fixed Route Phase 1-4  </a:t>
            </a:r>
          </a:p>
          <a:p>
            <a:pPr lvl="1"/>
            <a:r>
              <a:rPr lang="en-US" dirty="0"/>
              <a:t>Replace AVAIL CAD/AVL .  ETC 4/2021 (Phase 1)</a:t>
            </a:r>
          </a:p>
          <a:p>
            <a:r>
              <a:rPr lang="en-US" dirty="0"/>
              <a:t>Automated Passenger Counter (APC)  Pilot   </a:t>
            </a:r>
          </a:p>
          <a:p>
            <a:pPr lvl="1"/>
            <a:r>
              <a:rPr lang="en-US" dirty="0"/>
              <a:t>Pilot New APC to replace </a:t>
            </a:r>
            <a:r>
              <a:rPr lang="en-US" dirty="0" err="1"/>
              <a:t>InfoDev</a:t>
            </a:r>
            <a:r>
              <a:rPr lang="en-US" dirty="0"/>
              <a:t>  APCs . Partner with </a:t>
            </a:r>
            <a:r>
              <a:rPr lang="en-US" dirty="0" err="1"/>
              <a:t>Ecolane</a:t>
            </a:r>
            <a:r>
              <a:rPr lang="en-US" dirty="0"/>
              <a:t> Fixed Route.  ETC 2/2021</a:t>
            </a:r>
          </a:p>
          <a:p>
            <a:r>
              <a:rPr lang="en-US" dirty="0"/>
              <a:t>Apollo Camera Retrofit  Phase 2</a:t>
            </a:r>
          </a:p>
          <a:p>
            <a:pPr lvl="1"/>
            <a:r>
              <a:rPr lang="en-US" dirty="0"/>
              <a:t>Complete the upgrade of cameras for buses.  ETC 4/2021</a:t>
            </a:r>
          </a:p>
          <a:p>
            <a:r>
              <a:rPr lang="en-US" dirty="0"/>
              <a:t>Security Camera Service and Support  </a:t>
            </a:r>
          </a:p>
          <a:p>
            <a:pPr lvl="1"/>
            <a:r>
              <a:rPr lang="en-US" dirty="0"/>
              <a:t>Install and Upgrade current Facilities cameras. Support contract for 3 years.   ETC 3/2021</a:t>
            </a:r>
          </a:p>
          <a:p>
            <a:pPr lvl="1"/>
            <a:r>
              <a:rPr lang="en-US" dirty="0"/>
              <a:t>New Flyer Electric Bus (2)</a:t>
            </a:r>
          </a:p>
          <a:p>
            <a:pPr lvl="1"/>
            <a:r>
              <a:rPr lang="en-US" dirty="0"/>
              <a:t>BRT CNG Busses</a:t>
            </a:r>
          </a:p>
          <a:p>
            <a:pPr lvl="1"/>
            <a:r>
              <a:rPr lang="en-US" dirty="0"/>
              <a:t>Paratransit Busses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04BA1-BC4D-4C08-B406-993EF79C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04788"/>
            <a:ext cx="441385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001">
            <a:extLst>
              <a:ext uri="{FF2B5EF4-FFF2-40B4-BE49-F238E27FC236}">
                <a16:creationId xmlns:a16="http://schemas.microsoft.com/office/drawing/2014/main" id="{E1030BE8-3636-4EA6-83B7-DE887449D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35191" r="3239" b="46587"/>
          <a:stretch/>
        </p:blipFill>
        <p:spPr bwMode="auto">
          <a:xfrm>
            <a:off x="233822" y="1363735"/>
            <a:ext cx="11724356" cy="1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F43F79-C389-4DC5-BD29-982D33CDE903}"/>
              </a:ext>
            </a:extLst>
          </p:cNvPr>
          <p:cNvSpPr txBox="1"/>
          <p:nvPr/>
        </p:nvSpPr>
        <p:spPr>
          <a:xfrm>
            <a:off x="233822" y="2712198"/>
            <a:ext cx="16820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Transit Development Plan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Strategic Plan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Customer and Community  Satisfaction Survey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KPI Development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Human Resources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Mobility Management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D23497-0B16-4D89-9FE9-04B02D1CAC9F}"/>
              </a:ext>
            </a:extLst>
          </p:cNvPr>
          <p:cNvSpPr/>
          <p:nvPr/>
        </p:nvSpPr>
        <p:spPr>
          <a:xfrm>
            <a:off x="2325188" y="2712198"/>
            <a:ext cx="176784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Transit Oriented Development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Transit Development Plan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Strategic Plan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Customer and Community  Satisfaction Survey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KPI Development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Human Resources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Mobility Management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A&amp;E Services for O&amp;M Facility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6AD2C-05CF-459B-9EAF-4407F4F2546C}"/>
              </a:ext>
            </a:extLst>
          </p:cNvPr>
          <p:cNvSpPr/>
          <p:nvPr/>
        </p:nvSpPr>
        <p:spPr>
          <a:xfrm>
            <a:off x="4632960" y="2712198"/>
            <a:ext cx="19071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Bus Rapid Transit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Transit Development Plan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World Games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Mobility Management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/>
              <a:t>A&amp;E Services for O&amp;M Facility 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F0B05D-7D3C-43BD-AA2C-ACC87A2A7DAF}"/>
              </a:ext>
            </a:extLst>
          </p:cNvPr>
          <p:cNvSpPr/>
          <p:nvPr/>
        </p:nvSpPr>
        <p:spPr>
          <a:xfrm>
            <a:off x="6897049" y="2712198"/>
            <a:ext cx="1682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New Maintenance Facility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Transit Development Plan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33CE9-F5A2-409D-AE91-3E38164009BF}"/>
              </a:ext>
            </a:extLst>
          </p:cNvPr>
          <p:cNvSpPr/>
          <p:nvPr/>
        </p:nvSpPr>
        <p:spPr>
          <a:xfrm>
            <a:off x="8936025" y="2712198"/>
            <a:ext cx="1671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BRT Expansion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New Maintenance Facility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Transit Development Plan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E070A4-856D-467A-8005-F88A3914808D}"/>
              </a:ext>
            </a:extLst>
          </p:cNvPr>
          <p:cNvSpPr/>
          <p:nvPr/>
        </p:nvSpPr>
        <p:spPr>
          <a:xfrm>
            <a:off x="10929261" y="2712198"/>
            <a:ext cx="1457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Transit Development Plan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20D3D9-841B-4CBE-9E91-624719ED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a typeface="+mj-ea"/>
                <a:cs typeface="+mj-cs"/>
              </a:rPr>
              <a:t>GOING FORWARD 2020-2025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C04B51D-1A50-459A-8309-097520C0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04788"/>
            <a:ext cx="441385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6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A5298-37E1-4725-93F4-3FE6B917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578E5B-D258-44F0-B43D-73899E99FDED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9DF7A4-BA53-4253-81B3-FFF68EFB54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519" y="1371600"/>
            <a:ext cx="11256962" cy="467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BJCTA </a:t>
            </a:r>
            <a:br>
              <a:rPr lang="en-US" sz="5300" dirty="0"/>
            </a:br>
            <a:r>
              <a:rPr lang="en-US" sz="5300" dirty="0"/>
              <a:t>Comprehensive Operational Analysis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Remodeling the Transit Landscape </a:t>
            </a:r>
            <a:br>
              <a:rPr lang="en-US" dirty="0"/>
            </a:br>
            <a:br>
              <a:rPr lang="en-US" dirty="0"/>
            </a:br>
            <a:r>
              <a:rPr lang="en-US" i="1" cap="none" dirty="0"/>
              <a:t>A Foundation for the Future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CF06C67-9DE5-46A5-8696-F42A606919CF}"/>
              </a:ext>
            </a:extLst>
          </p:cNvPr>
          <p:cNvSpPr txBox="1">
            <a:spLocks/>
          </p:cNvSpPr>
          <p:nvPr/>
        </p:nvSpPr>
        <p:spPr>
          <a:xfrm>
            <a:off x="0" y="6504788"/>
            <a:ext cx="4413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13F82-EE5E-44EE-A61D-E31C6657F26F}" type="slidenum">
              <a:rPr lang="en-US" sz="1200" smtClean="0">
                <a:solidFill>
                  <a:schemeClr val="bg1"/>
                </a:solidFill>
              </a:rPr>
              <a:pPr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0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311B-83E3-4801-B3B8-057C2F7E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 PROJECT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CA24E-9DB2-4310-9FAE-9EF1260BB9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Grow ridership and increase transit as a mode share</a:t>
            </a:r>
          </a:p>
          <a:p>
            <a:pPr>
              <a:buClr>
                <a:srgbClr val="0546A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/>
              <a:t>Retain current riders in the system</a:t>
            </a:r>
          </a:p>
          <a:p>
            <a:pPr>
              <a:buClr>
                <a:srgbClr val="0546A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/>
              <a:t>Encourage current riders to ride transit more often</a:t>
            </a:r>
          </a:p>
          <a:p>
            <a:pPr>
              <a:buClr>
                <a:srgbClr val="0546A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/>
              <a:t>Attract new riders to the network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017590-DEDD-4F95-A214-8A0C2C3361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Offer community partners a stronger value proposition</a:t>
            </a:r>
          </a:p>
          <a:p>
            <a:pPr marL="228600" lvl="1">
              <a:buClr>
                <a:srgbClr val="0546A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Support community plans and mobility needs</a:t>
            </a:r>
          </a:p>
          <a:p>
            <a:pPr marL="228600" lvl="1">
              <a:buClr>
                <a:srgbClr val="0546A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Improve economic opportunity and quality of life</a:t>
            </a:r>
          </a:p>
          <a:p>
            <a:pPr marL="228600" lvl="1">
              <a:buClr>
                <a:srgbClr val="0546A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Use resources efficiently for best financial value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DE3AE-4EF0-4DA5-93D4-AC543B6E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78E5B-D258-44F0-B43D-73899E99FD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56B3648-7D62-4782-B57E-00CD359E9790}"/>
              </a:ext>
            </a:extLst>
          </p:cNvPr>
          <p:cNvSpPr/>
          <p:nvPr/>
        </p:nvSpPr>
        <p:spPr>
          <a:xfrm>
            <a:off x="7583069" y="3840758"/>
            <a:ext cx="1463040" cy="1463040"/>
          </a:xfrm>
          <a:prstGeom prst="ellipse">
            <a:avLst/>
          </a:prstGeom>
          <a:solidFill>
            <a:srgbClr val="FFE100">
              <a:alpha val="68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F4F2CC-2BF2-477D-851C-51F65B788B3E}"/>
              </a:ext>
            </a:extLst>
          </p:cNvPr>
          <p:cNvSpPr/>
          <p:nvPr/>
        </p:nvSpPr>
        <p:spPr>
          <a:xfrm>
            <a:off x="5226509" y="3840758"/>
            <a:ext cx="1463040" cy="1463040"/>
          </a:xfrm>
          <a:prstGeom prst="ellipse">
            <a:avLst/>
          </a:prstGeom>
          <a:solidFill>
            <a:srgbClr val="FFE100">
              <a:alpha val="68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ABD607-8F21-4FD1-BAC6-84713892C2B1}"/>
              </a:ext>
            </a:extLst>
          </p:cNvPr>
          <p:cNvSpPr/>
          <p:nvPr/>
        </p:nvSpPr>
        <p:spPr>
          <a:xfrm>
            <a:off x="2954618" y="3840758"/>
            <a:ext cx="1463040" cy="1463040"/>
          </a:xfrm>
          <a:prstGeom prst="ellipse">
            <a:avLst/>
          </a:prstGeom>
          <a:solidFill>
            <a:srgbClr val="FFE100">
              <a:alpha val="68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773165-F6B6-4B69-800B-CCCF4DC685A6}"/>
              </a:ext>
            </a:extLst>
          </p:cNvPr>
          <p:cNvSpPr/>
          <p:nvPr/>
        </p:nvSpPr>
        <p:spPr>
          <a:xfrm>
            <a:off x="7566134" y="1419284"/>
            <a:ext cx="1463040" cy="1463040"/>
          </a:xfrm>
          <a:prstGeom prst="ellipse">
            <a:avLst/>
          </a:prstGeom>
          <a:solidFill>
            <a:srgbClr val="FFE100">
              <a:alpha val="68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FA903D-D29E-4C77-9F8C-C6AECA79725F}"/>
              </a:ext>
            </a:extLst>
          </p:cNvPr>
          <p:cNvSpPr/>
          <p:nvPr/>
        </p:nvSpPr>
        <p:spPr>
          <a:xfrm>
            <a:off x="5226509" y="1419284"/>
            <a:ext cx="1463040" cy="1463040"/>
          </a:xfrm>
          <a:prstGeom prst="ellipse">
            <a:avLst/>
          </a:prstGeom>
          <a:solidFill>
            <a:srgbClr val="FFE100">
              <a:alpha val="6800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CA8A03-91C4-4CF6-82CD-8F59ADD743FC}"/>
              </a:ext>
            </a:extLst>
          </p:cNvPr>
          <p:cNvSpPr/>
          <p:nvPr/>
        </p:nvSpPr>
        <p:spPr>
          <a:xfrm>
            <a:off x="2937683" y="1419284"/>
            <a:ext cx="1463040" cy="1463040"/>
          </a:xfrm>
          <a:prstGeom prst="ellipse">
            <a:avLst/>
          </a:prstGeom>
          <a:solidFill>
            <a:srgbClr val="FFE100">
              <a:alpha val="68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C703B-11FE-4B13-B71A-EEE0BB7A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Markets For MAX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4E4C-1DE5-4613-80B1-FE4F0C6B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8E5B-D258-44F0-B43D-73899E99FDE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B8409E-F6BE-40B1-9D93-F895287C1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54850"/>
              </p:ext>
            </p:extLst>
          </p:nvPr>
        </p:nvGraphicFramePr>
        <p:xfrm>
          <a:off x="1497136" y="1408794"/>
          <a:ext cx="8889511" cy="4723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02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B6D4E0B-C78C-4C70-82F3-8CF35CDE973B}">
  <we:reference id="1f4df590-35fc-4b16-a239-39709f9d8a74" version="1.0.0.1" store="EXCatalog" storeType="EXCatalog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1063</Words>
  <Application>Microsoft Office PowerPoint</Application>
  <PresentationFormat>Widescreen</PresentationFormat>
  <Paragraphs>185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Frutiger LT Std 47 Light Cn</vt:lpstr>
      <vt:lpstr>Helvetica</vt:lpstr>
      <vt:lpstr>Trebuchet MS</vt:lpstr>
      <vt:lpstr>Wingdings</vt:lpstr>
      <vt:lpstr>Office Theme</vt:lpstr>
      <vt:lpstr>Moving Forward with MAX</vt:lpstr>
      <vt:lpstr>BJCTA QUICK FACTS</vt:lpstr>
      <vt:lpstr>THE PAST.  THE PRESENT. THE FUTURE.</vt:lpstr>
      <vt:lpstr>MAJOR INITIATIVES FY2021 - FY2022</vt:lpstr>
      <vt:lpstr>CURRENT PROJECTS</vt:lpstr>
      <vt:lpstr>GOING FORWARD 2020-2025</vt:lpstr>
      <vt:lpstr>BJCTA  Comprehensive Operational Analysis   Remodeling the Transit Landscape   A Foundation for the Future</vt:lpstr>
      <vt:lpstr>COA PROJECT GOALS</vt:lpstr>
      <vt:lpstr>Key Markets For MAX</vt:lpstr>
      <vt:lpstr>Why Frequency Matters?</vt:lpstr>
      <vt:lpstr>Why Invest in Transit? </vt:lpstr>
      <vt:lpstr>Existing Network</vt:lpstr>
      <vt:lpstr>Draft Network Plan – COVID Recovery </vt:lpstr>
      <vt:lpstr>Draft Network Plan – ‘Blue sky’ </vt:lpstr>
      <vt:lpstr>Network Recommendations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Forward with MAX</dc:title>
  <dc:creator>China Langer</dc:creator>
  <cp:lastModifiedBy>China Langer</cp:lastModifiedBy>
  <cp:revision>177</cp:revision>
  <dcterms:created xsi:type="dcterms:W3CDTF">2021-01-26T20:22:27Z</dcterms:created>
  <dcterms:modified xsi:type="dcterms:W3CDTF">2021-02-23T21:06:43Z</dcterms:modified>
</cp:coreProperties>
</file>