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0" r:id="rId2"/>
    <p:sldId id="285" r:id="rId3"/>
    <p:sldId id="272" r:id="rId4"/>
    <p:sldId id="275" r:id="rId5"/>
    <p:sldId id="269" r:id="rId6"/>
    <p:sldId id="277" r:id="rId7"/>
    <p:sldId id="278" r:id="rId8"/>
    <p:sldId id="284" r:id="rId9"/>
    <p:sldId id="279" r:id="rId10"/>
    <p:sldId id="287" r:id="rId11"/>
    <p:sldId id="280" r:id="rId12"/>
    <p:sldId id="281" r:id="rId13"/>
    <p:sldId id="288" r:id="rId14"/>
    <p:sldId id="289" r:id="rId15"/>
    <p:sldId id="290"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A9"/>
    <a:srgbClr val="FAAE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65"/>
  </p:normalViewPr>
  <p:slideViewPr>
    <p:cSldViewPr snapToGrid="0" snapToObjects="1">
      <p:cViewPr varScale="1">
        <p:scale>
          <a:sx n="116" d="100"/>
          <a:sy n="116" d="100"/>
        </p:scale>
        <p:origin x="4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91C9E-00AB-9A4E-A556-450E386825D0}" type="doc">
      <dgm:prSet loTypeId="urn:microsoft.com/office/officeart/2005/8/layout/hList2" loCatId="" qsTypeId="urn:microsoft.com/office/officeart/2005/8/quickstyle/simple1" qsCatId="simple" csTypeId="urn:microsoft.com/office/officeart/2005/8/colors/colorful2" csCatId="colorful" phldr="1"/>
      <dgm:spPr/>
      <dgm:t>
        <a:bodyPr/>
        <a:lstStyle/>
        <a:p>
          <a:endParaRPr lang="en-US"/>
        </a:p>
      </dgm:t>
    </dgm:pt>
    <dgm:pt modelId="{2DB42731-15A0-C14B-91BA-0685EFE44575}">
      <dgm:prSet phldrT="[Text]"/>
      <dgm:spPr/>
      <dgm:t>
        <a:bodyPr/>
        <a:lstStyle/>
        <a:p>
          <a:r>
            <a:rPr lang="en-US" i="1" dirty="0"/>
            <a:t>SHORT Gets Sick</a:t>
          </a:r>
        </a:p>
      </dgm:t>
    </dgm:pt>
    <dgm:pt modelId="{814AFC66-4B0D-F049-BAEC-B0FEC26AC0F9}" type="parTrans" cxnId="{609AA9E8-3F64-AB41-8983-85D5802BB0E1}">
      <dgm:prSet/>
      <dgm:spPr/>
      <dgm:t>
        <a:bodyPr/>
        <a:lstStyle/>
        <a:p>
          <a:endParaRPr lang="en-US"/>
        </a:p>
      </dgm:t>
    </dgm:pt>
    <dgm:pt modelId="{A8916900-8CCC-8E44-8288-D7FF2F730E24}" type="sibTrans" cxnId="{609AA9E8-3F64-AB41-8983-85D5802BB0E1}">
      <dgm:prSet/>
      <dgm:spPr/>
      <dgm:t>
        <a:bodyPr/>
        <a:lstStyle/>
        <a:p>
          <a:endParaRPr lang="en-US"/>
        </a:p>
      </dgm:t>
    </dgm:pt>
    <dgm:pt modelId="{9229B87F-5551-3344-BB31-D11370AFFD34}">
      <dgm:prSet phldrT="[Text]"/>
      <dgm:spPr>
        <a:solidFill>
          <a:srgbClr val="00B0F0"/>
        </a:solidFill>
      </dgm:spPr>
      <dgm:t>
        <a:bodyPr/>
        <a:lstStyle/>
        <a:p>
          <a:r>
            <a:rPr lang="en-US" dirty="0"/>
            <a:t>Educators overwhelmingly voted for this as the next title.</a:t>
          </a:r>
        </a:p>
      </dgm:t>
    </dgm:pt>
    <dgm:pt modelId="{4C785E3C-50F7-8A4A-9EC4-B635475B4E46}" type="parTrans" cxnId="{14A98669-BB3B-3D44-B371-E58A54F3E9D6}">
      <dgm:prSet/>
      <dgm:spPr/>
      <dgm:t>
        <a:bodyPr/>
        <a:lstStyle/>
        <a:p>
          <a:endParaRPr lang="en-US"/>
        </a:p>
      </dgm:t>
    </dgm:pt>
    <dgm:pt modelId="{46CD62F8-0A84-334A-AC55-CA388F9D4730}" type="sibTrans" cxnId="{14A98669-BB3B-3D44-B371-E58A54F3E9D6}">
      <dgm:prSet/>
      <dgm:spPr/>
      <dgm:t>
        <a:bodyPr/>
        <a:lstStyle/>
        <a:p>
          <a:endParaRPr lang="en-US"/>
        </a:p>
      </dgm:t>
    </dgm:pt>
    <dgm:pt modelId="{CE07247C-862C-8B4B-B3AA-250F05E8D924}">
      <dgm:prSet phldrT="[Text]"/>
      <dgm:spPr>
        <a:solidFill>
          <a:srgbClr val="00B0F0"/>
        </a:solidFill>
      </dgm:spPr>
      <dgm:t>
        <a:bodyPr/>
        <a:lstStyle/>
        <a:p>
          <a:r>
            <a:rPr lang="en-US" dirty="0"/>
            <a:t>STATUS – Book almost complete. Looking for pilot funding. </a:t>
          </a:r>
        </a:p>
      </dgm:t>
    </dgm:pt>
    <dgm:pt modelId="{228CE253-190B-6B46-95CD-1205AD097617}" type="parTrans" cxnId="{95E26795-0ECA-6042-8797-155F75E7BB05}">
      <dgm:prSet/>
      <dgm:spPr/>
      <dgm:t>
        <a:bodyPr/>
        <a:lstStyle/>
        <a:p>
          <a:endParaRPr lang="en-US"/>
        </a:p>
      </dgm:t>
    </dgm:pt>
    <dgm:pt modelId="{31038D4D-1DAA-C84F-8B7A-836956B88A3E}" type="sibTrans" cxnId="{95E26795-0ECA-6042-8797-155F75E7BB05}">
      <dgm:prSet/>
      <dgm:spPr/>
      <dgm:t>
        <a:bodyPr/>
        <a:lstStyle/>
        <a:p>
          <a:endParaRPr lang="en-US"/>
        </a:p>
      </dgm:t>
    </dgm:pt>
    <dgm:pt modelId="{97C5998F-8160-F34B-AB94-35B32D97AE0F}">
      <dgm:prSet phldrT="[Text]"/>
      <dgm:spPr/>
      <dgm:t>
        <a:bodyPr/>
        <a:lstStyle/>
        <a:p>
          <a:r>
            <a:rPr lang="en-US" i="1" dirty="0"/>
            <a:t>SHORT Can Recycle</a:t>
          </a:r>
        </a:p>
      </dgm:t>
    </dgm:pt>
    <dgm:pt modelId="{D4A3A4DC-1804-8043-957C-268C8E197C3B}" type="parTrans" cxnId="{3657195C-C8BD-3547-8042-91C20D210FB5}">
      <dgm:prSet/>
      <dgm:spPr/>
      <dgm:t>
        <a:bodyPr/>
        <a:lstStyle/>
        <a:p>
          <a:endParaRPr lang="en-US"/>
        </a:p>
      </dgm:t>
    </dgm:pt>
    <dgm:pt modelId="{7456B98E-BA93-F941-A1CE-FEFB97A96202}" type="sibTrans" cxnId="{3657195C-C8BD-3547-8042-91C20D210FB5}">
      <dgm:prSet/>
      <dgm:spPr/>
      <dgm:t>
        <a:bodyPr/>
        <a:lstStyle/>
        <a:p>
          <a:endParaRPr lang="en-US"/>
        </a:p>
      </dgm:t>
    </dgm:pt>
    <dgm:pt modelId="{148D22D8-A844-094F-BF7C-78782210A5E5}">
      <dgm:prSet phldrT="[Text]"/>
      <dgm:spPr>
        <a:solidFill>
          <a:schemeClr val="accent6">
            <a:lumMod val="75000"/>
          </a:schemeClr>
        </a:solidFill>
      </dgm:spPr>
      <dgm:t>
        <a:bodyPr/>
        <a:lstStyle/>
        <a:p>
          <a:r>
            <a:rPr lang="en-US" dirty="0"/>
            <a:t>Pilot to be released to Pike County first graders. </a:t>
          </a:r>
        </a:p>
      </dgm:t>
    </dgm:pt>
    <dgm:pt modelId="{8AFB55E7-147E-4F46-B0EA-1DD2E0C03ED0}" type="parTrans" cxnId="{A1DA954E-3FDF-124D-8BA3-EFE7D209AC9E}">
      <dgm:prSet/>
      <dgm:spPr/>
      <dgm:t>
        <a:bodyPr/>
        <a:lstStyle/>
        <a:p>
          <a:endParaRPr lang="en-US"/>
        </a:p>
      </dgm:t>
    </dgm:pt>
    <dgm:pt modelId="{01ABB855-1054-B848-895A-543438B04DB2}" type="sibTrans" cxnId="{A1DA954E-3FDF-124D-8BA3-EFE7D209AC9E}">
      <dgm:prSet/>
      <dgm:spPr/>
      <dgm:t>
        <a:bodyPr/>
        <a:lstStyle/>
        <a:p>
          <a:endParaRPr lang="en-US"/>
        </a:p>
      </dgm:t>
    </dgm:pt>
    <dgm:pt modelId="{197A52EC-A301-CD4B-A260-BCBEB437F739}">
      <dgm:prSet phldrT="[Text]"/>
      <dgm:spPr>
        <a:solidFill>
          <a:schemeClr val="accent6">
            <a:lumMod val="75000"/>
          </a:schemeClr>
        </a:solidFill>
      </dgm:spPr>
      <dgm:t>
        <a:bodyPr/>
        <a:lstStyle/>
        <a:p>
          <a:r>
            <a:rPr lang="en-US" dirty="0"/>
            <a:t>Funded through recycling grant through Troy University and RCD.</a:t>
          </a:r>
        </a:p>
      </dgm:t>
    </dgm:pt>
    <dgm:pt modelId="{BFCBF3A7-7D02-9042-BF7E-4F0AABD75D3C}" type="parTrans" cxnId="{825A8195-A51F-4E4C-AE73-742BD44F9D9F}">
      <dgm:prSet/>
      <dgm:spPr/>
      <dgm:t>
        <a:bodyPr/>
        <a:lstStyle/>
        <a:p>
          <a:endParaRPr lang="en-US"/>
        </a:p>
      </dgm:t>
    </dgm:pt>
    <dgm:pt modelId="{997FBC2B-9BC7-0148-BA59-E656C08D046D}" type="sibTrans" cxnId="{825A8195-A51F-4E4C-AE73-742BD44F9D9F}">
      <dgm:prSet/>
      <dgm:spPr/>
      <dgm:t>
        <a:bodyPr/>
        <a:lstStyle/>
        <a:p>
          <a:endParaRPr lang="en-US"/>
        </a:p>
      </dgm:t>
    </dgm:pt>
    <dgm:pt modelId="{A906447E-FB21-AB41-A2E7-1B1CC1348A9A}">
      <dgm:prSet phldrT="[Text]"/>
      <dgm:spPr/>
      <dgm:t>
        <a:bodyPr/>
        <a:lstStyle/>
        <a:p>
          <a:r>
            <a:rPr lang="en-US" i="1" dirty="0"/>
            <a:t>SHORT’s Feelings</a:t>
          </a:r>
        </a:p>
      </dgm:t>
    </dgm:pt>
    <dgm:pt modelId="{1FDDD58E-9ABF-CE4D-90EE-D8B00833B3B3}" type="parTrans" cxnId="{89D33877-D7AF-4B4E-8ED4-4F6C38D4D893}">
      <dgm:prSet/>
      <dgm:spPr/>
      <dgm:t>
        <a:bodyPr/>
        <a:lstStyle/>
        <a:p>
          <a:endParaRPr lang="en-US"/>
        </a:p>
      </dgm:t>
    </dgm:pt>
    <dgm:pt modelId="{7DB5CA95-B710-2D49-AFB5-480BADB360C1}" type="sibTrans" cxnId="{89D33877-D7AF-4B4E-8ED4-4F6C38D4D893}">
      <dgm:prSet/>
      <dgm:spPr/>
      <dgm:t>
        <a:bodyPr/>
        <a:lstStyle/>
        <a:p>
          <a:endParaRPr lang="en-US"/>
        </a:p>
      </dgm:t>
    </dgm:pt>
    <dgm:pt modelId="{6B980C63-DFE4-3C41-BD6D-E51D3AB21A60}">
      <dgm:prSet phldrT="[Text]"/>
      <dgm:spPr>
        <a:solidFill>
          <a:srgbClr val="C00000"/>
        </a:solidFill>
      </dgm:spPr>
      <dgm:t>
        <a:bodyPr/>
        <a:lstStyle/>
        <a:p>
          <a:r>
            <a:rPr lang="en-US" dirty="0"/>
            <a:t>Proposed pilot in Montgomery County with DHR. </a:t>
          </a:r>
        </a:p>
      </dgm:t>
    </dgm:pt>
    <dgm:pt modelId="{50DD0F23-AD92-314B-9FBD-5CF431072B9A}" type="parTrans" cxnId="{1E0B911A-5AFB-2147-A23A-BF10A82388B0}">
      <dgm:prSet/>
      <dgm:spPr/>
      <dgm:t>
        <a:bodyPr/>
        <a:lstStyle/>
        <a:p>
          <a:endParaRPr lang="en-US"/>
        </a:p>
      </dgm:t>
    </dgm:pt>
    <dgm:pt modelId="{7B9FF5A9-61E4-7141-9B5C-26A58C11C893}" type="sibTrans" cxnId="{1E0B911A-5AFB-2147-A23A-BF10A82388B0}">
      <dgm:prSet/>
      <dgm:spPr/>
      <dgm:t>
        <a:bodyPr/>
        <a:lstStyle/>
        <a:p>
          <a:endParaRPr lang="en-US"/>
        </a:p>
      </dgm:t>
    </dgm:pt>
    <dgm:pt modelId="{A59CB40F-3314-9B49-9AEE-500BCA8EF6A7}">
      <dgm:prSet phldrT="[Text]"/>
      <dgm:spPr>
        <a:solidFill>
          <a:srgbClr val="C00000"/>
        </a:solidFill>
      </dgm:spPr>
      <dgm:t>
        <a:bodyPr/>
        <a:lstStyle/>
        <a:p>
          <a:r>
            <a:rPr lang="en-US" dirty="0"/>
            <a:t>To be used in conjunction with </a:t>
          </a:r>
          <a:r>
            <a:rPr lang="en-US" i="1" dirty="0"/>
            <a:t>SHORT in Court </a:t>
          </a:r>
          <a:r>
            <a:rPr lang="en-US" dirty="0"/>
            <a:t>and Victim’s Services.</a:t>
          </a:r>
        </a:p>
      </dgm:t>
    </dgm:pt>
    <dgm:pt modelId="{502848EA-63CB-924F-86BF-9922C6B18B2D}" type="parTrans" cxnId="{1B51919B-6770-CC48-B3DD-542F7A081C73}">
      <dgm:prSet/>
      <dgm:spPr/>
      <dgm:t>
        <a:bodyPr/>
        <a:lstStyle/>
        <a:p>
          <a:endParaRPr lang="en-US"/>
        </a:p>
      </dgm:t>
    </dgm:pt>
    <dgm:pt modelId="{8FB316C9-957D-8748-B3AF-92E5AD673325}" type="sibTrans" cxnId="{1B51919B-6770-CC48-B3DD-542F7A081C73}">
      <dgm:prSet/>
      <dgm:spPr/>
      <dgm:t>
        <a:bodyPr/>
        <a:lstStyle/>
        <a:p>
          <a:endParaRPr lang="en-US"/>
        </a:p>
      </dgm:t>
    </dgm:pt>
    <dgm:pt modelId="{1631A406-D9B7-D84B-BBC4-871085590893}">
      <dgm:prSet phldrT="[Text]"/>
      <dgm:spPr>
        <a:solidFill>
          <a:schemeClr val="accent6">
            <a:lumMod val="75000"/>
          </a:schemeClr>
        </a:solidFill>
      </dgm:spPr>
      <dgm:t>
        <a:bodyPr/>
        <a:lstStyle/>
        <a:p>
          <a:r>
            <a:rPr lang="en-US" dirty="0"/>
            <a:t>In conjunction with Earth Day.</a:t>
          </a:r>
        </a:p>
      </dgm:t>
    </dgm:pt>
    <dgm:pt modelId="{4A292CF3-AC5A-B24E-ABD4-EB5623CFFDDC}" type="parTrans" cxnId="{4618CE50-19F5-3A4B-9876-1E7DD36794E2}">
      <dgm:prSet/>
      <dgm:spPr/>
      <dgm:t>
        <a:bodyPr/>
        <a:lstStyle/>
        <a:p>
          <a:endParaRPr lang="en-US"/>
        </a:p>
      </dgm:t>
    </dgm:pt>
    <dgm:pt modelId="{6E29F561-D9D6-A34C-A551-2FBFEACA7BC5}" type="sibTrans" cxnId="{4618CE50-19F5-3A4B-9876-1E7DD36794E2}">
      <dgm:prSet/>
      <dgm:spPr/>
      <dgm:t>
        <a:bodyPr/>
        <a:lstStyle/>
        <a:p>
          <a:endParaRPr lang="en-US"/>
        </a:p>
      </dgm:t>
    </dgm:pt>
    <dgm:pt modelId="{0DDD0604-4373-DC4F-A064-0BA40C221820}">
      <dgm:prSet phldrT="[Text]"/>
      <dgm:spPr>
        <a:solidFill>
          <a:srgbClr val="00B0F0"/>
        </a:solidFill>
      </dgm:spPr>
      <dgm:t>
        <a:bodyPr/>
        <a:lstStyle/>
        <a:p>
          <a:endParaRPr lang="en-US" dirty="0"/>
        </a:p>
      </dgm:t>
    </dgm:pt>
    <dgm:pt modelId="{03BBBF4B-14FF-2545-805C-4D15DEEE5552}" type="parTrans" cxnId="{DD758487-FC4C-2A4C-BF59-36EA9F18F548}">
      <dgm:prSet/>
      <dgm:spPr/>
      <dgm:t>
        <a:bodyPr/>
        <a:lstStyle/>
        <a:p>
          <a:endParaRPr lang="en-US"/>
        </a:p>
      </dgm:t>
    </dgm:pt>
    <dgm:pt modelId="{E99EBD92-AEA3-5644-9A76-0FCC85E7ED5F}" type="sibTrans" cxnId="{DD758487-FC4C-2A4C-BF59-36EA9F18F548}">
      <dgm:prSet/>
      <dgm:spPr/>
      <dgm:t>
        <a:bodyPr/>
        <a:lstStyle/>
        <a:p>
          <a:endParaRPr lang="en-US"/>
        </a:p>
      </dgm:t>
    </dgm:pt>
    <dgm:pt modelId="{DC4FA617-3665-F241-B058-01E10230B9BC}">
      <dgm:prSet phldrT="[Text]"/>
      <dgm:spPr>
        <a:solidFill>
          <a:srgbClr val="00B0F0"/>
        </a:solidFill>
      </dgm:spPr>
      <dgm:t>
        <a:bodyPr/>
        <a:lstStyle/>
        <a:p>
          <a:endParaRPr lang="en-US" dirty="0"/>
        </a:p>
      </dgm:t>
    </dgm:pt>
    <dgm:pt modelId="{979FC9F8-5600-B841-8946-7506631E9348}" type="parTrans" cxnId="{22238AC0-EDF2-EA4B-A439-34C73DE3055D}">
      <dgm:prSet/>
      <dgm:spPr/>
      <dgm:t>
        <a:bodyPr/>
        <a:lstStyle/>
        <a:p>
          <a:endParaRPr lang="en-US"/>
        </a:p>
      </dgm:t>
    </dgm:pt>
    <dgm:pt modelId="{CF0E3EFC-F828-D745-8BD9-150B955EF3C9}" type="sibTrans" cxnId="{22238AC0-EDF2-EA4B-A439-34C73DE3055D}">
      <dgm:prSet/>
      <dgm:spPr/>
      <dgm:t>
        <a:bodyPr/>
        <a:lstStyle/>
        <a:p>
          <a:endParaRPr lang="en-US"/>
        </a:p>
      </dgm:t>
    </dgm:pt>
    <dgm:pt modelId="{48F33D38-1A47-1A4A-8C6E-57D7963FD87B}">
      <dgm:prSet phldrT="[Text]"/>
      <dgm:spPr>
        <a:solidFill>
          <a:srgbClr val="00B0F0"/>
        </a:solidFill>
      </dgm:spPr>
      <dgm:t>
        <a:bodyPr/>
        <a:lstStyle/>
        <a:p>
          <a:endParaRPr lang="en-US" dirty="0"/>
        </a:p>
      </dgm:t>
    </dgm:pt>
    <dgm:pt modelId="{3C39F946-0E9B-7942-96AA-73B6B53BD8A8}" type="parTrans" cxnId="{D0C41635-039F-E341-8751-0F8BFBFC2CED}">
      <dgm:prSet/>
      <dgm:spPr/>
      <dgm:t>
        <a:bodyPr/>
        <a:lstStyle/>
        <a:p>
          <a:endParaRPr lang="en-US"/>
        </a:p>
      </dgm:t>
    </dgm:pt>
    <dgm:pt modelId="{1DE8F8B1-11C9-EF4F-A0F9-56CE45E6C09D}" type="sibTrans" cxnId="{D0C41635-039F-E341-8751-0F8BFBFC2CED}">
      <dgm:prSet/>
      <dgm:spPr/>
      <dgm:t>
        <a:bodyPr/>
        <a:lstStyle/>
        <a:p>
          <a:endParaRPr lang="en-US"/>
        </a:p>
      </dgm:t>
    </dgm:pt>
    <dgm:pt modelId="{11C84C20-781A-A948-BAAF-5E781259D418}">
      <dgm:prSet phldrT="[Text]"/>
      <dgm:spPr>
        <a:solidFill>
          <a:srgbClr val="00B0F0"/>
        </a:solidFill>
      </dgm:spPr>
      <dgm:t>
        <a:bodyPr/>
        <a:lstStyle/>
        <a:p>
          <a:endParaRPr lang="en-US" dirty="0"/>
        </a:p>
      </dgm:t>
    </dgm:pt>
    <dgm:pt modelId="{A15605CB-70B9-414F-AD64-55F22C5D1012}" type="parTrans" cxnId="{F26F46F6-4634-104B-8FD1-B4632B70CDB2}">
      <dgm:prSet/>
      <dgm:spPr/>
      <dgm:t>
        <a:bodyPr/>
        <a:lstStyle/>
        <a:p>
          <a:endParaRPr lang="en-US"/>
        </a:p>
      </dgm:t>
    </dgm:pt>
    <dgm:pt modelId="{89B24637-2101-4E40-8699-B70202A624CA}" type="sibTrans" cxnId="{F26F46F6-4634-104B-8FD1-B4632B70CDB2}">
      <dgm:prSet/>
      <dgm:spPr/>
      <dgm:t>
        <a:bodyPr/>
        <a:lstStyle/>
        <a:p>
          <a:endParaRPr lang="en-US"/>
        </a:p>
      </dgm:t>
    </dgm:pt>
    <dgm:pt modelId="{A4507E64-7FAD-8C40-91D8-B351A04A46B6}">
      <dgm:prSet phldrT="[Text]"/>
      <dgm:spPr>
        <a:solidFill>
          <a:srgbClr val="00B0F0"/>
        </a:solidFill>
      </dgm:spPr>
      <dgm:t>
        <a:bodyPr/>
        <a:lstStyle/>
        <a:p>
          <a:r>
            <a:rPr lang="en-US" dirty="0"/>
            <a:t>MARCH 2021</a:t>
          </a:r>
        </a:p>
      </dgm:t>
    </dgm:pt>
    <dgm:pt modelId="{FD06A91D-6050-A745-A911-93551A398314}" type="parTrans" cxnId="{93F1A7B5-800B-8E41-A7DD-F51AD91717CD}">
      <dgm:prSet/>
      <dgm:spPr/>
      <dgm:t>
        <a:bodyPr/>
        <a:lstStyle/>
        <a:p>
          <a:endParaRPr lang="en-US"/>
        </a:p>
      </dgm:t>
    </dgm:pt>
    <dgm:pt modelId="{DB7B6C94-79B0-DF4C-B9B6-6A7769D8268C}" type="sibTrans" cxnId="{93F1A7B5-800B-8E41-A7DD-F51AD91717CD}">
      <dgm:prSet/>
      <dgm:spPr/>
      <dgm:t>
        <a:bodyPr/>
        <a:lstStyle/>
        <a:p>
          <a:endParaRPr lang="en-US"/>
        </a:p>
      </dgm:t>
    </dgm:pt>
    <dgm:pt modelId="{EDF15CB6-09EA-D649-A30F-B0BF4BD36FF6}">
      <dgm:prSet phldrT="[Text]"/>
      <dgm:spPr>
        <a:solidFill>
          <a:schemeClr val="accent6">
            <a:lumMod val="75000"/>
          </a:schemeClr>
        </a:solidFill>
      </dgm:spPr>
      <dgm:t>
        <a:bodyPr/>
        <a:lstStyle/>
        <a:p>
          <a:r>
            <a:rPr lang="en-US" dirty="0"/>
            <a:t>APRIL 2021</a:t>
          </a:r>
        </a:p>
      </dgm:t>
    </dgm:pt>
    <dgm:pt modelId="{C29114AF-A79E-3144-9696-A31C2D4BC9C2}" type="parTrans" cxnId="{FC1B7397-2D5A-384C-9381-F79CF4B2DD78}">
      <dgm:prSet/>
      <dgm:spPr/>
      <dgm:t>
        <a:bodyPr/>
        <a:lstStyle/>
        <a:p>
          <a:endParaRPr lang="en-US"/>
        </a:p>
      </dgm:t>
    </dgm:pt>
    <dgm:pt modelId="{2464471D-E4A4-A44F-B811-26DA1179386B}" type="sibTrans" cxnId="{FC1B7397-2D5A-384C-9381-F79CF4B2DD78}">
      <dgm:prSet/>
      <dgm:spPr/>
      <dgm:t>
        <a:bodyPr/>
        <a:lstStyle/>
        <a:p>
          <a:endParaRPr lang="en-US"/>
        </a:p>
      </dgm:t>
    </dgm:pt>
    <dgm:pt modelId="{5A23AB61-1BF6-B745-8B1F-13769FA82856}">
      <dgm:prSet phldrT="[Text]"/>
      <dgm:spPr>
        <a:solidFill>
          <a:schemeClr val="accent6">
            <a:lumMod val="75000"/>
          </a:schemeClr>
        </a:solidFill>
      </dgm:spPr>
      <dgm:t>
        <a:bodyPr/>
        <a:lstStyle/>
        <a:p>
          <a:endParaRPr lang="en-US" dirty="0"/>
        </a:p>
      </dgm:t>
    </dgm:pt>
    <dgm:pt modelId="{3B32B45F-B8B4-3D42-984F-218F9C02DD1F}" type="parTrans" cxnId="{B1E41E1F-4A1A-6741-8396-1EB44D03281D}">
      <dgm:prSet/>
      <dgm:spPr/>
      <dgm:t>
        <a:bodyPr/>
        <a:lstStyle/>
        <a:p>
          <a:endParaRPr lang="en-US"/>
        </a:p>
      </dgm:t>
    </dgm:pt>
    <dgm:pt modelId="{C501C49B-F3F5-6440-BAE9-A12878F2026D}" type="sibTrans" cxnId="{B1E41E1F-4A1A-6741-8396-1EB44D03281D}">
      <dgm:prSet/>
      <dgm:spPr/>
      <dgm:t>
        <a:bodyPr/>
        <a:lstStyle/>
        <a:p>
          <a:endParaRPr lang="en-US"/>
        </a:p>
      </dgm:t>
    </dgm:pt>
    <dgm:pt modelId="{2AE3F1D6-3F3D-5846-BC0F-9B0CDE984E72}">
      <dgm:prSet phldrT="[Text]"/>
      <dgm:spPr>
        <a:solidFill>
          <a:schemeClr val="accent6">
            <a:lumMod val="75000"/>
          </a:schemeClr>
        </a:solidFill>
      </dgm:spPr>
      <dgm:t>
        <a:bodyPr/>
        <a:lstStyle/>
        <a:p>
          <a:endParaRPr lang="en-US" dirty="0"/>
        </a:p>
      </dgm:t>
    </dgm:pt>
    <dgm:pt modelId="{28648A45-B244-EA4C-A62A-0376D2274BAD}" type="parTrans" cxnId="{35918172-B35D-1145-AE35-C37CE01A3696}">
      <dgm:prSet/>
      <dgm:spPr/>
      <dgm:t>
        <a:bodyPr/>
        <a:lstStyle/>
        <a:p>
          <a:endParaRPr lang="en-US"/>
        </a:p>
      </dgm:t>
    </dgm:pt>
    <dgm:pt modelId="{AFB1D6B9-5409-6545-9B97-FBAA05FAADAF}" type="sibTrans" cxnId="{35918172-B35D-1145-AE35-C37CE01A3696}">
      <dgm:prSet/>
      <dgm:spPr/>
      <dgm:t>
        <a:bodyPr/>
        <a:lstStyle/>
        <a:p>
          <a:endParaRPr lang="en-US"/>
        </a:p>
      </dgm:t>
    </dgm:pt>
    <dgm:pt modelId="{36BE822F-27B2-3F4D-8484-7E367E99D593}">
      <dgm:prSet phldrT="[Text]"/>
      <dgm:spPr>
        <a:solidFill>
          <a:schemeClr val="accent6">
            <a:lumMod val="75000"/>
          </a:schemeClr>
        </a:solidFill>
      </dgm:spPr>
      <dgm:t>
        <a:bodyPr/>
        <a:lstStyle/>
        <a:p>
          <a:endParaRPr lang="en-US" dirty="0"/>
        </a:p>
      </dgm:t>
    </dgm:pt>
    <dgm:pt modelId="{306258E1-E26D-4642-B735-EFE7D35AB58F}" type="parTrans" cxnId="{B9F28FB0-474A-644C-8CFC-8E65907899FC}">
      <dgm:prSet/>
      <dgm:spPr/>
      <dgm:t>
        <a:bodyPr/>
        <a:lstStyle/>
        <a:p>
          <a:endParaRPr lang="en-US"/>
        </a:p>
      </dgm:t>
    </dgm:pt>
    <dgm:pt modelId="{115D3196-9000-844D-8283-33BDD84F44C6}" type="sibTrans" cxnId="{B9F28FB0-474A-644C-8CFC-8E65907899FC}">
      <dgm:prSet/>
      <dgm:spPr/>
      <dgm:t>
        <a:bodyPr/>
        <a:lstStyle/>
        <a:p>
          <a:endParaRPr lang="en-US"/>
        </a:p>
      </dgm:t>
    </dgm:pt>
    <dgm:pt modelId="{43E8B219-C4DE-164A-A8C6-883CDC17574C}">
      <dgm:prSet phldrT="[Text]"/>
      <dgm:spPr>
        <a:solidFill>
          <a:srgbClr val="C00000"/>
        </a:solidFill>
      </dgm:spPr>
      <dgm:t>
        <a:bodyPr/>
        <a:lstStyle/>
        <a:p>
          <a:r>
            <a:rPr lang="en-US" dirty="0"/>
            <a:t>2021 PROPOSED</a:t>
          </a:r>
        </a:p>
      </dgm:t>
    </dgm:pt>
    <dgm:pt modelId="{AF252350-BCA4-8649-A1D5-FDBB64F08AB7}" type="parTrans" cxnId="{A2BF6884-2E81-FD42-B9B3-D5D9F1CA27AF}">
      <dgm:prSet/>
      <dgm:spPr/>
      <dgm:t>
        <a:bodyPr/>
        <a:lstStyle/>
        <a:p>
          <a:endParaRPr lang="en-US"/>
        </a:p>
      </dgm:t>
    </dgm:pt>
    <dgm:pt modelId="{0F69E9FB-9660-194E-8038-1681E87EBD58}" type="sibTrans" cxnId="{A2BF6884-2E81-FD42-B9B3-D5D9F1CA27AF}">
      <dgm:prSet/>
      <dgm:spPr/>
      <dgm:t>
        <a:bodyPr/>
        <a:lstStyle/>
        <a:p>
          <a:endParaRPr lang="en-US"/>
        </a:p>
      </dgm:t>
    </dgm:pt>
    <dgm:pt modelId="{D4254A57-2CC1-3C4F-8144-6C6CD93AAEF8}">
      <dgm:prSet phldrT="[Text]"/>
      <dgm:spPr>
        <a:solidFill>
          <a:srgbClr val="C00000"/>
        </a:solidFill>
      </dgm:spPr>
      <dgm:t>
        <a:bodyPr/>
        <a:lstStyle/>
        <a:p>
          <a:endParaRPr lang="en-US" dirty="0"/>
        </a:p>
      </dgm:t>
    </dgm:pt>
    <dgm:pt modelId="{A2F384F5-3B35-694D-950B-3083D171FE3E}" type="parTrans" cxnId="{063507EA-5349-084A-9E0A-ECCA366C04CB}">
      <dgm:prSet/>
      <dgm:spPr/>
      <dgm:t>
        <a:bodyPr/>
        <a:lstStyle/>
        <a:p>
          <a:endParaRPr lang="en-US"/>
        </a:p>
      </dgm:t>
    </dgm:pt>
    <dgm:pt modelId="{12519B3E-3B15-604B-A6AC-CDA89BEB9E60}" type="sibTrans" cxnId="{063507EA-5349-084A-9E0A-ECCA366C04CB}">
      <dgm:prSet/>
      <dgm:spPr/>
      <dgm:t>
        <a:bodyPr/>
        <a:lstStyle/>
        <a:p>
          <a:endParaRPr lang="en-US"/>
        </a:p>
      </dgm:t>
    </dgm:pt>
    <dgm:pt modelId="{C325914D-C8E6-8C49-BD74-A5E3045D5FA3}">
      <dgm:prSet phldrT="[Text]"/>
      <dgm:spPr>
        <a:solidFill>
          <a:srgbClr val="C00000"/>
        </a:solidFill>
      </dgm:spPr>
      <dgm:t>
        <a:bodyPr/>
        <a:lstStyle/>
        <a:p>
          <a:endParaRPr lang="en-US" dirty="0"/>
        </a:p>
      </dgm:t>
    </dgm:pt>
    <dgm:pt modelId="{2D37FC84-7630-8E45-A070-5386D885AB99}" type="parTrans" cxnId="{D552FF75-128A-3C48-8B5F-2A65D3E017D3}">
      <dgm:prSet/>
      <dgm:spPr/>
      <dgm:t>
        <a:bodyPr/>
        <a:lstStyle/>
        <a:p>
          <a:endParaRPr lang="en-US"/>
        </a:p>
      </dgm:t>
    </dgm:pt>
    <dgm:pt modelId="{85E6695B-CDF0-5E4D-8F6E-8FEF3917740F}" type="sibTrans" cxnId="{D552FF75-128A-3C48-8B5F-2A65D3E017D3}">
      <dgm:prSet/>
      <dgm:spPr/>
      <dgm:t>
        <a:bodyPr/>
        <a:lstStyle/>
        <a:p>
          <a:endParaRPr lang="en-US"/>
        </a:p>
      </dgm:t>
    </dgm:pt>
    <dgm:pt modelId="{5FFA4B80-FAC5-534F-AD76-04B9CDE6A8A7}">
      <dgm:prSet phldrT="[Text]"/>
      <dgm:spPr>
        <a:solidFill>
          <a:srgbClr val="C00000"/>
        </a:solidFill>
      </dgm:spPr>
      <dgm:t>
        <a:bodyPr/>
        <a:lstStyle/>
        <a:p>
          <a:endParaRPr lang="en-US" dirty="0"/>
        </a:p>
      </dgm:t>
    </dgm:pt>
    <dgm:pt modelId="{58D2005E-317C-A444-A2A3-786E65805420}" type="parTrans" cxnId="{BD2E0165-71E0-E843-B97A-D97E515668F0}">
      <dgm:prSet/>
      <dgm:spPr/>
      <dgm:t>
        <a:bodyPr/>
        <a:lstStyle/>
        <a:p>
          <a:endParaRPr lang="en-US"/>
        </a:p>
      </dgm:t>
    </dgm:pt>
    <dgm:pt modelId="{05EDEFF4-C1A6-8946-885F-37DAD47F3E3D}" type="sibTrans" cxnId="{BD2E0165-71E0-E843-B97A-D97E515668F0}">
      <dgm:prSet/>
      <dgm:spPr/>
      <dgm:t>
        <a:bodyPr/>
        <a:lstStyle/>
        <a:p>
          <a:endParaRPr lang="en-US"/>
        </a:p>
      </dgm:t>
    </dgm:pt>
    <dgm:pt modelId="{C7922A4C-92EF-9E46-BF06-ADBBC8DC6B7B}">
      <dgm:prSet phldrT="[Text]"/>
      <dgm:spPr>
        <a:solidFill>
          <a:srgbClr val="C00000"/>
        </a:solidFill>
      </dgm:spPr>
      <dgm:t>
        <a:bodyPr/>
        <a:lstStyle/>
        <a:p>
          <a:endParaRPr lang="en-US" dirty="0"/>
        </a:p>
      </dgm:t>
    </dgm:pt>
    <dgm:pt modelId="{3A706F4E-B466-E143-A467-D433C2070122}" type="parTrans" cxnId="{4D2252C3-6485-984D-B965-B35D4A7E9084}">
      <dgm:prSet/>
      <dgm:spPr/>
      <dgm:t>
        <a:bodyPr/>
        <a:lstStyle/>
        <a:p>
          <a:endParaRPr lang="en-US"/>
        </a:p>
      </dgm:t>
    </dgm:pt>
    <dgm:pt modelId="{B45FC25C-E2C0-7F4C-890A-A9EF2B1FEAE5}" type="sibTrans" cxnId="{4D2252C3-6485-984D-B965-B35D4A7E9084}">
      <dgm:prSet/>
      <dgm:spPr/>
      <dgm:t>
        <a:bodyPr/>
        <a:lstStyle/>
        <a:p>
          <a:endParaRPr lang="en-US"/>
        </a:p>
      </dgm:t>
    </dgm:pt>
    <dgm:pt modelId="{AE43ECF5-8014-EC44-BF03-A64EDBBB30E1}">
      <dgm:prSet phldrT="[Text]"/>
      <dgm:spPr>
        <a:solidFill>
          <a:srgbClr val="C00000"/>
        </a:solidFill>
      </dgm:spPr>
      <dgm:t>
        <a:bodyPr/>
        <a:lstStyle/>
        <a:p>
          <a:endParaRPr lang="en-US" dirty="0"/>
        </a:p>
      </dgm:t>
    </dgm:pt>
    <dgm:pt modelId="{2E398C7D-32EF-EB41-86A6-CBB3261B153B}" type="parTrans" cxnId="{6A8BC456-D6D2-364C-BD14-11845A7EC8CC}">
      <dgm:prSet/>
      <dgm:spPr/>
      <dgm:t>
        <a:bodyPr/>
        <a:lstStyle/>
        <a:p>
          <a:endParaRPr lang="en-US"/>
        </a:p>
      </dgm:t>
    </dgm:pt>
    <dgm:pt modelId="{5E48952F-28BA-AE44-8EBA-9C7CA0380A77}" type="sibTrans" cxnId="{6A8BC456-D6D2-364C-BD14-11845A7EC8CC}">
      <dgm:prSet/>
      <dgm:spPr/>
      <dgm:t>
        <a:bodyPr/>
        <a:lstStyle/>
        <a:p>
          <a:endParaRPr lang="en-US"/>
        </a:p>
      </dgm:t>
    </dgm:pt>
    <dgm:pt modelId="{4E8A3EE8-FE9C-3F40-BDF5-F90AB4B139E1}">
      <dgm:prSet phldrT="[Text]"/>
      <dgm:spPr>
        <a:solidFill>
          <a:srgbClr val="C00000"/>
        </a:solidFill>
      </dgm:spPr>
      <dgm:t>
        <a:bodyPr/>
        <a:lstStyle/>
        <a:p>
          <a:endParaRPr lang="en-US" dirty="0"/>
        </a:p>
      </dgm:t>
    </dgm:pt>
    <dgm:pt modelId="{545E33F1-A85B-6242-A30B-99FD95CB1E53}" type="parTrans" cxnId="{A07D2E23-EA09-6D49-A6C5-6DA7C25C1A32}">
      <dgm:prSet/>
      <dgm:spPr/>
      <dgm:t>
        <a:bodyPr/>
        <a:lstStyle/>
        <a:p>
          <a:endParaRPr lang="en-US"/>
        </a:p>
      </dgm:t>
    </dgm:pt>
    <dgm:pt modelId="{684A85F8-9048-C343-A025-8643BDD606BB}" type="sibTrans" cxnId="{A07D2E23-EA09-6D49-A6C5-6DA7C25C1A32}">
      <dgm:prSet/>
      <dgm:spPr/>
      <dgm:t>
        <a:bodyPr/>
        <a:lstStyle/>
        <a:p>
          <a:endParaRPr lang="en-US"/>
        </a:p>
      </dgm:t>
    </dgm:pt>
    <dgm:pt modelId="{81A1D540-250C-7E49-8B12-A2D39DDCA678}">
      <dgm:prSet phldrT="[Text]"/>
      <dgm:spPr>
        <a:solidFill>
          <a:srgbClr val="00B0F0"/>
        </a:solidFill>
      </dgm:spPr>
      <dgm:t>
        <a:bodyPr/>
        <a:lstStyle/>
        <a:p>
          <a:endParaRPr lang="en-US" dirty="0"/>
        </a:p>
      </dgm:t>
    </dgm:pt>
    <dgm:pt modelId="{E4759AAA-35D0-564F-8198-6CA9FFC3D748}" type="parTrans" cxnId="{B5776624-45FB-C54E-AA2F-47B8ABDAD980}">
      <dgm:prSet/>
      <dgm:spPr/>
      <dgm:t>
        <a:bodyPr/>
        <a:lstStyle/>
        <a:p>
          <a:endParaRPr lang="en-US"/>
        </a:p>
      </dgm:t>
    </dgm:pt>
    <dgm:pt modelId="{D68194AB-4F81-664E-ABA0-F15C19B8D02D}" type="sibTrans" cxnId="{B5776624-45FB-C54E-AA2F-47B8ABDAD980}">
      <dgm:prSet/>
      <dgm:spPr/>
      <dgm:t>
        <a:bodyPr/>
        <a:lstStyle/>
        <a:p>
          <a:endParaRPr lang="en-US"/>
        </a:p>
      </dgm:t>
    </dgm:pt>
    <dgm:pt modelId="{2887E190-3D42-5B40-831F-F3054D49EA56}">
      <dgm:prSet phldrT="[Text]"/>
      <dgm:spPr>
        <a:solidFill>
          <a:srgbClr val="00B0F0"/>
        </a:solidFill>
      </dgm:spPr>
      <dgm:t>
        <a:bodyPr/>
        <a:lstStyle/>
        <a:p>
          <a:endParaRPr lang="en-US" dirty="0"/>
        </a:p>
      </dgm:t>
    </dgm:pt>
    <dgm:pt modelId="{CAE956C5-A6B4-9743-A3EB-1C14FCB981ED}" type="parTrans" cxnId="{DF662695-71E1-0442-B99D-B17D4AAA0F04}">
      <dgm:prSet/>
      <dgm:spPr/>
      <dgm:t>
        <a:bodyPr/>
        <a:lstStyle/>
        <a:p>
          <a:endParaRPr lang="en-US"/>
        </a:p>
      </dgm:t>
    </dgm:pt>
    <dgm:pt modelId="{A9E3AC98-63D5-A348-9EE0-BAC6DEEF9B99}" type="sibTrans" cxnId="{DF662695-71E1-0442-B99D-B17D4AAA0F04}">
      <dgm:prSet/>
      <dgm:spPr/>
      <dgm:t>
        <a:bodyPr/>
        <a:lstStyle/>
        <a:p>
          <a:endParaRPr lang="en-US"/>
        </a:p>
      </dgm:t>
    </dgm:pt>
    <dgm:pt modelId="{A3BE6D0F-A459-9349-BEBE-213AF08F7015}" type="pres">
      <dgm:prSet presAssocID="{3C691C9E-00AB-9A4E-A556-450E386825D0}" presName="linearFlow" presStyleCnt="0">
        <dgm:presLayoutVars>
          <dgm:dir/>
          <dgm:animLvl val="lvl"/>
          <dgm:resizeHandles/>
        </dgm:presLayoutVars>
      </dgm:prSet>
      <dgm:spPr/>
    </dgm:pt>
    <dgm:pt modelId="{808C72C2-63F1-F147-9E9E-B755761EE21F}" type="pres">
      <dgm:prSet presAssocID="{2DB42731-15A0-C14B-91BA-0685EFE44575}" presName="compositeNode" presStyleCnt="0">
        <dgm:presLayoutVars>
          <dgm:bulletEnabled val="1"/>
        </dgm:presLayoutVars>
      </dgm:prSet>
      <dgm:spPr/>
    </dgm:pt>
    <dgm:pt modelId="{E55C8793-8344-094F-9E71-179D0F4C015E}" type="pres">
      <dgm:prSet presAssocID="{2DB42731-15A0-C14B-91BA-0685EFE44575}" presName="imag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eedle outline"/>
        </a:ext>
      </dgm:extLst>
    </dgm:pt>
    <dgm:pt modelId="{1E7D437F-2A46-9540-A27A-DC8B30ABCF49}" type="pres">
      <dgm:prSet presAssocID="{2DB42731-15A0-C14B-91BA-0685EFE44575}" presName="childNode" presStyleLbl="node1" presStyleIdx="0" presStyleCnt="3">
        <dgm:presLayoutVars>
          <dgm:bulletEnabled val="1"/>
        </dgm:presLayoutVars>
      </dgm:prSet>
      <dgm:spPr/>
    </dgm:pt>
    <dgm:pt modelId="{C2CFD18D-5979-E345-A2D0-C91BC9CBB93C}" type="pres">
      <dgm:prSet presAssocID="{2DB42731-15A0-C14B-91BA-0685EFE44575}" presName="parentNode" presStyleLbl="revTx" presStyleIdx="0" presStyleCnt="3">
        <dgm:presLayoutVars>
          <dgm:chMax val="0"/>
          <dgm:bulletEnabled val="1"/>
        </dgm:presLayoutVars>
      </dgm:prSet>
      <dgm:spPr/>
    </dgm:pt>
    <dgm:pt modelId="{6A0ABB38-031F-664C-ABC1-F263B38835A5}" type="pres">
      <dgm:prSet presAssocID="{A8916900-8CCC-8E44-8288-D7FF2F730E24}" presName="sibTrans" presStyleCnt="0"/>
      <dgm:spPr/>
    </dgm:pt>
    <dgm:pt modelId="{38E25A36-664E-0743-94FC-41F0B2C26EDA}" type="pres">
      <dgm:prSet presAssocID="{97C5998F-8160-F34B-AB94-35B32D97AE0F}" presName="compositeNode" presStyleCnt="0">
        <dgm:presLayoutVars>
          <dgm:bulletEnabled val="1"/>
        </dgm:presLayoutVars>
      </dgm:prSet>
      <dgm:spPr/>
    </dgm:pt>
    <dgm:pt modelId="{6112B7B9-FBA8-914D-9A03-6ECE9DC33CEA}" type="pres">
      <dgm:prSet presAssocID="{97C5998F-8160-F34B-AB94-35B32D97AE0F}"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ecycle with solid fill"/>
        </a:ext>
      </dgm:extLst>
    </dgm:pt>
    <dgm:pt modelId="{5FBED100-AD3A-FF49-8688-C94F2AF7D338}" type="pres">
      <dgm:prSet presAssocID="{97C5998F-8160-F34B-AB94-35B32D97AE0F}" presName="childNode" presStyleLbl="node1" presStyleIdx="1" presStyleCnt="3">
        <dgm:presLayoutVars>
          <dgm:bulletEnabled val="1"/>
        </dgm:presLayoutVars>
      </dgm:prSet>
      <dgm:spPr/>
    </dgm:pt>
    <dgm:pt modelId="{58E6D7FB-DBC7-5E45-BDC2-85794758EDC3}" type="pres">
      <dgm:prSet presAssocID="{97C5998F-8160-F34B-AB94-35B32D97AE0F}" presName="parentNode" presStyleLbl="revTx" presStyleIdx="1" presStyleCnt="3">
        <dgm:presLayoutVars>
          <dgm:chMax val="0"/>
          <dgm:bulletEnabled val="1"/>
        </dgm:presLayoutVars>
      </dgm:prSet>
      <dgm:spPr/>
    </dgm:pt>
    <dgm:pt modelId="{CE4F1DEF-F621-2A44-8350-FA8CF4D82E6B}" type="pres">
      <dgm:prSet presAssocID="{7456B98E-BA93-F941-A1CE-FEFB97A96202}" presName="sibTrans" presStyleCnt="0"/>
      <dgm:spPr/>
    </dgm:pt>
    <dgm:pt modelId="{EEC7CA0C-920F-5748-91CA-89512F6B1601}" type="pres">
      <dgm:prSet presAssocID="{A906447E-FB21-AB41-A2E7-1B1CC1348A9A}" presName="compositeNode" presStyleCnt="0">
        <dgm:presLayoutVars>
          <dgm:bulletEnabled val="1"/>
        </dgm:presLayoutVars>
      </dgm:prSet>
      <dgm:spPr/>
    </dgm:pt>
    <dgm:pt modelId="{6EFEC9FC-005D-2944-80A2-8739544254D0}" type="pres">
      <dgm:prSet presAssocID="{A906447E-FB21-AB41-A2E7-1B1CC1348A9A}" presName="image" presStyleLbl="fgImgPlac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eart lock with solid fill"/>
        </a:ext>
      </dgm:extLst>
    </dgm:pt>
    <dgm:pt modelId="{A5481F79-CD63-D84B-B550-F1E069EB62B7}" type="pres">
      <dgm:prSet presAssocID="{A906447E-FB21-AB41-A2E7-1B1CC1348A9A}" presName="childNode" presStyleLbl="node1" presStyleIdx="2" presStyleCnt="3">
        <dgm:presLayoutVars>
          <dgm:bulletEnabled val="1"/>
        </dgm:presLayoutVars>
      </dgm:prSet>
      <dgm:spPr/>
    </dgm:pt>
    <dgm:pt modelId="{842ACC95-BAB3-E143-8FA9-B43031813B1C}" type="pres">
      <dgm:prSet presAssocID="{A906447E-FB21-AB41-A2E7-1B1CC1348A9A}" presName="parentNode" presStyleLbl="revTx" presStyleIdx="2" presStyleCnt="3">
        <dgm:presLayoutVars>
          <dgm:chMax val="0"/>
          <dgm:bulletEnabled val="1"/>
        </dgm:presLayoutVars>
      </dgm:prSet>
      <dgm:spPr/>
    </dgm:pt>
  </dgm:ptLst>
  <dgm:cxnLst>
    <dgm:cxn modelId="{A44ADC03-C1D2-AA4E-B705-62E97E6E5FB0}" type="presOf" srcId="{36BE822F-27B2-3F4D-8484-7E367E99D593}" destId="{5FBED100-AD3A-FF49-8688-C94F2AF7D338}" srcOrd="0" destOrd="5" presId="urn:microsoft.com/office/officeart/2005/8/layout/hList2"/>
    <dgm:cxn modelId="{8A8AC30F-9A11-6B4F-A0C7-918036FE3615}" type="presOf" srcId="{81A1D540-250C-7E49-8B12-A2D39DDCA678}" destId="{1E7D437F-2A46-9540-A27A-DC8B30ABCF49}" srcOrd="0" destOrd="5" presId="urn:microsoft.com/office/officeart/2005/8/layout/hList2"/>
    <dgm:cxn modelId="{0D6CF412-652E-064A-BD79-6D553A5DABFC}" type="presOf" srcId="{DC4FA617-3665-F241-B058-01E10230B9BC}" destId="{1E7D437F-2A46-9540-A27A-DC8B30ABCF49}" srcOrd="0" destOrd="3" presId="urn:microsoft.com/office/officeart/2005/8/layout/hList2"/>
    <dgm:cxn modelId="{1E0B911A-5AFB-2147-A23A-BF10A82388B0}" srcId="{A906447E-FB21-AB41-A2E7-1B1CC1348A9A}" destId="{6B980C63-DFE4-3C41-BD6D-E51D3AB21A60}" srcOrd="0" destOrd="0" parTransId="{50DD0F23-AD92-314B-9FBD-5CF431072B9A}" sibTransId="{7B9FF5A9-61E4-7141-9B5C-26A58C11C893}"/>
    <dgm:cxn modelId="{B1E41E1F-4A1A-6741-8396-1EB44D03281D}" srcId="{97C5998F-8160-F34B-AB94-35B32D97AE0F}" destId="{5A23AB61-1BF6-B745-8B1F-13769FA82856}" srcOrd="3" destOrd="0" parTransId="{3B32B45F-B8B4-3D42-984F-218F9C02DD1F}" sibTransId="{C501C49B-F3F5-6440-BAE9-A12878F2026D}"/>
    <dgm:cxn modelId="{A07D2E23-EA09-6D49-A6C5-6DA7C25C1A32}" srcId="{A906447E-FB21-AB41-A2E7-1B1CC1348A9A}" destId="{4E8A3EE8-FE9C-3F40-BDF5-F90AB4B139E1}" srcOrd="6" destOrd="0" parTransId="{545E33F1-A85B-6242-A30B-99FD95CB1E53}" sibTransId="{684A85F8-9048-C343-A025-8643BDD606BB}"/>
    <dgm:cxn modelId="{B5776624-45FB-C54E-AA2F-47B8ABDAD980}" srcId="{2DB42731-15A0-C14B-91BA-0685EFE44575}" destId="{81A1D540-250C-7E49-8B12-A2D39DDCA678}" srcOrd="5" destOrd="0" parTransId="{E4759AAA-35D0-564F-8198-6CA9FFC3D748}" sibTransId="{D68194AB-4F81-664E-ABA0-F15C19B8D02D}"/>
    <dgm:cxn modelId="{4E929226-4D2F-0143-BED6-1F37C17E1E9B}" type="presOf" srcId="{A4507E64-7FAD-8C40-91D8-B351A04A46B6}" destId="{1E7D437F-2A46-9540-A27A-DC8B30ABCF49}" srcOrd="0" destOrd="8" presId="urn:microsoft.com/office/officeart/2005/8/layout/hList2"/>
    <dgm:cxn modelId="{209CB22B-7A24-D34A-8001-D7DF9C996AFB}" type="presOf" srcId="{2AE3F1D6-3F3D-5846-BC0F-9B0CDE984E72}" destId="{5FBED100-AD3A-FF49-8688-C94F2AF7D338}" srcOrd="0" destOrd="4" presId="urn:microsoft.com/office/officeart/2005/8/layout/hList2"/>
    <dgm:cxn modelId="{76E2572D-C1AF-D142-8FBC-EDC61176169A}" type="presOf" srcId="{5FFA4B80-FAC5-534F-AD76-04B9CDE6A8A7}" destId="{A5481F79-CD63-D84B-B550-F1E069EB62B7}" srcOrd="0" destOrd="7" presId="urn:microsoft.com/office/officeart/2005/8/layout/hList2"/>
    <dgm:cxn modelId="{D0C41635-039F-E341-8751-0F8BFBFC2CED}" srcId="{2DB42731-15A0-C14B-91BA-0685EFE44575}" destId="{48F33D38-1A47-1A4A-8C6E-57D7963FD87B}" srcOrd="4" destOrd="0" parTransId="{3C39F946-0E9B-7942-96AA-73B6B53BD8A8}" sibTransId="{1DE8F8B1-11C9-EF4F-A0F9-56CE45E6C09D}"/>
    <dgm:cxn modelId="{AB178038-8410-7140-B9A7-0B1594C5E0C6}" type="presOf" srcId="{2DB42731-15A0-C14B-91BA-0685EFE44575}" destId="{C2CFD18D-5979-E345-A2D0-C91BC9CBB93C}" srcOrd="0" destOrd="0" presId="urn:microsoft.com/office/officeart/2005/8/layout/hList2"/>
    <dgm:cxn modelId="{F91BD13B-6A9A-3146-B632-BC74B4D67015}" type="presOf" srcId="{A906447E-FB21-AB41-A2E7-1B1CC1348A9A}" destId="{842ACC95-BAB3-E143-8FA9-B43031813B1C}" srcOrd="0" destOrd="0" presId="urn:microsoft.com/office/officeart/2005/8/layout/hList2"/>
    <dgm:cxn modelId="{4849623C-CB7D-9949-A9A4-BB33B34138DE}" type="presOf" srcId="{C325914D-C8E6-8C49-BD74-A5E3045D5FA3}" destId="{A5481F79-CD63-D84B-B550-F1E069EB62B7}" srcOrd="0" destOrd="3" presId="urn:microsoft.com/office/officeart/2005/8/layout/hList2"/>
    <dgm:cxn modelId="{2CDC4F3E-D0ED-0A41-B308-25A5ADA3F32D}" type="presOf" srcId="{6B980C63-DFE4-3C41-BD6D-E51D3AB21A60}" destId="{A5481F79-CD63-D84B-B550-F1E069EB62B7}" srcOrd="0" destOrd="0" presId="urn:microsoft.com/office/officeart/2005/8/layout/hList2"/>
    <dgm:cxn modelId="{A1DA954E-3FDF-124D-8BA3-EFE7D209AC9E}" srcId="{97C5998F-8160-F34B-AB94-35B32D97AE0F}" destId="{148D22D8-A844-094F-BF7C-78782210A5E5}" srcOrd="0" destOrd="0" parTransId="{8AFB55E7-147E-4F46-B0EA-1DD2E0C03ED0}" sibTransId="{01ABB855-1054-B848-895A-543438B04DB2}"/>
    <dgm:cxn modelId="{4618CE50-19F5-3A4B-9876-1E7DD36794E2}" srcId="{97C5998F-8160-F34B-AB94-35B32D97AE0F}" destId="{1631A406-D9B7-D84B-BBC4-871085590893}" srcOrd="2" destOrd="0" parTransId="{4A292CF3-AC5A-B24E-ABD4-EB5623CFFDDC}" sibTransId="{6E29F561-D9D6-A34C-A551-2FBFEACA7BC5}"/>
    <dgm:cxn modelId="{6A8BC456-D6D2-364C-BD14-11845A7EC8CC}" srcId="{A906447E-FB21-AB41-A2E7-1B1CC1348A9A}" destId="{AE43ECF5-8014-EC44-BF03-A64EDBBB30E1}" srcOrd="5" destOrd="0" parTransId="{2E398C7D-32EF-EB41-86A6-CBB3261B153B}" sibTransId="{5E48952F-28BA-AE44-8EBA-9C7CA0380A77}"/>
    <dgm:cxn modelId="{3657195C-C8BD-3547-8042-91C20D210FB5}" srcId="{3C691C9E-00AB-9A4E-A556-450E386825D0}" destId="{97C5998F-8160-F34B-AB94-35B32D97AE0F}" srcOrd="1" destOrd="0" parTransId="{D4A3A4DC-1804-8043-957C-268C8E197C3B}" sibTransId="{7456B98E-BA93-F941-A1CE-FEFB97A96202}"/>
    <dgm:cxn modelId="{BD2E0165-71E0-E843-B97A-D97E515668F0}" srcId="{A906447E-FB21-AB41-A2E7-1B1CC1348A9A}" destId="{5FFA4B80-FAC5-534F-AD76-04B9CDE6A8A7}" srcOrd="7" destOrd="0" parTransId="{58D2005E-317C-A444-A2A3-786E65805420}" sibTransId="{05EDEFF4-C1A6-8946-885F-37DAD47F3E3D}"/>
    <dgm:cxn modelId="{EA31A265-F424-234A-82C2-27F2E2E128D7}" type="presOf" srcId="{3C691C9E-00AB-9A4E-A556-450E386825D0}" destId="{A3BE6D0F-A459-9349-BEBE-213AF08F7015}" srcOrd="0" destOrd="0" presId="urn:microsoft.com/office/officeart/2005/8/layout/hList2"/>
    <dgm:cxn modelId="{14A98669-BB3B-3D44-B371-E58A54F3E9D6}" srcId="{2DB42731-15A0-C14B-91BA-0685EFE44575}" destId="{9229B87F-5551-3344-BB31-D11370AFFD34}" srcOrd="0" destOrd="0" parTransId="{4C785E3C-50F7-8A4A-9EC4-B635475B4E46}" sibTransId="{46CD62F8-0A84-334A-AC55-CA388F9D4730}"/>
    <dgm:cxn modelId="{35918172-B35D-1145-AE35-C37CE01A3696}" srcId="{97C5998F-8160-F34B-AB94-35B32D97AE0F}" destId="{2AE3F1D6-3F3D-5846-BC0F-9B0CDE984E72}" srcOrd="4" destOrd="0" parTransId="{28648A45-B244-EA4C-A62A-0376D2274BAD}" sibTransId="{AFB1D6B9-5409-6545-9B97-FBAA05FAADAF}"/>
    <dgm:cxn modelId="{D552FF75-128A-3C48-8B5F-2A65D3E017D3}" srcId="{A906447E-FB21-AB41-A2E7-1B1CC1348A9A}" destId="{C325914D-C8E6-8C49-BD74-A5E3045D5FA3}" srcOrd="3" destOrd="0" parTransId="{2D37FC84-7630-8E45-A070-5386D885AB99}" sibTransId="{85E6695B-CDF0-5E4D-8F6E-8FEF3917740F}"/>
    <dgm:cxn modelId="{89D33877-D7AF-4B4E-8ED4-4F6C38D4D893}" srcId="{3C691C9E-00AB-9A4E-A556-450E386825D0}" destId="{A906447E-FB21-AB41-A2E7-1B1CC1348A9A}" srcOrd="2" destOrd="0" parTransId="{1FDDD58E-9ABF-CE4D-90EE-D8B00833B3B3}" sibTransId="{7DB5CA95-B710-2D49-AFB5-480BADB360C1}"/>
    <dgm:cxn modelId="{5220637D-C564-7742-AF88-35363877D4E3}" type="presOf" srcId="{1631A406-D9B7-D84B-BBC4-871085590893}" destId="{5FBED100-AD3A-FF49-8688-C94F2AF7D338}" srcOrd="0" destOrd="2" presId="urn:microsoft.com/office/officeart/2005/8/layout/hList2"/>
    <dgm:cxn modelId="{A2BF6884-2E81-FD42-B9B3-D5D9F1CA27AF}" srcId="{A906447E-FB21-AB41-A2E7-1B1CC1348A9A}" destId="{43E8B219-C4DE-164A-A8C6-883CDC17574C}" srcOrd="8" destOrd="0" parTransId="{AF252350-BCA4-8649-A1D5-FDBB64F08AB7}" sibTransId="{0F69E9FB-9660-194E-8038-1681E87EBD58}"/>
    <dgm:cxn modelId="{BEE2B784-26B1-2444-83D4-8DED8E0B9544}" type="presOf" srcId="{A59CB40F-3314-9B49-9AEE-500BCA8EF6A7}" destId="{A5481F79-CD63-D84B-B550-F1E069EB62B7}" srcOrd="0" destOrd="1" presId="urn:microsoft.com/office/officeart/2005/8/layout/hList2"/>
    <dgm:cxn modelId="{81395A87-75E2-C94B-A3A3-EAFA449320D9}" type="presOf" srcId="{48F33D38-1A47-1A4A-8C6E-57D7963FD87B}" destId="{1E7D437F-2A46-9540-A27A-DC8B30ABCF49}" srcOrd="0" destOrd="4" presId="urn:microsoft.com/office/officeart/2005/8/layout/hList2"/>
    <dgm:cxn modelId="{DD758487-FC4C-2A4C-BF59-36EA9F18F548}" srcId="{2DB42731-15A0-C14B-91BA-0685EFE44575}" destId="{0DDD0604-4373-DC4F-A064-0BA40C221820}" srcOrd="2" destOrd="0" parTransId="{03BBBF4B-14FF-2545-805C-4D15DEEE5552}" sibTransId="{E99EBD92-AEA3-5644-9A76-0FCC85E7ED5F}"/>
    <dgm:cxn modelId="{4067E488-8CE1-3344-9E2A-A27C825F47F3}" type="presOf" srcId="{0DDD0604-4373-DC4F-A064-0BA40C221820}" destId="{1E7D437F-2A46-9540-A27A-DC8B30ABCF49}" srcOrd="0" destOrd="2" presId="urn:microsoft.com/office/officeart/2005/8/layout/hList2"/>
    <dgm:cxn modelId="{DF662695-71E1-0442-B99D-B17D4AAA0F04}" srcId="{2DB42731-15A0-C14B-91BA-0685EFE44575}" destId="{2887E190-3D42-5B40-831F-F3054D49EA56}" srcOrd="6" destOrd="0" parTransId="{CAE956C5-A6B4-9743-A3EB-1C14FCB981ED}" sibTransId="{A9E3AC98-63D5-A348-9EE0-BAC6DEEF9B99}"/>
    <dgm:cxn modelId="{95E26795-0ECA-6042-8797-155F75E7BB05}" srcId="{2DB42731-15A0-C14B-91BA-0685EFE44575}" destId="{CE07247C-862C-8B4B-B3AA-250F05E8D924}" srcOrd="1" destOrd="0" parTransId="{228CE253-190B-6B46-95CD-1205AD097617}" sibTransId="{31038D4D-1DAA-C84F-8B7A-836956B88A3E}"/>
    <dgm:cxn modelId="{825A8195-A51F-4E4C-AE73-742BD44F9D9F}" srcId="{97C5998F-8160-F34B-AB94-35B32D97AE0F}" destId="{197A52EC-A301-CD4B-A260-BCBEB437F739}" srcOrd="1" destOrd="0" parTransId="{BFCBF3A7-7D02-9042-BF7E-4F0AABD75D3C}" sibTransId="{997FBC2B-9BC7-0148-BA59-E656C08D046D}"/>
    <dgm:cxn modelId="{FC1B7397-2D5A-384C-9381-F79CF4B2DD78}" srcId="{97C5998F-8160-F34B-AB94-35B32D97AE0F}" destId="{EDF15CB6-09EA-D649-A30F-B0BF4BD36FF6}" srcOrd="6" destOrd="0" parTransId="{C29114AF-A79E-3144-9696-A31C2D4BC9C2}" sibTransId="{2464471D-E4A4-A44F-B811-26DA1179386B}"/>
    <dgm:cxn modelId="{1905039B-D86E-3245-B8FE-0A260BDFF922}" type="presOf" srcId="{4E8A3EE8-FE9C-3F40-BDF5-F90AB4B139E1}" destId="{A5481F79-CD63-D84B-B550-F1E069EB62B7}" srcOrd="0" destOrd="6" presId="urn:microsoft.com/office/officeart/2005/8/layout/hList2"/>
    <dgm:cxn modelId="{1B51919B-6770-CC48-B3DD-542F7A081C73}" srcId="{A906447E-FB21-AB41-A2E7-1B1CC1348A9A}" destId="{A59CB40F-3314-9B49-9AEE-500BCA8EF6A7}" srcOrd="1" destOrd="0" parTransId="{502848EA-63CB-924F-86BF-9922C6B18B2D}" sibTransId="{8FB316C9-957D-8748-B3AF-92E5AD673325}"/>
    <dgm:cxn modelId="{A6B876A5-A655-9E40-BF64-C281978587F3}" type="presOf" srcId="{2887E190-3D42-5B40-831F-F3054D49EA56}" destId="{1E7D437F-2A46-9540-A27A-DC8B30ABCF49}" srcOrd="0" destOrd="6" presId="urn:microsoft.com/office/officeart/2005/8/layout/hList2"/>
    <dgm:cxn modelId="{919164A8-E2D9-2E4E-8987-EA515B826E33}" type="presOf" srcId="{197A52EC-A301-CD4B-A260-BCBEB437F739}" destId="{5FBED100-AD3A-FF49-8688-C94F2AF7D338}" srcOrd="0" destOrd="1" presId="urn:microsoft.com/office/officeart/2005/8/layout/hList2"/>
    <dgm:cxn modelId="{B9F28FB0-474A-644C-8CFC-8E65907899FC}" srcId="{97C5998F-8160-F34B-AB94-35B32D97AE0F}" destId="{36BE822F-27B2-3F4D-8484-7E367E99D593}" srcOrd="5" destOrd="0" parTransId="{306258E1-E26D-4642-B735-EFE7D35AB58F}" sibTransId="{115D3196-9000-844D-8283-33BDD84F44C6}"/>
    <dgm:cxn modelId="{93F1A7B5-800B-8E41-A7DD-F51AD91717CD}" srcId="{2DB42731-15A0-C14B-91BA-0685EFE44575}" destId="{A4507E64-7FAD-8C40-91D8-B351A04A46B6}" srcOrd="8" destOrd="0" parTransId="{FD06A91D-6050-A745-A911-93551A398314}" sibTransId="{DB7B6C94-79B0-DF4C-B9B6-6A7769D8268C}"/>
    <dgm:cxn modelId="{22238AC0-EDF2-EA4B-A439-34C73DE3055D}" srcId="{2DB42731-15A0-C14B-91BA-0685EFE44575}" destId="{DC4FA617-3665-F241-B058-01E10230B9BC}" srcOrd="3" destOrd="0" parTransId="{979FC9F8-5600-B841-8946-7506631E9348}" sibTransId="{CF0E3EFC-F828-D745-8BD9-150B955EF3C9}"/>
    <dgm:cxn modelId="{4D2252C3-6485-984D-B965-B35D4A7E9084}" srcId="{A906447E-FB21-AB41-A2E7-1B1CC1348A9A}" destId="{C7922A4C-92EF-9E46-BF06-ADBBC8DC6B7B}" srcOrd="4" destOrd="0" parTransId="{3A706F4E-B466-E143-A467-D433C2070122}" sibTransId="{B45FC25C-E2C0-7F4C-890A-A9EF2B1FEAE5}"/>
    <dgm:cxn modelId="{651D5EC4-AC59-B44D-BE41-42E40CFAE7D2}" type="presOf" srcId="{11C84C20-781A-A948-BAAF-5E781259D418}" destId="{1E7D437F-2A46-9540-A27A-DC8B30ABCF49}" srcOrd="0" destOrd="7" presId="urn:microsoft.com/office/officeart/2005/8/layout/hList2"/>
    <dgm:cxn modelId="{83F8E7CA-7356-B842-BEEE-BBEDA08C9C4F}" type="presOf" srcId="{5A23AB61-1BF6-B745-8B1F-13769FA82856}" destId="{5FBED100-AD3A-FF49-8688-C94F2AF7D338}" srcOrd="0" destOrd="3" presId="urn:microsoft.com/office/officeart/2005/8/layout/hList2"/>
    <dgm:cxn modelId="{614605CB-F8CE-ED46-9599-166C62DBF3AB}" type="presOf" srcId="{CE07247C-862C-8B4B-B3AA-250F05E8D924}" destId="{1E7D437F-2A46-9540-A27A-DC8B30ABCF49}" srcOrd="0" destOrd="1" presId="urn:microsoft.com/office/officeart/2005/8/layout/hList2"/>
    <dgm:cxn modelId="{E634FCCE-CCD6-DA42-88B5-77C275E2EC95}" type="presOf" srcId="{9229B87F-5551-3344-BB31-D11370AFFD34}" destId="{1E7D437F-2A46-9540-A27A-DC8B30ABCF49}" srcOrd="0" destOrd="0" presId="urn:microsoft.com/office/officeart/2005/8/layout/hList2"/>
    <dgm:cxn modelId="{A3FF3CDD-59F5-6C4D-9798-2D5A056B4483}" type="presOf" srcId="{D4254A57-2CC1-3C4F-8144-6C6CD93AAEF8}" destId="{A5481F79-CD63-D84B-B550-F1E069EB62B7}" srcOrd="0" destOrd="2" presId="urn:microsoft.com/office/officeart/2005/8/layout/hList2"/>
    <dgm:cxn modelId="{B7A30EE3-23A1-EC49-B766-CAC228431FD0}" type="presOf" srcId="{EDF15CB6-09EA-D649-A30F-B0BF4BD36FF6}" destId="{5FBED100-AD3A-FF49-8688-C94F2AF7D338}" srcOrd="0" destOrd="6" presId="urn:microsoft.com/office/officeart/2005/8/layout/hList2"/>
    <dgm:cxn modelId="{7218D4E6-8F16-FD4C-AE22-5C765C79AD1F}" type="presOf" srcId="{97C5998F-8160-F34B-AB94-35B32D97AE0F}" destId="{58E6D7FB-DBC7-5E45-BDC2-85794758EDC3}" srcOrd="0" destOrd="0" presId="urn:microsoft.com/office/officeart/2005/8/layout/hList2"/>
    <dgm:cxn modelId="{609AA9E8-3F64-AB41-8983-85D5802BB0E1}" srcId="{3C691C9E-00AB-9A4E-A556-450E386825D0}" destId="{2DB42731-15A0-C14B-91BA-0685EFE44575}" srcOrd="0" destOrd="0" parTransId="{814AFC66-4B0D-F049-BAEC-B0FEC26AC0F9}" sibTransId="{A8916900-8CCC-8E44-8288-D7FF2F730E24}"/>
    <dgm:cxn modelId="{063507EA-5349-084A-9E0A-ECCA366C04CB}" srcId="{A906447E-FB21-AB41-A2E7-1B1CC1348A9A}" destId="{D4254A57-2CC1-3C4F-8144-6C6CD93AAEF8}" srcOrd="2" destOrd="0" parTransId="{A2F384F5-3B35-694D-950B-3083D171FE3E}" sibTransId="{12519B3E-3B15-604B-A6AC-CDA89BEB9E60}"/>
    <dgm:cxn modelId="{736872F2-2F9A-1D49-8666-84571F648D9D}" type="presOf" srcId="{C7922A4C-92EF-9E46-BF06-ADBBC8DC6B7B}" destId="{A5481F79-CD63-D84B-B550-F1E069EB62B7}" srcOrd="0" destOrd="4" presId="urn:microsoft.com/office/officeart/2005/8/layout/hList2"/>
    <dgm:cxn modelId="{14E9B1F3-CCFD-3648-8686-4DD27A48E0AE}" type="presOf" srcId="{148D22D8-A844-094F-BF7C-78782210A5E5}" destId="{5FBED100-AD3A-FF49-8688-C94F2AF7D338}" srcOrd="0" destOrd="0" presId="urn:microsoft.com/office/officeart/2005/8/layout/hList2"/>
    <dgm:cxn modelId="{F26F46F6-4634-104B-8FD1-B4632B70CDB2}" srcId="{2DB42731-15A0-C14B-91BA-0685EFE44575}" destId="{11C84C20-781A-A948-BAAF-5E781259D418}" srcOrd="7" destOrd="0" parTransId="{A15605CB-70B9-414F-AD64-55F22C5D1012}" sibTransId="{89B24637-2101-4E40-8699-B70202A624CA}"/>
    <dgm:cxn modelId="{F59F9AF8-671C-794D-8454-6F823CCA0987}" type="presOf" srcId="{43E8B219-C4DE-164A-A8C6-883CDC17574C}" destId="{A5481F79-CD63-D84B-B550-F1E069EB62B7}" srcOrd="0" destOrd="8" presId="urn:microsoft.com/office/officeart/2005/8/layout/hList2"/>
    <dgm:cxn modelId="{79A87DFB-2D81-484A-B236-73253AACE919}" type="presOf" srcId="{AE43ECF5-8014-EC44-BF03-A64EDBBB30E1}" destId="{A5481F79-CD63-D84B-B550-F1E069EB62B7}" srcOrd="0" destOrd="5" presId="urn:microsoft.com/office/officeart/2005/8/layout/hList2"/>
    <dgm:cxn modelId="{7B34F301-6694-E042-B317-9EADBA9FA8C6}" type="presParOf" srcId="{A3BE6D0F-A459-9349-BEBE-213AF08F7015}" destId="{808C72C2-63F1-F147-9E9E-B755761EE21F}" srcOrd="0" destOrd="0" presId="urn:microsoft.com/office/officeart/2005/8/layout/hList2"/>
    <dgm:cxn modelId="{2C9148B3-6897-674C-A60A-BA5C9744ECE4}" type="presParOf" srcId="{808C72C2-63F1-F147-9E9E-B755761EE21F}" destId="{E55C8793-8344-094F-9E71-179D0F4C015E}" srcOrd="0" destOrd="0" presId="urn:microsoft.com/office/officeart/2005/8/layout/hList2"/>
    <dgm:cxn modelId="{9DF02240-382B-334E-922B-B32A83DB5AB4}" type="presParOf" srcId="{808C72C2-63F1-F147-9E9E-B755761EE21F}" destId="{1E7D437F-2A46-9540-A27A-DC8B30ABCF49}" srcOrd="1" destOrd="0" presId="urn:microsoft.com/office/officeart/2005/8/layout/hList2"/>
    <dgm:cxn modelId="{795C9F59-0235-3547-849C-0126CFF5EC90}" type="presParOf" srcId="{808C72C2-63F1-F147-9E9E-B755761EE21F}" destId="{C2CFD18D-5979-E345-A2D0-C91BC9CBB93C}" srcOrd="2" destOrd="0" presId="urn:microsoft.com/office/officeart/2005/8/layout/hList2"/>
    <dgm:cxn modelId="{EB8034EF-B62C-8B4F-B416-CA97A0591A42}" type="presParOf" srcId="{A3BE6D0F-A459-9349-BEBE-213AF08F7015}" destId="{6A0ABB38-031F-664C-ABC1-F263B38835A5}" srcOrd="1" destOrd="0" presId="urn:microsoft.com/office/officeart/2005/8/layout/hList2"/>
    <dgm:cxn modelId="{7EEE41DC-628F-C343-8A2E-694BFFF1FA04}" type="presParOf" srcId="{A3BE6D0F-A459-9349-BEBE-213AF08F7015}" destId="{38E25A36-664E-0743-94FC-41F0B2C26EDA}" srcOrd="2" destOrd="0" presId="urn:microsoft.com/office/officeart/2005/8/layout/hList2"/>
    <dgm:cxn modelId="{067CC2BE-C8EB-7844-B71B-038FFD562101}" type="presParOf" srcId="{38E25A36-664E-0743-94FC-41F0B2C26EDA}" destId="{6112B7B9-FBA8-914D-9A03-6ECE9DC33CEA}" srcOrd="0" destOrd="0" presId="urn:microsoft.com/office/officeart/2005/8/layout/hList2"/>
    <dgm:cxn modelId="{23ABBC02-2B85-FA40-BBA7-73AD72F6F52B}" type="presParOf" srcId="{38E25A36-664E-0743-94FC-41F0B2C26EDA}" destId="{5FBED100-AD3A-FF49-8688-C94F2AF7D338}" srcOrd="1" destOrd="0" presId="urn:microsoft.com/office/officeart/2005/8/layout/hList2"/>
    <dgm:cxn modelId="{29E49C29-6487-4C44-A1B2-7517FA154967}" type="presParOf" srcId="{38E25A36-664E-0743-94FC-41F0B2C26EDA}" destId="{58E6D7FB-DBC7-5E45-BDC2-85794758EDC3}" srcOrd="2" destOrd="0" presId="urn:microsoft.com/office/officeart/2005/8/layout/hList2"/>
    <dgm:cxn modelId="{8CC84296-4015-6B42-926C-1A16E5012871}" type="presParOf" srcId="{A3BE6D0F-A459-9349-BEBE-213AF08F7015}" destId="{CE4F1DEF-F621-2A44-8350-FA8CF4D82E6B}" srcOrd="3" destOrd="0" presId="urn:microsoft.com/office/officeart/2005/8/layout/hList2"/>
    <dgm:cxn modelId="{8D2C1B88-4785-5D41-82E9-8012DF949D80}" type="presParOf" srcId="{A3BE6D0F-A459-9349-BEBE-213AF08F7015}" destId="{EEC7CA0C-920F-5748-91CA-89512F6B1601}" srcOrd="4" destOrd="0" presId="urn:microsoft.com/office/officeart/2005/8/layout/hList2"/>
    <dgm:cxn modelId="{956BEAD4-473B-8540-A891-17A259733685}" type="presParOf" srcId="{EEC7CA0C-920F-5748-91CA-89512F6B1601}" destId="{6EFEC9FC-005D-2944-80A2-8739544254D0}" srcOrd="0" destOrd="0" presId="urn:microsoft.com/office/officeart/2005/8/layout/hList2"/>
    <dgm:cxn modelId="{6E49698E-6058-7546-9597-2831CB293E75}" type="presParOf" srcId="{EEC7CA0C-920F-5748-91CA-89512F6B1601}" destId="{A5481F79-CD63-D84B-B550-F1E069EB62B7}" srcOrd="1" destOrd="0" presId="urn:microsoft.com/office/officeart/2005/8/layout/hList2"/>
    <dgm:cxn modelId="{2A66F86D-B279-D345-A578-BC3A758922F7}" type="presParOf" srcId="{EEC7CA0C-920F-5748-91CA-89512F6B1601}" destId="{842ACC95-BAB3-E143-8FA9-B43031813B1C}" srcOrd="2" destOrd="0" presId="urn:microsoft.com/office/officeart/2005/8/layout/hList2"/>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FD18D-5979-E345-A2D0-C91BC9CBB93C}">
      <dsp:nvSpPr>
        <dsp:cNvPr id="0" name=""/>
        <dsp:cNvSpPr/>
      </dsp:nvSpPr>
      <dsp:spPr>
        <a:xfrm rot="16200000">
          <a:off x="-1867795" y="2772097"/>
          <a:ext cx="4226560" cy="39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967" bIns="0" numCol="1" spcCol="1270" anchor="t" anchorCtr="0">
          <a:noAutofit/>
        </a:bodyPr>
        <a:lstStyle/>
        <a:p>
          <a:pPr marL="0" lvl="0" indent="0" algn="r" defTabSz="1244600">
            <a:lnSpc>
              <a:spcPct val="90000"/>
            </a:lnSpc>
            <a:spcBef>
              <a:spcPct val="0"/>
            </a:spcBef>
            <a:spcAft>
              <a:spcPct val="35000"/>
            </a:spcAft>
            <a:buNone/>
          </a:pPr>
          <a:r>
            <a:rPr lang="en-US" sz="2800" i="1" kern="1200" dirty="0"/>
            <a:t>SHORT Gets Sick</a:t>
          </a:r>
        </a:p>
      </dsp:txBody>
      <dsp:txXfrm>
        <a:off x="-1867795" y="2772097"/>
        <a:ext cx="4226560" cy="392277"/>
      </dsp:txXfrm>
    </dsp:sp>
    <dsp:sp modelId="{1E7D437F-2A46-9540-A27A-DC8B30ABCF49}">
      <dsp:nvSpPr>
        <dsp:cNvPr id="0" name=""/>
        <dsp:cNvSpPr/>
      </dsp:nvSpPr>
      <dsp:spPr>
        <a:xfrm>
          <a:off x="441623" y="854956"/>
          <a:ext cx="1953958" cy="4226560"/>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45967"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Educators overwhelmingly voted for this as the next title.</a:t>
          </a:r>
        </a:p>
        <a:p>
          <a:pPr marL="171450" lvl="1" indent="-171450" algn="l" defTabSz="711200">
            <a:lnSpc>
              <a:spcPct val="90000"/>
            </a:lnSpc>
            <a:spcBef>
              <a:spcPct val="0"/>
            </a:spcBef>
            <a:spcAft>
              <a:spcPct val="15000"/>
            </a:spcAft>
            <a:buChar char="•"/>
          </a:pPr>
          <a:r>
            <a:rPr lang="en-US" sz="1600" kern="1200" dirty="0"/>
            <a:t>STATUS – Book almost complete. Looking for pilot funding. </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MARCH 2021</a:t>
          </a:r>
        </a:p>
      </dsp:txBody>
      <dsp:txXfrm>
        <a:off x="441623" y="854956"/>
        <a:ext cx="1953958" cy="4226560"/>
      </dsp:txXfrm>
    </dsp:sp>
    <dsp:sp modelId="{E55C8793-8344-094F-9E71-179D0F4C015E}">
      <dsp:nvSpPr>
        <dsp:cNvPr id="0" name=""/>
        <dsp:cNvSpPr/>
      </dsp:nvSpPr>
      <dsp:spPr>
        <a:xfrm>
          <a:off x="49345" y="337150"/>
          <a:ext cx="784555" cy="78455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8E6D7FB-DBC7-5E45-BDC2-85794758EDC3}">
      <dsp:nvSpPr>
        <dsp:cNvPr id="0" name=""/>
        <dsp:cNvSpPr/>
      </dsp:nvSpPr>
      <dsp:spPr>
        <a:xfrm rot="16200000">
          <a:off x="973740" y="2772097"/>
          <a:ext cx="4226560" cy="39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967" bIns="0" numCol="1" spcCol="1270" anchor="t" anchorCtr="0">
          <a:noAutofit/>
        </a:bodyPr>
        <a:lstStyle/>
        <a:p>
          <a:pPr marL="0" lvl="0" indent="0" algn="r" defTabSz="1244600">
            <a:lnSpc>
              <a:spcPct val="90000"/>
            </a:lnSpc>
            <a:spcBef>
              <a:spcPct val="0"/>
            </a:spcBef>
            <a:spcAft>
              <a:spcPct val="35000"/>
            </a:spcAft>
            <a:buNone/>
          </a:pPr>
          <a:r>
            <a:rPr lang="en-US" sz="2800" i="1" kern="1200" dirty="0"/>
            <a:t>SHORT Can Recycle</a:t>
          </a:r>
        </a:p>
      </dsp:txBody>
      <dsp:txXfrm>
        <a:off x="973740" y="2772097"/>
        <a:ext cx="4226560" cy="392277"/>
      </dsp:txXfrm>
    </dsp:sp>
    <dsp:sp modelId="{5FBED100-AD3A-FF49-8688-C94F2AF7D338}">
      <dsp:nvSpPr>
        <dsp:cNvPr id="0" name=""/>
        <dsp:cNvSpPr/>
      </dsp:nvSpPr>
      <dsp:spPr>
        <a:xfrm>
          <a:off x="3283159" y="854956"/>
          <a:ext cx="1953958" cy="4226560"/>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45967"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Pilot to be released to Pike County first graders. </a:t>
          </a:r>
        </a:p>
        <a:p>
          <a:pPr marL="171450" lvl="1" indent="-171450" algn="l" defTabSz="711200">
            <a:lnSpc>
              <a:spcPct val="90000"/>
            </a:lnSpc>
            <a:spcBef>
              <a:spcPct val="0"/>
            </a:spcBef>
            <a:spcAft>
              <a:spcPct val="15000"/>
            </a:spcAft>
            <a:buChar char="•"/>
          </a:pPr>
          <a:r>
            <a:rPr lang="en-US" sz="1600" kern="1200" dirty="0"/>
            <a:t>Funded through recycling grant through Troy University and RCD.</a:t>
          </a:r>
        </a:p>
        <a:p>
          <a:pPr marL="171450" lvl="1" indent="-171450" algn="l" defTabSz="711200">
            <a:lnSpc>
              <a:spcPct val="90000"/>
            </a:lnSpc>
            <a:spcBef>
              <a:spcPct val="0"/>
            </a:spcBef>
            <a:spcAft>
              <a:spcPct val="15000"/>
            </a:spcAft>
            <a:buChar char="•"/>
          </a:pPr>
          <a:r>
            <a:rPr lang="en-US" sz="1600" kern="1200" dirty="0"/>
            <a:t>In conjunction with Earth Day.</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APRIL 2021</a:t>
          </a:r>
        </a:p>
      </dsp:txBody>
      <dsp:txXfrm>
        <a:off x="3283159" y="854956"/>
        <a:ext cx="1953958" cy="4226560"/>
      </dsp:txXfrm>
    </dsp:sp>
    <dsp:sp modelId="{6112B7B9-FBA8-914D-9A03-6ECE9DC33CEA}">
      <dsp:nvSpPr>
        <dsp:cNvPr id="0" name=""/>
        <dsp:cNvSpPr/>
      </dsp:nvSpPr>
      <dsp:spPr>
        <a:xfrm>
          <a:off x="2890881" y="337150"/>
          <a:ext cx="784555" cy="78455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42ACC95-BAB3-E143-8FA9-B43031813B1C}">
      <dsp:nvSpPr>
        <dsp:cNvPr id="0" name=""/>
        <dsp:cNvSpPr/>
      </dsp:nvSpPr>
      <dsp:spPr>
        <a:xfrm rot="16200000">
          <a:off x="3815276" y="2772097"/>
          <a:ext cx="4226560" cy="39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967" bIns="0" numCol="1" spcCol="1270" anchor="t" anchorCtr="0">
          <a:noAutofit/>
        </a:bodyPr>
        <a:lstStyle/>
        <a:p>
          <a:pPr marL="0" lvl="0" indent="0" algn="r" defTabSz="1244600">
            <a:lnSpc>
              <a:spcPct val="90000"/>
            </a:lnSpc>
            <a:spcBef>
              <a:spcPct val="0"/>
            </a:spcBef>
            <a:spcAft>
              <a:spcPct val="35000"/>
            </a:spcAft>
            <a:buNone/>
          </a:pPr>
          <a:r>
            <a:rPr lang="en-US" sz="2800" i="1" kern="1200" dirty="0"/>
            <a:t>SHORT’s Feelings</a:t>
          </a:r>
        </a:p>
      </dsp:txBody>
      <dsp:txXfrm>
        <a:off x="3815276" y="2772097"/>
        <a:ext cx="4226560" cy="392277"/>
      </dsp:txXfrm>
    </dsp:sp>
    <dsp:sp modelId="{A5481F79-CD63-D84B-B550-F1E069EB62B7}">
      <dsp:nvSpPr>
        <dsp:cNvPr id="0" name=""/>
        <dsp:cNvSpPr/>
      </dsp:nvSpPr>
      <dsp:spPr>
        <a:xfrm>
          <a:off x="6124695" y="854956"/>
          <a:ext cx="1953958" cy="4226560"/>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45967"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Proposed pilot in Montgomery County with DHR. </a:t>
          </a:r>
        </a:p>
        <a:p>
          <a:pPr marL="171450" lvl="1" indent="-171450" algn="l" defTabSz="711200">
            <a:lnSpc>
              <a:spcPct val="90000"/>
            </a:lnSpc>
            <a:spcBef>
              <a:spcPct val="0"/>
            </a:spcBef>
            <a:spcAft>
              <a:spcPct val="15000"/>
            </a:spcAft>
            <a:buChar char="•"/>
          </a:pPr>
          <a:r>
            <a:rPr lang="en-US" sz="1600" kern="1200" dirty="0"/>
            <a:t>To be used in conjunction with </a:t>
          </a:r>
          <a:r>
            <a:rPr lang="en-US" sz="1600" i="1" kern="1200" dirty="0"/>
            <a:t>SHORT in Court </a:t>
          </a:r>
          <a:r>
            <a:rPr lang="en-US" sz="1600" kern="1200" dirty="0"/>
            <a:t>and Victim’s Services.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2021 PROPOSED</a:t>
          </a:r>
        </a:p>
      </dsp:txBody>
      <dsp:txXfrm>
        <a:off x="6124695" y="854956"/>
        <a:ext cx="1953958" cy="4226560"/>
      </dsp:txXfrm>
    </dsp:sp>
    <dsp:sp modelId="{6EFEC9FC-005D-2944-80A2-8739544254D0}">
      <dsp:nvSpPr>
        <dsp:cNvPr id="0" name=""/>
        <dsp:cNvSpPr/>
      </dsp:nvSpPr>
      <dsp:spPr>
        <a:xfrm>
          <a:off x="5732418" y="337150"/>
          <a:ext cx="784555" cy="78455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44887-28DE-D547-9B77-6E81997C1166}" type="datetimeFigureOut">
              <a:rPr lang="en-US" smtClean="0"/>
              <a:t>3/5/21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3B59B7-3AEB-7E4D-B17A-D96F1F95210C}" type="slidenum">
              <a:rPr lang="en-US" smtClean="0"/>
              <a:t>‹#›</a:t>
            </a:fld>
            <a:endParaRPr lang="en-US" dirty="0"/>
          </a:p>
        </p:txBody>
      </p:sp>
    </p:spTree>
    <p:extLst>
      <p:ext uri="{BB962C8B-B14F-4D97-AF65-F5344CB8AC3E}">
        <p14:creationId xmlns:p14="http://schemas.microsoft.com/office/powerpoint/2010/main" val="2755475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B59B7-3AEB-7E4D-B17A-D96F1F95210C}" type="slidenum">
              <a:rPr lang="en-US" smtClean="0"/>
              <a:t>1</a:t>
            </a:fld>
            <a:endParaRPr lang="en-US" dirty="0"/>
          </a:p>
        </p:txBody>
      </p:sp>
    </p:spTree>
    <p:extLst>
      <p:ext uri="{BB962C8B-B14F-4D97-AF65-F5344CB8AC3E}">
        <p14:creationId xmlns:p14="http://schemas.microsoft.com/office/powerpoint/2010/main" val="257727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B59B7-3AEB-7E4D-B17A-D96F1F95210C}" type="slidenum">
              <a:rPr lang="en-US" smtClean="0"/>
              <a:t>10</a:t>
            </a:fld>
            <a:endParaRPr lang="en-US" dirty="0"/>
          </a:p>
        </p:txBody>
      </p:sp>
    </p:spTree>
    <p:extLst>
      <p:ext uri="{BB962C8B-B14F-4D97-AF65-F5344CB8AC3E}">
        <p14:creationId xmlns:p14="http://schemas.microsoft.com/office/powerpoint/2010/main" val="507183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98DD-61D1-7246-9D74-CB2B5A1FE8D1}" type="slidenum">
              <a:rPr lang="en-US" smtClean="0"/>
              <a:t>11</a:t>
            </a:fld>
            <a:endParaRPr lang="en-US" dirty="0"/>
          </a:p>
        </p:txBody>
      </p:sp>
    </p:spTree>
    <p:extLst>
      <p:ext uri="{BB962C8B-B14F-4D97-AF65-F5344CB8AC3E}">
        <p14:creationId xmlns:p14="http://schemas.microsoft.com/office/powerpoint/2010/main" val="3643833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B59B7-3AEB-7E4D-B17A-D96F1F95210C}" type="slidenum">
              <a:rPr lang="en-US" smtClean="0"/>
              <a:t>12</a:t>
            </a:fld>
            <a:endParaRPr lang="en-US" dirty="0"/>
          </a:p>
        </p:txBody>
      </p:sp>
    </p:spTree>
    <p:extLst>
      <p:ext uri="{BB962C8B-B14F-4D97-AF65-F5344CB8AC3E}">
        <p14:creationId xmlns:p14="http://schemas.microsoft.com/office/powerpoint/2010/main" val="3171057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B59B7-3AEB-7E4D-B17A-D96F1F95210C}" type="slidenum">
              <a:rPr lang="en-US" smtClean="0"/>
              <a:t>13</a:t>
            </a:fld>
            <a:endParaRPr lang="en-US" dirty="0"/>
          </a:p>
        </p:txBody>
      </p:sp>
    </p:spTree>
    <p:extLst>
      <p:ext uri="{BB962C8B-B14F-4D97-AF65-F5344CB8AC3E}">
        <p14:creationId xmlns:p14="http://schemas.microsoft.com/office/powerpoint/2010/main" val="1909733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B59B7-3AEB-7E4D-B17A-D96F1F95210C}" type="slidenum">
              <a:rPr lang="en-US" smtClean="0"/>
              <a:t>14</a:t>
            </a:fld>
            <a:endParaRPr lang="en-US" dirty="0"/>
          </a:p>
        </p:txBody>
      </p:sp>
    </p:spTree>
    <p:extLst>
      <p:ext uri="{BB962C8B-B14F-4D97-AF65-F5344CB8AC3E}">
        <p14:creationId xmlns:p14="http://schemas.microsoft.com/office/powerpoint/2010/main" val="3123076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B59B7-3AEB-7E4D-B17A-D96F1F95210C}" type="slidenum">
              <a:rPr lang="en-US" smtClean="0"/>
              <a:t>16</a:t>
            </a:fld>
            <a:endParaRPr lang="en-US" dirty="0"/>
          </a:p>
        </p:txBody>
      </p:sp>
    </p:spTree>
    <p:extLst>
      <p:ext uri="{BB962C8B-B14F-4D97-AF65-F5344CB8AC3E}">
        <p14:creationId xmlns:p14="http://schemas.microsoft.com/office/powerpoint/2010/main" val="371189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B59B7-3AEB-7E4D-B17A-D96F1F95210C}" type="slidenum">
              <a:rPr lang="en-US" smtClean="0"/>
              <a:t>2</a:t>
            </a:fld>
            <a:endParaRPr lang="en-US" dirty="0"/>
          </a:p>
        </p:txBody>
      </p:sp>
    </p:spTree>
    <p:extLst>
      <p:ext uri="{BB962C8B-B14F-4D97-AF65-F5344CB8AC3E}">
        <p14:creationId xmlns:p14="http://schemas.microsoft.com/office/powerpoint/2010/main" val="238849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98DD-61D1-7246-9D74-CB2B5A1FE8D1}" type="slidenum">
              <a:rPr lang="en-US" smtClean="0"/>
              <a:t>3</a:t>
            </a:fld>
            <a:endParaRPr lang="en-US" dirty="0"/>
          </a:p>
        </p:txBody>
      </p:sp>
    </p:spTree>
    <p:extLst>
      <p:ext uri="{BB962C8B-B14F-4D97-AF65-F5344CB8AC3E}">
        <p14:creationId xmlns:p14="http://schemas.microsoft.com/office/powerpoint/2010/main" val="3092288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B59B7-3AEB-7E4D-B17A-D96F1F95210C}" type="slidenum">
              <a:rPr lang="en-US" smtClean="0"/>
              <a:t>4</a:t>
            </a:fld>
            <a:endParaRPr lang="en-US" dirty="0"/>
          </a:p>
        </p:txBody>
      </p:sp>
    </p:spTree>
    <p:extLst>
      <p:ext uri="{BB962C8B-B14F-4D97-AF65-F5344CB8AC3E}">
        <p14:creationId xmlns:p14="http://schemas.microsoft.com/office/powerpoint/2010/main" val="2903821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B59B7-3AEB-7E4D-B17A-D96F1F95210C}" type="slidenum">
              <a:rPr lang="en-US" smtClean="0"/>
              <a:t>5</a:t>
            </a:fld>
            <a:endParaRPr lang="en-US" dirty="0"/>
          </a:p>
        </p:txBody>
      </p:sp>
    </p:spTree>
    <p:extLst>
      <p:ext uri="{BB962C8B-B14F-4D97-AF65-F5344CB8AC3E}">
        <p14:creationId xmlns:p14="http://schemas.microsoft.com/office/powerpoint/2010/main" val="213457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98DD-61D1-7246-9D74-CB2B5A1FE8D1}" type="slidenum">
              <a:rPr lang="en-US" smtClean="0"/>
              <a:t>6</a:t>
            </a:fld>
            <a:endParaRPr lang="en-US" dirty="0"/>
          </a:p>
        </p:txBody>
      </p:sp>
    </p:spTree>
    <p:extLst>
      <p:ext uri="{BB962C8B-B14F-4D97-AF65-F5344CB8AC3E}">
        <p14:creationId xmlns:p14="http://schemas.microsoft.com/office/powerpoint/2010/main" val="3282777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B59B7-3AEB-7E4D-B17A-D96F1F95210C}" type="slidenum">
              <a:rPr lang="en-US" smtClean="0"/>
              <a:t>7</a:t>
            </a:fld>
            <a:endParaRPr lang="en-US" dirty="0"/>
          </a:p>
        </p:txBody>
      </p:sp>
    </p:spTree>
    <p:extLst>
      <p:ext uri="{BB962C8B-B14F-4D97-AF65-F5344CB8AC3E}">
        <p14:creationId xmlns:p14="http://schemas.microsoft.com/office/powerpoint/2010/main" val="3573388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98DD-61D1-7246-9D74-CB2B5A1FE8D1}" type="slidenum">
              <a:rPr lang="en-US" smtClean="0"/>
              <a:t>8</a:t>
            </a:fld>
            <a:endParaRPr lang="en-US" dirty="0"/>
          </a:p>
        </p:txBody>
      </p:sp>
    </p:spTree>
    <p:extLst>
      <p:ext uri="{BB962C8B-B14F-4D97-AF65-F5344CB8AC3E}">
        <p14:creationId xmlns:p14="http://schemas.microsoft.com/office/powerpoint/2010/main" val="2095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3B59B7-3AEB-7E4D-B17A-D96F1F95210C}" type="slidenum">
              <a:rPr lang="en-US" smtClean="0"/>
              <a:t>9</a:t>
            </a:fld>
            <a:endParaRPr lang="en-US" dirty="0"/>
          </a:p>
        </p:txBody>
      </p:sp>
    </p:spTree>
    <p:extLst>
      <p:ext uri="{BB962C8B-B14F-4D97-AF65-F5344CB8AC3E}">
        <p14:creationId xmlns:p14="http://schemas.microsoft.com/office/powerpoint/2010/main" val="394528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8BC47-D408-894A-9A13-92851FEED0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42C08E-5155-974F-B7DE-26369E4638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B5DB2C-30ED-F043-A349-AC8F6F3F5D8A}"/>
              </a:ext>
            </a:extLst>
          </p:cNvPr>
          <p:cNvSpPr>
            <a:spLocks noGrp="1"/>
          </p:cNvSpPr>
          <p:nvPr>
            <p:ph type="dt" sz="half" idx="10"/>
          </p:nvPr>
        </p:nvSpPr>
        <p:spPr/>
        <p:txBody>
          <a:bodyPr/>
          <a:lstStyle/>
          <a:p>
            <a:fld id="{7357CD98-7F6A-2F48-8E97-8361E284BCD4}" type="datetimeFigureOut">
              <a:rPr lang="en-US" smtClean="0"/>
              <a:t>3/5/21</a:t>
            </a:fld>
            <a:endParaRPr lang="en-US" dirty="0"/>
          </a:p>
        </p:txBody>
      </p:sp>
      <p:sp>
        <p:nvSpPr>
          <p:cNvPr id="5" name="Footer Placeholder 4">
            <a:extLst>
              <a:ext uri="{FF2B5EF4-FFF2-40B4-BE49-F238E27FC236}">
                <a16:creationId xmlns:a16="http://schemas.microsoft.com/office/drawing/2014/main" id="{096B2553-427D-2F40-9737-FC5F294EE7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739F1A-1EC1-2546-AF1D-33E5EA71D2A9}"/>
              </a:ext>
            </a:extLst>
          </p:cNvPr>
          <p:cNvSpPr>
            <a:spLocks noGrp="1"/>
          </p:cNvSpPr>
          <p:nvPr>
            <p:ph type="sldNum" sz="quarter" idx="12"/>
          </p:nvPr>
        </p:nvSpPr>
        <p:spPr/>
        <p:txBody>
          <a:bodyPr/>
          <a:lstStyle/>
          <a:p>
            <a:fld id="{835C9B92-4173-1146-8E26-6054F4E81D5A}" type="slidenum">
              <a:rPr lang="en-US" smtClean="0"/>
              <a:t>‹#›</a:t>
            </a:fld>
            <a:endParaRPr lang="en-US" dirty="0"/>
          </a:p>
        </p:txBody>
      </p:sp>
    </p:spTree>
    <p:extLst>
      <p:ext uri="{BB962C8B-B14F-4D97-AF65-F5344CB8AC3E}">
        <p14:creationId xmlns:p14="http://schemas.microsoft.com/office/powerpoint/2010/main" val="151653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3166-B7B9-7E47-BD17-8D5BC9EBDD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4D422-7720-F643-91FF-5DA770354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EE5116-08FD-CE4B-9408-D5747AE3EEEB}"/>
              </a:ext>
            </a:extLst>
          </p:cNvPr>
          <p:cNvSpPr>
            <a:spLocks noGrp="1"/>
          </p:cNvSpPr>
          <p:nvPr>
            <p:ph type="dt" sz="half" idx="10"/>
          </p:nvPr>
        </p:nvSpPr>
        <p:spPr/>
        <p:txBody>
          <a:bodyPr/>
          <a:lstStyle/>
          <a:p>
            <a:fld id="{7357CD98-7F6A-2F48-8E97-8361E284BCD4}" type="datetimeFigureOut">
              <a:rPr lang="en-US" smtClean="0"/>
              <a:t>3/5/21</a:t>
            </a:fld>
            <a:endParaRPr lang="en-US" dirty="0"/>
          </a:p>
        </p:txBody>
      </p:sp>
      <p:sp>
        <p:nvSpPr>
          <p:cNvPr id="5" name="Footer Placeholder 4">
            <a:extLst>
              <a:ext uri="{FF2B5EF4-FFF2-40B4-BE49-F238E27FC236}">
                <a16:creationId xmlns:a16="http://schemas.microsoft.com/office/drawing/2014/main" id="{493FF188-679D-404D-9170-9718578B44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C8DC76-7155-4D4E-98EE-52C4B7DA2F2E}"/>
              </a:ext>
            </a:extLst>
          </p:cNvPr>
          <p:cNvSpPr>
            <a:spLocks noGrp="1"/>
          </p:cNvSpPr>
          <p:nvPr>
            <p:ph type="sldNum" sz="quarter" idx="12"/>
          </p:nvPr>
        </p:nvSpPr>
        <p:spPr/>
        <p:txBody>
          <a:bodyPr/>
          <a:lstStyle/>
          <a:p>
            <a:fld id="{835C9B92-4173-1146-8E26-6054F4E81D5A}" type="slidenum">
              <a:rPr lang="en-US" smtClean="0"/>
              <a:t>‹#›</a:t>
            </a:fld>
            <a:endParaRPr lang="en-US" dirty="0"/>
          </a:p>
        </p:txBody>
      </p:sp>
    </p:spTree>
    <p:extLst>
      <p:ext uri="{BB962C8B-B14F-4D97-AF65-F5344CB8AC3E}">
        <p14:creationId xmlns:p14="http://schemas.microsoft.com/office/powerpoint/2010/main" val="91339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789028-89B9-CA44-A287-A691486F40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F695A-0A33-7E4F-A374-4455DA27AE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DF5F3-FA0D-8E4E-80BF-213B37E2102B}"/>
              </a:ext>
            </a:extLst>
          </p:cNvPr>
          <p:cNvSpPr>
            <a:spLocks noGrp="1"/>
          </p:cNvSpPr>
          <p:nvPr>
            <p:ph type="dt" sz="half" idx="10"/>
          </p:nvPr>
        </p:nvSpPr>
        <p:spPr/>
        <p:txBody>
          <a:bodyPr/>
          <a:lstStyle/>
          <a:p>
            <a:fld id="{7357CD98-7F6A-2F48-8E97-8361E284BCD4}" type="datetimeFigureOut">
              <a:rPr lang="en-US" smtClean="0"/>
              <a:t>3/5/21</a:t>
            </a:fld>
            <a:endParaRPr lang="en-US" dirty="0"/>
          </a:p>
        </p:txBody>
      </p:sp>
      <p:sp>
        <p:nvSpPr>
          <p:cNvPr id="5" name="Footer Placeholder 4">
            <a:extLst>
              <a:ext uri="{FF2B5EF4-FFF2-40B4-BE49-F238E27FC236}">
                <a16:creationId xmlns:a16="http://schemas.microsoft.com/office/drawing/2014/main" id="{0DA22AE3-65F9-5B41-8F11-F71D79528D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A8127C-69EA-8545-AF04-14C399D3AF73}"/>
              </a:ext>
            </a:extLst>
          </p:cNvPr>
          <p:cNvSpPr>
            <a:spLocks noGrp="1"/>
          </p:cNvSpPr>
          <p:nvPr>
            <p:ph type="sldNum" sz="quarter" idx="12"/>
          </p:nvPr>
        </p:nvSpPr>
        <p:spPr/>
        <p:txBody>
          <a:bodyPr/>
          <a:lstStyle/>
          <a:p>
            <a:fld id="{835C9B92-4173-1146-8E26-6054F4E81D5A}" type="slidenum">
              <a:rPr lang="en-US" smtClean="0"/>
              <a:t>‹#›</a:t>
            </a:fld>
            <a:endParaRPr lang="en-US" dirty="0"/>
          </a:p>
        </p:txBody>
      </p:sp>
    </p:spTree>
    <p:extLst>
      <p:ext uri="{BB962C8B-B14F-4D97-AF65-F5344CB8AC3E}">
        <p14:creationId xmlns:p14="http://schemas.microsoft.com/office/powerpoint/2010/main" val="113009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E246-696B-5647-8733-E4587F0ADB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F766E-BFE5-C542-B305-7E836D61D4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5E652-1DF3-3A48-957F-66C8249358C9}"/>
              </a:ext>
            </a:extLst>
          </p:cNvPr>
          <p:cNvSpPr>
            <a:spLocks noGrp="1"/>
          </p:cNvSpPr>
          <p:nvPr>
            <p:ph type="dt" sz="half" idx="10"/>
          </p:nvPr>
        </p:nvSpPr>
        <p:spPr/>
        <p:txBody>
          <a:bodyPr/>
          <a:lstStyle/>
          <a:p>
            <a:fld id="{7357CD98-7F6A-2F48-8E97-8361E284BCD4}" type="datetimeFigureOut">
              <a:rPr lang="en-US" smtClean="0"/>
              <a:t>3/5/21</a:t>
            </a:fld>
            <a:endParaRPr lang="en-US" dirty="0"/>
          </a:p>
        </p:txBody>
      </p:sp>
      <p:sp>
        <p:nvSpPr>
          <p:cNvPr id="5" name="Footer Placeholder 4">
            <a:extLst>
              <a:ext uri="{FF2B5EF4-FFF2-40B4-BE49-F238E27FC236}">
                <a16:creationId xmlns:a16="http://schemas.microsoft.com/office/drawing/2014/main" id="{19FF9556-C990-3F45-BE68-632A17DB08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03CF66-F315-8C43-ACAF-FCB0E05561CA}"/>
              </a:ext>
            </a:extLst>
          </p:cNvPr>
          <p:cNvSpPr>
            <a:spLocks noGrp="1"/>
          </p:cNvSpPr>
          <p:nvPr>
            <p:ph type="sldNum" sz="quarter" idx="12"/>
          </p:nvPr>
        </p:nvSpPr>
        <p:spPr/>
        <p:txBody>
          <a:bodyPr/>
          <a:lstStyle/>
          <a:p>
            <a:fld id="{835C9B92-4173-1146-8E26-6054F4E81D5A}" type="slidenum">
              <a:rPr lang="en-US" smtClean="0"/>
              <a:t>‹#›</a:t>
            </a:fld>
            <a:endParaRPr lang="en-US" dirty="0"/>
          </a:p>
        </p:txBody>
      </p:sp>
    </p:spTree>
    <p:extLst>
      <p:ext uri="{BB962C8B-B14F-4D97-AF65-F5344CB8AC3E}">
        <p14:creationId xmlns:p14="http://schemas.microsoft.com/office/powerpoint/2010/main" val="28103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7F38D-889E-2A48-9302-818733536E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551228-41F9-9E49-AB9E-4306D094D2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2E9017-F94B-8743-9B28-078D62944F7D}"/>
              </a:ext>
            </a:extLst>
          </p:cNvPr>
          <p:cNvSpPr>
            <a:spLocks noGrp="1"/>
          </p:cNvSpPr>
          <p:nvPr>
            <p:ph type="dt" sz="half" idx="10"/>
          </p:nvPr>
        </p:nvSpPr>
        <p:spPr/>
        <p:txBody>
          <a:bodyPr/>
          <a:lstStyle/>
          <a:p>
            <a:fld id="{7357CD98-7F6A-2F48-8E97-8361E284BCD4}" type="datetimeFigureOut">
              <a:rPr lang="en-US" smtClean="0"/>
              <a:t>3/5/21</a:t>
            </a:fld>
            <a:endParaRPr lang="en-US" dirty="0"/>
          </a:p>
        </p:txBody>
      </p:sp>
      <p:sp>
        <p:nvSpPr>
          <p:cNvPr id="5" name="Footer Placeholder 4">
            <a:extLst>
              <a:ext uri="{FF2B5EF4-FFF2-40B4-BE49-F238E27FC236}">
                <a16:creationId xmlns:a16="http://schemas.microsoft.com/office/drawing/2014/main" id="{428147E3-66F1-6C41-B355-A5704A0ACC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B9A7C5-4E2D-EB4F-989F-2DF587913490}"/>
              </a:ext>
            </a:extLst>
          </p:cNvPr>
          <p:cNvSpPr>
            <a:spLocks noGrp="1"/>
          </p:cNvSpPr>
          <p:nvPr>
            <p:ph type="sldNum" sz="quarter" idx="12"/>
          </p:nvPr>
        </p:nvSpPr>
        <p:spPr/>
        <p:txBody>
          <a:bodyPr/>
          <a:lstStyle/>
          <a:p>
            <a:fld id="{835C9B92-4173-1146-8E26-6054F4E81D5A}" type="slidenum">
              <a:rPr lang="en-US" smtClean="0"/>
              <a:t>‹#›</a:t>
            </a:fld>
            <a:endParaRPr lang="en-US" dirty="0"/>
          </a:p>
        </p:txBody>
      </p:sp>
    </p:spTree>
    <p:extLst>
      <p:ext uri="{BB962C8B-B14F-4D97-AF65-F5344CB8AC3E}">
        <p14:creationId xmlns:p14="http://schemas.microsoft.com/office/powerpoint/2010/main" val="340059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48C9-08CF-2D47-9AEA-B560468B2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EC4EB8-5E09-7146-BB9D-8CF0A2EA2A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D14B15-37ED-494A-8117-81B76E9B25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229E46-C2D3-7F4B-905E-2BA7B90D7477}"/>
              </a:ext>
            </a:extLst>
          </p:cNvPr>
          <p:cNvSpPr>
            <a:spLocks noGrp="1"/>
          </p:cNvSpPr>
          <p:nvPr>
            <p:ph type="dt" sz="half" idx="10"/>
          </p:nvPr>
        </p:nvSpPr>
        <p:spPr/>
        <p:txBody>
          <a:bodyPr/>
          <a:lstStyle/>
          <a:p>
            <a:fld id="{7357CD98-7F6A-2F48-8E97-8361E284BCD4}" type="datetimeFigureOut">
              <a:rPr lang="en-US" smtClean="0"/>
              <a:t>3/5/21</a:t>
            </a:fld>
            <a:endParaRPr lang="en-US" dirty="0"/>
          </a:p>
        </p:txBody>
      </p:sp>
      <p:sp>
        <p:nvSpPr>
          <p:cNvPr id="6" name="Footer Placeholder 5">
            <a:extLst>
              <a:ext uri="{FF2B5EF4-FFF2-40B4-BE49-F238E27FC236}">
                <a16:creationId xmlns:a16="http://schemas.microsoft.com/office/drawing/2014/main" id="{83B4F29F-EFE2-1C47-972E-FC8789CAA6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7CD5F0-5277-5949-8965-22463A3576E3}"/>
              </a:ext>
            </a:extLst>
          </p:cNvPr>
          <p:cNvSpPr>
            <a:spLocks noGrp="1"/>
          </p:cNvSpPr>
          <p:nvPr>
            <p:ph type="sldNum" sz="quarter" idx="12"/>
          </p:nvPr>
        </p:nvSpPr>
        <p:spPr/>
        <p:txBody>
          <a:bodyPr/>
          <a:lstStyle/>
          <a:p>
            <a:fld id="{835C9B92-4173-1146-8E26-6054F4E81D5A}" type="slidenum">
              <a:rPr lang="en-US" smtClean="0"/>
              <a:t>‹#›</a:t>
            </a:fld>
            <a:endParaRPr lang="en-US" dirty="0"/>
          </a:p>
        </p:txBody>
      </p:sp>
    </p:spTree>
    <p:extLst>
      <p:ext uri="{BB962C8B-B14F-4D97-AF65-F5344CB8AC3E}">
        <p14:creationId xmlns:p14="http://schemas.microsoft.com/office/powerpoint/2010/main" val="112399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A91F-F39B-D544-8E3D-7D51A0223B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0667BB-1185-4840-B81A-0FACF68674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6860E4-C96A-CC49-BC3F-F722044931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B1FEFB-6976-2648-984E-7E6DDB79FD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4C8D06-16D0-9C46-92E0-F40D8B516A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0D9042-D0E6-3241-9506-FF45B9AFB772}"/>
              </a:ext>
            </a:extLst>
          </p:cNvPr>
          <p:cNvSpPr>
            <a:spLocks noGrp="1"/>
          </p:cNvSpPr>
          <p:nvPr>
            <p:ph type="dt" sz="half" idx="10"/>
          </p:nvPr>
        </p:nvSpPr>
        <p:spPr/>
        <p:txBody>
          <a:bodyPr/>
          <a:lstStyle/>
          <a:p>
            <a:fld id="{7357CD98-7F6A-2F48-8E97-8361E284BCD4}" type="datetimeFigureOut">
              <a:rPr lang="en-US" smtClean="0"/>
              <a:t>3/5/21</a:t>
            </a:fld>
            <a:endParaRPr lang="en-US" dirty="0"/>
          </a:p>
        </p:txBody>
      </p:sp>
      <p:sp>
        <p:nvSpPr>
          <p:cNvPr id="8" name="Footer Placeholder 7">
            <a:extLst>
              <a:ext uri="{FF2B5EF4-FFF2-40B4-BE49-F238E27FC236}">
                <a16:creationId xmlns:a16="http://schemas.microsoft.com/office/drawing/2014/main" id="{3D91A470-CBF9-A04E-A1AA-139E777E1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94B987A-F975-FD47-BB2B-9373D6E43723}"/>
              </a:ext>
            </a:extLst>
          </p:cNvPr>
          <p:cNvSpPr>
            <a:spLocks noGrp="1"/>
          </p:cNvSpPr>
          <p:nvPr>
            <p:ph type="sldNum" sz="quarter" idx="12"/>
          </p:nvPr>
        </p:nvSpPr>
        <p:spPr/>
        <p:txBody>
          <a:bodyPr/>
          <a:lstStyle/>
          <a:p>
            <a:fld id="{835C9B92-4173-1146-8E26-6054F4E81D5A}" type="slidenum">
              <a:rPr lang="en-US" smtClean="0"/>
              <a:t>‹#›</a:t>
            </a:fld>
            <a:endParaRPr lang="en-US" dirty="0"/>
          </a:p>
        </p:txBody>
      </p:sp>
    </p:spTree>
    <p:extLst>
      <p:ext uri="{BB962C8B-B14F-4D97-AF65-F5344CB8AC3E}">
        <p14:creationId xmlns:p14="http://schemas.microsoft.com/office/powerpoint/2010/main" val="232449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87AD-010C-D940-8825-0542206B3D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5C7C04-7558-5942-824A-C0F639D79C08}"/>
              </a:ext>
            </a:extLst>
          </p:cNvPr>
          <p:cNvSpPr>
            <a:spLocks noGrp="1"/>
          </p:cNvSpPr>
          <p:nvPr>
            <p:ph type="dt" sz="half" idx="10"/>
          </p:nvPr>
        </p:nvSpPr>
        <p:spPr/>
        <p:txBody>
          <a:bodyPr/>
          <a:lstStyle/>
          <a:p>
            <a:fld id="{7357CD98-7F6A-2F48-8E97-8361E284BCD4}" type="datetimeFigureOut">
              <a:rPr lang="en-US" smtClean="0"/>
              <a:t>3/5/21</a:t>
            </a:fld>
            <a:endParaRPr lang="en-US" dirty="0"/>
          </a:p>
        </p:txBody>
      </p:sp>
      <p:sp>
        <p:nvSpPr>
          <p:cNvPr id="4" name="Footer Placeholder 3">
            <a:extLst>
              <a:ext uri="{FF2B5EF4-FFF2-40B4-BE49-F238E27FC236}">
                <a16:creationId xmlns:a16="http://schemas.microsoft.com/office/drawing/2014/main" id="{5F462A7A-3804-A045-8EF2-1B5E2D4993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EF54648-328D-3546-9689-EA35E17A0DD3}"/>
              </a:ext>
            </a:extLst>
          </p:cNvPr>
          <p:cNvSpPr>
            <a:spLocks noGrp="1"/>
          </p:cNvSpPr>
          <p:nvPr>
            <p:ph type="sldNum" sz="quarter" idx="12"/>
          </p:nvPr>
        </p:nvSpPr>
        <p:spPr/>
        <p:txBody>
          <a:bodyPr/>
          <a:lstStyle/>
          <a:p>
            <a:fld id="{835C9B92-4173-1146-8E26-6054F4E81D5A}" type="slidenum">
              <a:rPr lang="en-US" smtClean="0"/>
              <a:t>‹#›</a:t>
            </a:fld>
            <a:endParaRPr lang="en-US" dirty="0"/>
          </a:p>
        </p:txBody>
      </p:sp>
    </p:spTree>
    <p:extLst>
      <p:ext uri="{BB962C8B-B14F-4D97-AF65-F5344CB8AC3E}">
        <p14:creationId xmlns:p14="http://schemas.microsoft.com/office/powerpoint/2010/main" val="86040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68A3E9-4A4C-3A42-98FC-79E30C5FCD4C}"/>
              </a:ext>
            </a:extLst>
          </p:cNvPr>
          <p:cNvSpPr>
            <a:spLocks noGrp="1"/>
          </p:cNvSpPr>
          <p:nvPr>
            <p:ph type="dt" sz="half" idx="10"/>
          </p:nvPr>
        </p:nvSpPr>
        <p:spPr/>
        <p:txBody>
          <a:bodyPr/>
          <a:lstStyle/>
          <a:p>
            <a:fld id="{7357CD98-7F6A-2F48-8E97-8361E284BCD4}" type="datetimeFigureOut">
              <a:rPr lang="en-US" smtClean="0"/>
              <a:t>3/5/21</a:t>
            </a:fld>
            <a:endParaRPr lang="en-US" dirty="0"/>
          </a:p>
        </p:txBody>
      </p:sp>
      <p:sp>
        <p:nvSpPr>
          <p:cNvPr id="3" name="Footer Placeholder 2">
            <a:extLst>
              <a:ext uri="{FF2B5EF4-FFF2-40B4-BE49-F238E27FC236}">
                <a16:creationId xmlns:a16="http://schemas.microsoft.com/office/drawing/2014/main" id="{7D393905-D454-0D47-B4DD-9A98F1F91F3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F7DAB0-F2EB-B344-8550-56BF92CF5142}"/>
              </a:ext>
            </a:extLst>
          </p:cNvPr>
          <p:cNvSpPr>
            <a:spLocks noGrp="1"/>
          </p:cNvSpPr>
          <p:nvPr>
            <p:ph type="sldNum" sz="quarter" idx="12"/>
          </p:nvPr>
        </p:nvSpPr>
        <p:spPr/>
        <p:txBody>
          <a:bodyPr/>
          <a:lstStyle/>
          <a:p>
            <a:fld id="{835C9B92-4173-1146-8E26-6054F4E81D5A}" type="slidenum">
              <a:rPr lang="en-US" smtClean="0"/>
              <a:t>‹#›</a:t>
            </a:fld>
            <a:endParaRPr lang="en-US" dirty="0"/>
          </a:p>
        </p:txBody>
      </p:sp>
    </p:spTree>
    <p:extLst>
      <p:ext uri="{BB962C8B-B14F-4D97-AF65-F5344CB8AC3E}">
        <p14:creationId xmlns:p14="http://schemas.microsoft.com/office/powerpoint/2010/main" val="130098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7E7D6-5898-2E46-A53E-031AD865D5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ED59BF-A94E-154A-B055-5389C446B5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E9FE89-F1AA-F54E-AA14-57EA6DD3D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69E460-342D-E74A-8CD9-6FC98677D23E}"/>
              </a:ext>
            </a:extLst>
          </p:cNvPr>
          <p:cNvSpPr>
            <a:spLocks noGrp="1"/>
          </p:cNvSpPr>
          <p:nvPr>
            <p:ph type="dt" sz="half" idx="10"/>
          </p:nvPr>
        </p:nvSpPr>
        <p:spPr/>
        <p:txBody>
          <a:bodyPr/>
          <a:lstStyle/>
          <a:p>
            <a:fld id="{7357CD98-7F6A-2F48-8E97-8361E284BCD4}" type="datetimeFigureOut">
              <a:rPr lang="en-US" smtClean="0"/>
              <a:t>3/5/21</a:t>
            </a:fld>
            <a:endParaRPr lang="en-US" dirty="0"/>
          </a:p>
        </p:txBody>
      </p:sp>
      <p:sp>
        <p:nvSpPr>
          <p:cNvPr id="6" name="Footer Placeholder 5">
            <a:extLst>
              <a:ext uri="{FF2B5EF4-FFF2-40B4-BE49-F238E27FC236}">
                <a16:creationId xmlns:a16="http://schemas.microsoft.com/office/drawing/2014/main" id="{1E78E7C1-2BFA-F442-B887-191AE2AD0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446E44-AA2A-EF49-A499-7FC3EFE9B6AA}"/>
              </a:ext>
            </a:extLst>
          </p:cNvPr>
          <p:cNvSpPr>
            <a:spLocks noGrp="1"/>
          </p:cNvSpPr>
          <p:nvPr>
            <p:ph type="sldNum" sz="quarter" idx="12"/>
          </p:nvPr>
        </p:nvSpPr>
        <p:spPr/>
        <p:txBody>
          <a:bodyPr/>
          <a:lstStyle/>
          <a:p>
            <a:fld id="{835C9B92-4173-1146-8E26-6054F4E81D5A}" type="slidenum">
              <a:rPr lang="en-US" smtClean="0"/>
              <a:t>‹#›</a:t>
            </a:fld>
            <a:endParaRPr lang="en-US" dirty="0"/>
          </a:p>
        </p:txBody>
      </p:sp>
    </p:spTree>
    <p:extLst>
      <p:ext uri="{BB962C8B-B14F-4D97-AF65-F5344CB8AC3E}">
        <p14:creationId xmlns:p14="http://schemas.microsoft.com/office/powerpoint/2010/main" val="79993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8B44A-AE8C-924D-8DB0-E805F6AFA0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90B02D-9D96-4A42-B1BC-A760AB02D9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A3B606-A88A-9445-A64F-B9F56F6DB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DBE243-E9FF-EB4B-8891-FAB2BEA43040}"/>
              </a:ext>
            </a:extLst>
          </p:cNvPr>
          <p:cNvSpPr>
            <a:spLocks noGrp="1"/>
          </p:cNvSpPr>
          <p:nvPr>
            <p:ph type="dt" sz="half" idx="10"/>
          </p:nvPr>
        </p:nvSpPr>
        <p:spPr/>
        <p:txBody>
          <a:bodyPr/>
          <a:lstStyle/>
          <a:p>
            <a:fld id="{7357CD98-7F6A-2F48-8E97-8361E284BCD4}" type="datetimeFigureOut">
              <a:rPr lang="en-US" smtClean="0"/>
              <a:t>3/5/21</a:t>
            </a:fld>
            <a:endParaRPr lang="en-US" dirty="0"/>
          </a:p>
        </p:txBody>
      </p:sp>
      <p:sp>
        <p:nvSpPr>
          <p:cNvPr id="6" name="Footer Placeholder 5">
            <a:extLst>
              <a:ext uri="{FF2B5EF4-FFF2-40B4-BE49-F238E27FC236}">
                <a16:creationId xmlns:a16="http://schemas.microsoft.com/office/drawing/2014/main" id="{51F4EFDD-4456-B842-8759-14CCADB338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DC6FAF-2400-AB4D-B6D8-FEA99503E73D}"/>
              </a:ext>
            </a:extLst>
          </p:cNvPr>
          <p:cNvSpPr>
            <a:spLocks noGrp="1"/>
          </p:cNvSpPr>
          <p:nvPr>
            <p:ph type="sldNum" sz="quarter" idx="12"/>
          </p:nvPr>
        </p:nvSpPr>
        <p:spPr/>
        <p:txBody>
          <a:bodyPr/>
          <a:lstStyle/>
          <a:p>
            <a:fld id="{835C9B92-4173-1146-8E26-6054F4E81D5A}" type="slidenum">
              <a:rPr lang="en-US" smtClean="0"/>
              <a:t>‹#›</a:t>
            </a:fld>
            <a:endParaRPr lang="en-US" dirty="0"/>
          </a:p>
        </p:txBody>
      </p:sp>
    </p:spTree>
    <p:extLst>
      <p:ext uri="{BB962C8B-B14F-4D97-AF65-F5344CB8AC3E}">
        <p14:creationId xmlns:p14="http://schemas.microsoft.com/office/powerpoint/2010/main" val="354898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AF8681-1474-E54C-8FB0-58C8F570D1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FFA06D-654A-5C47-AF32-45167A8F10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041A54-A472-6D43-8C6D-E04972A22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7CD98-7F6A-2F48-8E97-8361E284BCD4}" type="datetimeFigureOut">
              <a:rPr lang="en-US" smtClean="0"/>
              <a:t>3/5/21</a:t>
            </a:fld>
            <a:endParaRPr lang="en-US" dirty="0"/>
          </a:p>
        </p:txBody>
      </p:sp>
      <p:sp>
        <p:nvSpPr>
          <p:cNvPr id="5" name="Footer Placeholder 4">
            <a:extLst>
              <a:ext uri="{FF2B5EF4-FFF2-40B4-BE49-F238E27FC236}">
                <a16:creationId xmlns:a16="http://schemas.microsoft.com/office/drawing/2014/main" id="{7E99EB4D-F232-7B45-9227-3F686BC47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022132-212D-EC4B-92B5-067475E4A4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C9B92-4173-1146-8E26-6054F4E81D5A}" type="slidenum">
              <a:rPr lang="en-US" smtClean="0"/>
              <a:t>‹#›</a:t>
            </a:fld>
            <a:endParaRPr lang="en-US" dirty="0"/>
          </a:p>
        </p:txBody>
      </p:sp>
    </p:spTree>
    <p:extLst>
      <p:ext uri="{BB962C8B-B14F-4D97-AF65-F5344CB8AC3E}">
        <p14:creationId xmlns:p14="http://schemas.microsoft.com/office/powerpoint/2010/main" val="111951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mailto:dmdbennett@gmail.com" TargetMode="External"/><Relationship Id="rId5" Type="http://schemas.openxmlformats.org/officeDocument/2006/relationships/hyperlink" Target="mailto:monicaandersonyoung@gmail.com" TargetMode="External"/><Relationship Id="rId4" Type="http://schemas.openxmlformats.org/officeDocument/2006/relationships/hyperlink" Target="https://shortthesquirre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Vgz4oGAHYQ"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CF3391-1D8E-9D49-A73F-117A22E7E0C6}"/>
              </a:ext>
            </a:extLst>
          </p:cNvPr>
          <p:cNvSpPr>
            <a:spLocks noGrp="1"/>
          </p:cNvSpPr>
          <p:nvPr>
            <p:ph type="ctrTitle"/>
          </p:nvPr>
        </p:nvSpPr>
        <p:spPr>
          <a:xfrm>
            <a:off x="7041857" y="3650988"/>
            <a:ext cx="4036334" cy="2387600"/>
          </a:xfrm>
        </p:spPr>
        <p:txBody>
          <a:bodyPr anchor="t">
            <a:normAutofit/>
          </a:bodyPr>
          <a:lstStyle/>
          <a:p>
            <a:pPr algn="l"/>
            <a:r>
              <a:rPr lang="en-US" sz="2400" b="1" dirty="0">
                <a:solidFill>
                  <a:schemeClr val="accent1"/>
                </a:solidFill>
              </a:rPr>
              <a:t>MISSION:</a:t>
            </a:r>
            <a:br>
              <a:rPr lang="en-US" sz="2400" dirty="0"/>
            </a:br>
            <a:br>
              <a:rPr lang="en-US" sz="2400" dirty="0"/>
            </a:br>
            <a:r>
              <a:rPr lang="en-US" sz="2400" dirty="0"/>
              <a:t>To spread literacy-rich, community-oriented, enjoyable content to Alabama’s youngest citizens. </a:t>
            </a:r>
          </a:p>
        </p:txBody>
      </p:sp>
      <p:sp>
        <p:nvSpPr>
          <p:cNvPr id="3" name="Subtitle 2">
            <a:extLst>
              <a:ext uri="{FF2B5EF4-FFF2-40B4-BE49-F238E27FC236}">
                <a16:creationId xmlns:a16="http://schemas.microsoft.com/office/drawing/2014/main" id="{290C14C6-2590-3E41-85F9-DBD4C3B66C60}"/>
              </a:ext>
            </a:extLst>
          </p:cNvPr>
          <p:cNvSpPr>
            <a:spLocks noGrp="1"/>
          </p:cNvSpPr>
          <p:nvPr>
            <p:ph type="subTitle" idx="1"/>
          </p:nvPr>
        </p:nvSpPr>
        <p:spPr>
          <a:xfrm>
            <a:off x="7041857" y="1122362"/>
            <a:ext cx="4686453" cy="2084650"/>
          </a:xfrm>
        </p:spPr>
        <p:txBody>
          <a:bodyPr anchor="b">
            <a:normAutofit/>
          </a:bodyPr>
          <a:lstStyle/>
          <a:p>
            <a:pPr algn="l"/>
            <a:r>
              <a:rPr lang="en-US" sz="3600" b="1" dirty="0">
                <a:solidFill>
                  <a:srgbClr val="C00000"/>
                </a:solidFill>
                <a:latin typeface="+mj-lt"/>
              </a:rPr>
              <a:t>SHORT the SQUIRREL</a:t>
            </a:r>
          </a:p>
          <a:p>
            <a:pPr algn="l"/>
            <a:r>
              <a:rPr lang="en-US" sz="2000" b="1" dirty="0">
                <a:solidFill>
                  <a:schemeClr val="accent1"/>
                </a:solidFill>
                <a:latin typeface="+mj-lt"/>
              </a:rPr>
              <a:t>CO-FOUNDERS: </a:t>
            </a:r>
          </a:p>
          <a:p>
            <a:pPr algn="l"/>
            <a:r>
              <a:rPr lang="en-US" sz="2000" dirty="0">
                <a:latin typeface="+mj-lt"/>
              </a:rPr>
              <a:t>Dee Dupree Bennett, Ed.D.</a:t>
            </a:r>
          </a:p>
          <a:p>
            <a:pPr algn="l"/>
            <a:r>
              <a:rPr lang="en-US" sz="2000" dirty="0">
                <a:latin typeface="+mj-lt"/>
              </a:rPr>
              <a:t>Monica Anderson Young, Ph.D. candidate</a:t>
            </a:r>
          </a:p>
        </p:txBody>
      </p:sp>
      <p:sp>
        <p:nvSpPr>
          <p:cNvPr id="12" name="Rectangle 1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fruit, drawing&#10;&#10;Description automatically generated">
            <a:extLst>
              <a:ext uri="{FF2B5EF4-FFF2-40B4-BE49-F238E27FC236}">
                <a16:creationId xmlns:a16="http://schemas.microsoft.com/office/drawing/2014/main" id="{E0826C0D-717E-2446-90F5-BE1E860405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3507" y="666729"/>
            <a:ext cx="5536001" cy="4786218"/>
          </a:xfrm>
          <a:prstGeom prst="rect">
            <a:avLst/>
          </a:prstGeom>
        </p:spPr>
      </p:pic>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4691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81D7B3-13EB-E747-8334-8CC5587211E8}"/>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sz="4000" dirty="0"/>
              <a:t>Five Point Campaign</a:t>
            </a:r>
          </a:p>
        </p:txBody>
      </p:sp>
      <p:pic>
        <p:nvPicPr>
          <p:cNvPr id="4" name="Picture 3">
            <a:extLst>
              <a:ext uri="{FF2B5EF4-FFF2-40B4-BE49-F238E27FC236}">
                <a16:creationId xmlns:a16="http://schemas.microsoft.com/office/drawing/2014/main" id="{B28D9EAF-B0F3-45C6-B2B7-B54835C9E1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911" r="-1" b="-1"/>
          <a:stretch/>
        </p:blipFill>
        <p:spPr>
          <a:xfrm>
            <a:off x="20" y="431"/>
            <a:ext cx="8115280" cy="6408311"/>
          </a:xfrm>
          <a:prstGeom prst="rect">
            <a:avLst/>
          </a:prstGeom>
        </p:spPr>
      </p:pic>
      <p:sp>
        <p:nvSpPr>
          <p:cNvPr id="5" name="TextBox 4">
            <a:extLst>
              <a:ext uri="{FF2B5EF4-FFF2-40B4-BE49-F238E27FC236}">
                <a16:creationId xmlns:a16="http://schemas.microsoft.com/office/drawing/2014/main" id="{180232B4-000F-48FC-990A-8766D6AB1DA3}"/>
              </a:ext>
            </a:extLst>
          </p:cNvPr>
          <p:cNvSpPr txBox="1"/>
          <p:nvPr/>
        </p:nvSpPr>
        <p:spPr>
          <a:xfrm>
            <a:off x="8115296" y="2418408"/>
            <a:ext cx="3619503" cy="3435982"/>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000" dirty="0"/>
              <a:t>Partnering with:</a:t>
            </a:r>
          </a:p>
          <a:p>
            <a:pPr marL="285750" indent="-228600">
              <a:lnSpc>
                <a:spcPct val="90000"/>
              </a:lnSpc>
              <a:spcAft>
                <a:spcPts val="600"/>
              </a:spcAft>
              <a:buFont typeface="Arial" panose="020B0604020202020204" pitchFamily="34" charset="0"/>
              <a:buChar char="•"/>
            </a:pPr>
            <a:r>
              <a:rPr lang="en-US" sz="2000" dirty="0"/>
              <a:t>The Children’s Policy Council</a:t>
            </a:r>
          </a:p>
          <a:p>
            <a:pPr marL="285750" indent="-228600">
              <a:lnSpc>
                <a:spcPct val="90000"/>
              </a:lnSpc>
              <a:spcAft>
                <a:spcPts val="600"/>
              </a:spcAft>
              <a:buFont typeface="Arial" panose="020B0604020202020204" pitchFamily="34" charset="0"/>
              <a:buChar char="•"/>
            </a:pPr>
            <a:r>
              <a:rPr lang="en-US" sz="2000" dirty="0"/>
              <a:t>Alabama DA Association</a:t>
            </a:r>
          </a:p>
          <a:p>
            <a:pPr marL="285750" indent="-228600">
              <a:lnSpc>
                <a:spcPct val="90000"/>
              </a:lnSpc>
              <a:spcAft>
                <a:spcPts val="600"/>
              </a:spcAft>
              <a:buFont typeface="Arial" panose="020B0604020202020204" pitchFamily="34" charset="0"/>
              <a:buChar char="•"/>
            </a:pPr>
            <a:r>
              <a:rPr lang="en-US" sz="2000" dirty="0"/>
              <a:t>Alabama Law Foundation</a:t>
            </a:r>
          </a:p>
          <a:p>
            <a:pPr marL="285750" indent="-228600">
              <a:lnSpc>
                <a:spcPct val="90000"/>
              </a:lnSpc>
              <a:spcAft>
                <a:spcPts val="600"/>
              </a:spcAft>
              <a:buFont typeface="Arial" panose="020B0604020202020204" pitchFamily="34" charset="0"/>
              <a:buChar char="•"/>
            </a:pPr>
            <a:r>
              <a:rPr lang="en-US" sz="2000" dirty="0"/>
              <a:t>Wiregrass Resource Conservation &amp; Development</a:t>
            </a:r>
          </a:p>
          <a:p>
            <a:pPr marL="285750" indent="-228600">
              <a:lnSpc>
                <a:spcPct val="90000"/>
              </a:lnSpc>
              <a:spcAft>
                <a:spcPts val="600"/>
              </a:spcAft>
              <a:buFont typeface="Arial" panose="020B0604020202020204" pitchFamily="34" charset="0"/>
              <a:buChar char="•"/>
            </a:pPr>
            <a:r>
              <a:rPr lang="en-US" sz="2000" dirty="0"/>
              <a:t>Montgomery &amp; Pike County Commissioners</a:t>
            </a:r>
          </a:p>
          <a:p>
            <a:pPr marL="285750" indent="-228600">
              <a:lnSpc>
                <a:spcPct val="90000"/>
              </a:lnSpc>
              <a:spcAft>
                <a:spcPts val="600"/>
              </a:spcAft>
              <a:buFont typeface="Arial" panose="020B0604020202020204" pitchFamily="34" charset="0"/>
              <a:buChar char="•"/>
            </a:pPr>
            <a:r>
              <a:rPr lang="en-US" sz="2000" dirty="0"/>
              <a:t>Troy Design Center</a:t>
            </a:r>
          </a:p>
          <a:p>
            <a:pPr marL="285750" indent="-228600">
              <a:lnSpc>
                <a:spcPct val="90000"/>
              </a:lnSpc>
              <a:spcAft>
                <a:spcPts val="600"/>
              </a:spcAft>
              <a:buFont typeface="Arial" panose="020B0604020202020204" pitchFamily="34" charset="0"/>
              <a:buChar char="•"/>
            </a:pPr>
            <a:r>
              <a:rPr lang="en-US" sz="2000" dirty="0"/>
              <a:t> Alabama Circuit Clerks Association</a:t>
            </a:r>
          </a:p>
          <a:p>
            <a:pPr marL="285750" indent="-228600">
              <a:lnSpc>
                <a:spcPct val="90000"/>
              </a:lnSpc>
              <a:spcAft>
                <a:spcPts val="600"/>
              </a:spcAft>
              <a:buFont typeface="Arial" panose="020B0604020202020204" pitchFamily="34" charset="0"/>
              <a:buChar char="•"/>
            </a:pPr>
            <a:endParaRPr lang="en-US" sz="2000" dirty="0"/>
          </a:p>
        </p:txBody>
      </p:sp>
      <p:sp>
        <p:nvSpPr>
          <p:cNvPr id="13"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5095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0">
            <a:extLst>
              <a:ext uri="{FF2B5EF4-FFF2-40B4-BE49-F238E27FC236}">
                <a16:creationId xmlns:a16="http://schemas.microsoft.com/office/drawing/2014/main" id="{8CC66E84-2B42-463F-8329-75BA0D521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DCA1C9-8829-8F4E-80F0-4DF9AC5BA974}"/>
              </a:ext>
            </a:extLst>
          </p:cNvPr>
          <p:cNvSpPr>
            <a:spLocks noGrp="1"/>
          </p:cNvSpPr>
          <p:nvPr>
            <p:ph type="title"/>
          </p:nvPr>
        </p:nvSpPr>
        <p:spPr>
          <a:xfrm>
            <a:off x="1113810" y="3130041"/>
            <a:ext cx="4036334" cy="2387600"/>
          </a:xfrm>
        </p:spPr>
        <p:txBody>
          <a:bodyPr vert="horz" lIns="91440" tIns="45720" rIns="91440" bIns="45720" rtlCol="0" anchor="t">
            <a:normAutofit/>
          </a:bodyPr>
          <a:lstStyle/>
          <a:p>
            <a:r>
              <a:rPr lang="en-US" sz="5400" dirty="0"/>
              <a:t>What’s Next </a:t>
            </a:r>
          </a:p>
        </p:txBody>
      </p:sp>
      <p:grpSp>
        <p:nvGrpSpPr>
          <p:cNvPr id="39" name="Group 3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34" name="Rectangle 3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Rectangle 3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10;&#10;Description automatically generated">
            <a:extLst>
              <a:ext uri="{FF2B5EF4-FFF2-40B4-BE49-F238E27FC236}">
                <a16:creationId xmlns:a16="http://schemas.microsoft.com/office/drawing/2014/main" id="{8DE8CEF9-8A83-684B-A792-7A31CBA3EE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22492" y="928201"/>
            <a:ext cx="5536001" cy="4926942"/>
          </a:xfrm>
          <a:prstGeom prst="rect">
            <a:avLst/>
          </a:prstGeom>
        </p:spPr>
      </p:pic>
      <p:sp>
        <p:nvSpPr>
          <p:cNvPr id="40" name="Rectangle 3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5106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9AE1604-BB93-4F6D-94D6-F2A6021FC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9" name="Rectangle 18">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81D7B3-13EB-E747-8334-8CC5587211E8}"/>
              </a:ext>
            </a:extLst>
          </p:cNvPr>
          <p:cNvSpPr>
            <a:spLocks noGrp="1"/>
          </p:cNvSpPr>
          <p:nvPr>
            <p:ph type="title"/>
          </p:nvPr>
        </p:nvSpPr>
        <p:spPr>
          <a:xfrm>
            <a:off x="6593917" y="847827"/>
            <a:ext cx="4709345" cy="1169585"/>
          </a:xfrm>
        </p:spPr>
        <p:txBody>
          <a:bodyPr vert="horz" lIns="91440" tIns="45720" rIns="91440" bIns="45720" rtlCol="0" anchor="b">
            <a:normAutofit/>
          </a:bodyPr>
          <a:lstStyle/>
          <a:p>
            <a:r>
              <a:rPr lang="en-US" sz="4000" dirty="0"/>
              <a:t>Challenges</a:t>
            </a:r>
          </a:p>
        </p:txBody>
      </p:sp>
      <p:pic>
        <p:nvPicPr>
          <p:cNvPr id="6" name="Picture 5" descr="A picture containing text, indoor&#10;&#10;Description automatically generated">
            <a:extLst>
              <a:ext uri="{FF2B5EF4-FFF2-40B4-BE49-F238E27FC236}">
                <a16:creationId xmlns:a16="http://schemas.microsoft.com/office/drawing/2014/main" id="{5B5C4E28-CE09-054F-8033-2A9F5DE760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rot="5400000">
            <a:off x="733957" y="1028271"/>
            <a:ext cx="5289986" cy="4929098"/>
          </a:xfrm>
          <a:prstGeom prst="rect">
            <a:avLst/>
          </a:prstGeom>
        </p:spPr>
      </p:pic>
      <p:sp>
        <p:nvSpPr>
          <p:cNvPr id="24" name="Rectangle 23">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34377" y="2188548"/>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2B671B8-552B-1C44-A160-E286EE2FA15C}"/>
              </a:ext>
            </a:extLst>
          </p:cNvPr>
          <p:cNvSpPr txBox="1"/>
          <p:nvPr/>
        </p:nvSpPr>
        <p:spPr>
          <a:xfrm>
            <a:off x="6595228" y="2508105"/>
            <a:ext cx="4709345" cy="363249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3200" dirty="0"/>
              <a:t>Supply Chain</a:t>
            </a:r>
          </a:p>
          <a:p>
            <a:pPr marL="285750" indent="-228600">
              <a:lnSpc>
                <a:spcPct val="90000"/>
              </a:lnSpc>
              <a:spcAft>
                <a:spcPts val="600"/>
              </a:spcAft>
              <a:buFont typeface="Arial" panose="020B0604020202020204" pitchFamily="34" charset="0"/>
              <a:buChar char="•"/>
            </a:pPr>
            <a:r>
              <a:rPr lang="en-US" sz="3200" dirty="0"/>
              <a:t>Sustainability</a:t>
            </a:r>
          </a:p>
          <a:p>
            <a:pPr marL="285750" indent="-228600">
              <a:lnSpc>
                <a:spcPct val="90000"/>
              </a:lnSpc>
              <a:spcAft>
                <a:spcPts val="600"/>
              </a:spcAft>
              <a:buFont typeface="Arial" panose="020B0604020202020204" pitchFamily="34" charset="0"/>
              <a:buChar char="•"/>
            </a:pPr>
            <a:r>
              <a:rPr lang="en-US" sz="3200" dirty="0"/>
              <a:t>Workforce Strategy</a:t>
            </a:r>
          </a:p>
          <a:p>
            <a:pPr marL="285750" indent="-228600">
              <a:lnSpc>
                <a:spcPct val="90000"/>
              </a:lnSpc>
              <a:spcAft>
                <a:spcPts val="600"/>
              </a:spcAft>
              <a:buFont typeface="Arial" panose="020B0604020202020204" pitchFamily="34" charset="0"/>
              <a:buChar char="•"/>
            </a:pPr>
            <a:endParaRPr lang="en-US" sz="2000" dirty="0"/>
          </a:p>
          <a:p>
            <a:pPr marL="57150" indent="-228600">
              <a:lnSpc>
                <a:spcPct val="90000"/>
              </a:lnSpc>
              <a:spcAft>
                <a:spcPts val="600"/>
              </a:spcAft>
              <a:buFont typeface="Arial" panose="020B0604020202020204" pitchFamily="34" charset="0"/>
              <a:buChar char="•"/>
            </a:pPr>
            <a:endParaRPr lang="en-US" sz="2000" dirty="0"/>
          </a:p>
        </p:txBody>
      </p:sp>
      <p:sp>
        <p:nvSpPr>
          <p:cNvPr id="7" name="TextBox 6">
            <a:extLst>
              <a:ext uri="{FF2B5EF4-FFF2-40B4-BE49-F238E27FC236}">
                <a16:creationId xmlns:a16="http://schemas.microsoft.com/office/drawing/2014/main" id="{19D84BE3-35FD-FA4A-9E23-983D44FEEFFA}"/>
              </a:ext>
            </a:extLst>
          </p:cNvPr>
          <p:cNvSpPr txBox="1"/>
          <p:nvPr/>
        </p:nvSpPr>
        <p:spPr>
          <a:xfrm>
            <a:off x="589424" y="1965492"/>
            <a:ext cx="1517374" cy="1200329"/>
          </a:xfrm>
          <a:custGeom>
            <a:avLst/>
            <a:gdLst>
              <a:gd name="connsiteX0" fmla="*/ 0 w 1517374"/>
              <a:gd name="connsiteY0" fmla="*/ 0 h 1200329"/>
              <a:gd name="connsiteX1" fmla="*/ 490618 w 1517374"/>
              <a:gd name="connsiteY1" fmla="*/ 0 h 1200329"/>
              <a:gd name="connsiteX2" fmla="*/ 996409 w 1517374"/>
              <a:gd name="connsiteY2" fmla="*/ 0 h 1200329"/>
              <a:gd name="connsiteX3" fmla="*/ 1517374 w 1517374"/>
              <a:gd name="connsiteY3" fmla="*/ 0 h 1200329"/>
              <a:gd name="connsiteX4" fmla="*/ 1517374 w 1517374"/>
              <a:gd name="connsiteY4" fmla="*/ 412113 h 1200329"/>
              <a:gd name="connsiteX5" fmla="*/ 1517374 w 1517374"/>
              <a:gd name="connsiteY5" fmla="*/ 776213 h 1200329"/>
              <a:gd name="connsiteX6" fmla="*/ 1517374 w 1517374"/>
              <a:gd name="connsiteY6" fmla="*/ 1200329 h 1200329"/>
              <a:gd name="connsiteX7" fmla="*/ 981235 w 1517374"/>
              <a:gd name="connsiteY7" fmla="*/ 1200329 h 1200329"/>
              <a:gd name="connsiteX8" fmla="*/ 445096 w 1517374"/>
              <a:gd name="connsiteY8" fmla="*/ 1200329 h 1200329"/>
              <a:gd name="connsiteX9" fmla="*/ 0 w 1517374"/>
              <a:gd name="connsiteY9" fmla="*/ 1200329 h 1200329"/>
              <a:gd name="connsiteX10" fmla="*/ 0 w 1517374"/>
              <a:gd name="connsiteY10" fmla="*/ 812223 h 1200329"/>
              <a:gd name="connsiteX11" fmla="*/ 0 w 1517374"/>
              <a:gd name="connsiteY11" fmla="*/ 412113 h 1200329"/>
              <a:gd name="connsiteX12" fmla="*/ 0 w 1517374"/>
              <a:gd name="connsiteY1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7374" h="1200329" fill="none" extrusionOk="0">
                <a:moveTo>
                  <a:pt x="0" y="0"/>
                </a:moveTo>
                <a:cubicBezTo>
                  <a:pt x="165554" y="-54182"/>
                  <a:pt x="262200" y="49178"/>
                  <a:pt x="490618" y="0"/>
                </a:cubicBezTo>
                <a:cubicBezTo>
                  <a:pt x="719036" y="-49178"/>
                  <a:pt x="888402" y="18902"/>
                  <a:pt x="996409" y="0"/>
                </a:cubicBezTo>
                <a:cubicBezTo>
                  <a:pt x="1104416" y="-18902"/>
                  <a:pt x="1396144" y="61338"/>
                  <a:pt x="1517374" y="0"/>
                </a:cubicBezTo>
                <a:cubicBezTo>
                  <a:pt x="1556953" y="153761"/>
                  <a:pt x="1489141" y="226363"/>
                  <a:pt x="1517374" y="412113"/>
                </a:cubicBezTo>
                <a:cubicBezTo>
                  <a:pt x="1545607" y="597863"/>
                  <a:pt x="1497879" y="684866"/>
                  <a:pt x="1517374" y="776213"/>
                </a:cubicBezTo>
                <a:cubicBezTo>
                  <a:pt x="1536869" y="867560"/>
                  <a:pt x="1488282" y="1108628"/>
                  <a:pt x="1517374" y="1200329"/>
                </a:cubicBezTo>
                <a:cubicBezTo>
                  <a:pt x="1352414" y="1228356"/>
                  <a:pt x="1192576" y="1158042"/>
                  <a:pt x="981235" y="1200329"/>
                </a:cubicBezTo>
                <a:cubicBezTo>
                  <a:pt x="769894" y="1242616"/>
                  <a:pt x="704850" y="1139779"/>
                  <a:pt x="445096" y="1200329"/>
                </a:cubicBezTo>
                <a:cubicBezTo>
                  <a:pt x="185342" y="1260879"/>
                  <a:pt x="111879" y="1170567"/>
                  <a:pt x="0" y="1200329"/>
                </a:cubicBezTo>
                <a:cubicBezTo>
                  <a:pt x="-5279" y="1032231"/>
                  <a:pt x="39507" y="934861"/>
                  <a:pt x="0" y="812223"/>
                </a:cubicBezTo>
                <a:cubicBezTo>
                  <a:pt x="-39507" y="689585"/>
                  <a:pt x="5481" y="499058"/>
                  <a:pt x="0" y="412113"/>
                </a:cubicBezTo>
                <a:cubicBezTo>
                  <a:pt x="-5481" y="325168"/>
                  <a:pt x="9930" y="169011"/>
                  <a:pt x="0" y="0"/>
                </a:cubicBezTo>
                <a:close/>
              </a:path>
              <a:path w="1517374" h="1200329" stroke="0" extrusionOk="0">
                <a:moveTo>
                  <a:pt x="0" y="0"/>
                </a:moveTo>
                <a:cubicBezTo>
                  <a:pt x="147656" y="-49712"/>
                  <a:pt x="276853" y="50681"/>
                  <a:pt x="490618" y="0"/>
                </a:cubicBezTo>
                <a:cubicBezTo>
                  <a:pt x="704383" y="-50681"/>
                  <a:pt x="843536" y="12323"/>
                  <a:pt x="950888" y="0"/>
                </a:cubicBezTo>
                <a:cubicBezTo>
                  <a:pt x="1058240" y="-12323"/>
                  <a:pt x="1238703" y="55142"/>
                  <a:pt x="1517374" y="0"/>
                </a:cubicBezTo>
                <a:cubicBezTo>
                  <a:pt x="1539287" y="144198"/>
                  <a:pt x="1479604" y="196501"/>
                  <a:pt x="1517374" y="388106"/>
                </a:cubicBezTo>
                <a:cubicBezTo>
                  <a:pt x="1555144" y="579711"/>
                  <a:pt x="1496951" y="583388"/>
                  <a:pt x="1517374" y="764209"/>
                </a:cubicBezTo>
                <a:cubicBezTo>
                  <a:pt x="1537797" y="945030"/>
                  <a:pt x="1513738" y="1034773"/>
                  <a:pt x="1517374" y="1200329"/>
                </a:cubicBezTo>
                <a:cubicBezTo>
                  <a:pt x="1331285" y="1216829"/>
                  <a:pt x="1162131" y="1188981"/>
                  <a:pt x="1011583" y="1200329"/>
                </a:cubicBezTo>
                <a:cubicBezTo>
                  <a:pt x="861035" y="1211677"/>
                  <a:pt x="618239" y="1195392"/>
                  <a:pt x="475444" y="1200329"/>
                </a:cubicBezTo>
                <a:cubicBezTo>
                  <a:pt x="332649" y="1205266"/>
                  <a:pt x="116780" y="1150411"/>
                  <a:pt x="0" y="1200329"/>
                </a:cubicBezTo>
                <a:cubicBezTo>
                  <a:pt x="-31704" y="1028528"/>
                  <a:pt x="5986" y="945405"/>
                  <a:pt x="0" y="800219"/>
                </a:cubicBezTo>
                <a:cubicBezTo>
                  <a:pt x="-5986" y="655033"/>
                  <a:pt x="25362" y="509334"/>
                  <a:pt x="0" y="412113"/>
                </a:cubicBezTo>
                <a:cubicBezTo>
                  <a:pt x="-25362" y="314892"/>
                  <a:pt x="36449" y="173375"/>
                  <a:pt x="0" y="0"/>
                </a:cubicBezTo>
                <a:close/>
              </a:path>
            </a:pathLst>
          </a:custGeom>
          <a:solidFill>
            <a:schemeClr val="bg1"/>
          </a:solidFill>
          <a:ln w="762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2400" dirty="0"/>
              <a:t>7,000 </a:t>
            </a:r>
          </a:p>
          <a:p>
            <a:pPr algn="ctr"/>
            <a:r>
              <a:rPr lang="en-US" sz="2400" dirty="0">
                <a:solidFill>
                  <a:srgbClr val="FF0000"/>
                </a:solidFill>
              </a:rPr>
              <a:t>C</a:t>
            </a:r>
            <a:r>
              <a:rPr lang="en-US" sz="2400" dirty="0">
                <a:solidFill>
                  <a:schemeClr val="accent4"/>
                </a:solidFill>
              </a:rPr>
              <a:t>r</a:t>
            </a:r>
            <a:r>
              <a:rPr lang="en-US" sz="2400" dirty="0">
                <a:solidFill>
                  <a:schemeClr val="accent2"/>
                </a:solidFill>
              </a:rPr>
              <a:t>a</a:t>
            </a:r>
            <a:r>
              <a:rPr lang="en-US" sz="2400" dirty="0">
                <a:solidFill>
                  <a:srgbClr val="00B050"/>
                </a:solidFill>
              </a:rPr>
              <a:t>y</a:t>
            </a:r>
            <a:r>
              <a:rPr lang="en-US" sz="2400" dirty="0">
                <a:solidFill>
                  <a:srgbClr val="00B0F0"/>
                </a:solidFill>
              </a:rPr>
              <a:t>o</a:t>
            </a:r>
            <a:r>
              <a:rPr lang="en-US" sz="2400" dirty="0">
                <a:solidFill>
                  <a:srgbClr val="0070C0"/>
                </a:solidFill>
              </a:rPr>
              <a:t>n</a:t>
            </a:r>
            <a:endParaRPr lang="en-US" sz="2400" dirty="0">
              <a:solidFill>
                <a:srgbClr val="7030A0"/>
              </a:solidFill>
            </a:endParaRPr>
          </a:p>
          <a:p>
            <a:pPr algn="ctr"/>
            <a:r>
              <a:rPr lang="en-US" sz="2400" dirty="0"/>
              <a:t>boxes!!</a:t>
            </a:r>
          </a:p>
        </p:txBody>
      </p:sp>
    </p:spTree>
    <p:extLst>
      <p:ext uri="{BB962C8B-B14F-4D97-AF65-F5344CB8AC3E}">
        <p14:creationId xmlns:p14="http://schemas.microsoft.com/office/powerpoint/2010/main" val="155116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81D7B3-13EB-E747-8334-8CC5587211E8}"/>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dirty="0"/>
              <a:t>Opportunities</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2B671B8-552B-1C44-A160-E286EE2FA15C}"/>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4800" dirty="0">
                <a:latin typeface="+mj-lt"/>
              </a:rPr>
              <a:t>Cradle to Career</a:t>
            </a:r>
          </a:p>
          <a:p>
            <a:pPr marL="285750" indent="-228600">
              <a:lnSpc>
                <a:spcPct val="90000"/>
              </a:lnSpc>
              <a:spcAft>
                <a:spcPts val="600"/>
              </a:spcAft>
              <a:buFont typeface="Arial" panose="020B0604020202020204" pitchFamily="34" charset="0"/>
              <a:buChar char="•"/>
            </a:pPr>
            <a:r>
              <a:rPr lang="en-US" sz="4800" dirty="0">
                <a:latin typeface="+mj-lt"/>
              </a:rPr>
              <a:t>Grants</a:t>
            </a:r>
          </a:p>
          <a:p>
            <a:pPr marL="285750" indent="-228600">
              <a:lnSpc>
                <a:spcPct val="90000"/>
              </a:lnSpc>
              <a:spcAft>
                <a:spcPts val="600"/>
              </a:spcAft>
              <a:buFont typeface="Arial" panose="020B0604020202020204" pitchFamily="34" charset="0"/>
              <a:buChar char="•"/>
            </a:pPr>
            <a:endParaRPr lang="en-US"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C7D7DE8-E23D-467B-81ED-DECB8B7C56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Tree>
    <p:extLst>
      <p:ext uri="{BB962C8B-B14F-4D97-AF65-F5344CB8AC3E}">
        <p14:creationId xmlns:p14="http://schemas.microsoft.com/office/powerpoint/2010/main" val="3585639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9D56F7-F535-3E42-81F9-50597AB6FE74}"/>
              </a:ext>
            </a:extLst>
          </p:cNvPr>
          <p:cNvSpPr>
            <a:spLocks noGrp="1"/>
          </p:cNvSpPr>
          <p:nvPr>
            <p:ph type="title"/>
          </p:nvPr>
        </p:nvSpPr>
        <p:spPr>
          <a:xfrm>
            <a:off x="838201" y="345810"/>
            <a:ext cx="5120561" cy="1325563"/>
          </a:xfrm>
        </p:spPr>
        <p:txBody>
          <a:bodyPr vert="horz" lIns="91440" tIns="45720" rIns="91440" bIns="45720" rtlCol="0" anchor="ctr">
            <a:normAutofit/>
          </a:bodyPr>
          <a:lstStyle/>
          <a:p>
            <a:r>
              <a:rPr lang="en-US" kern="1200" dirty="0">
                <a:solidFill>
                  <a:schemeClr val="tx1"/>
                </a:solidFill>
                <a:latin typeface="+mj-lt"/>
                <a:ea typeface="+mj-ea"/>
                <a:cs typeface="+mj-cs"/>
              </a:rPr>
              <a:t>Internship Openings</a:t>
            </a:r>
          </a:p>
        </p:txBody>
      </p:sp>
      <p:sp>
        <p:nvSpPr>
          <p:cNvPr id="3" name="TextBox 2">
            <a:extLst>
              <a:ext uri="{FF2B5EF4-FFF2-40B4-BE49-F238E27FC236}">
                <a16:creationId xmlns:a16="http://schemas.microsoft.com/office/drawing/2014/main" id="{6DEA3F37-1078-924F-A42F-8A9AFAE60CB7}"/>
              </a:ext>
            </a:extLst>
          </p:cNvPr>
          <p:cNvSpPr txBox="1"/>
          <p:nvPr/>
        </p:nvSpPr>
        <p:spPr>
          <a:xfrm>
            <a:off x="1596559" y="3429000"/>
            <a:ext cx="5092194" cy="172046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b="1" dirty="0">
                <a:solidFill>
                  <a:schemeClr val="accent2"/>
                </a:solidFill>
              </a:rPr>
              <a:t>Technology Support Intern</a:t>
            </a:r>
          </a:p>
          <a:p>
            <a:pPr indent="-228600">
              <a:lnSpc>
                <a:spcPct val="90000"/>
              </a:lnSpc>
              <a:spcAft>
                <a:spcPts val="600"/>
              </a:spcAft>
              <a:buFont typeface="Arial" panose="020B0604020202020204" pitchFamily="34" charset="0"/>
              <a:buChar char="•"/>
            </a:pPr>
            <a:endParaRPr lang="en-US" sz="2800" b="1" dirty="0">
              <a:solidFill>
                <a:schemeClr val="accent2"/>
              </a:solidFill>
            </a:endParaRPr>
          </a:p>
          <a:p>
            <a:pPr indent="-228600">
              <a:lnSpc>
                <a:spcPct val="90000"/>
              </a:lnSpc>
              <a:spcAft>
                <a:spcPts val="600"/>
              </a:spcAft>
              <a:buFont typeface="Arial" panose="020B0604020202020204" pitchFamily="34" charset="0"/>
              <a:buChar char="•"/>
            </a:pPr>
            <a:r>
              <a:rPr lang="en-US" sz="2800" b="1" dirty="0">
                <a:solidFill>
                  <a:schemeClr val="accent2"/>
                </a:solidFill>
              </a:rPr>
              <a:t>Social Media Intern</a:t>
            </a:r>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052" name="Picture 4" descr="image34">
            <a:extLst>
              <a:ext uri="{FF2B5EF4-FFF2-40B4-BE49-F238E27FC236}">
                <a16:creationId xmlns:a16="http://schemas.microsoft.com/office/drawing/2014/main" id="{86F03134-2E61-6E48-8E25-8CC31AE2557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7" name="Arc 7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0" name="Picture 2" descr="image32">
            <a:extLst>
              <a:ext uri="{FF2B5EF4-FFF2-40B4-BE49-F238E27FC236}">
                <a16:creationId xmlns:a16="http://schemas.microsoft.com/office/drawing/2014/main" id="{BFDC62F7-2BEC-5447-BC0A-48E38D1E8BD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61C6E8-9706-A548-8958-C0BC10DD2659}"/>
              </a:ext>
            </a:extLst>
          </p:cNvPr>
          <p:cNvSpPr/>
          <p:nvPr/>
        </p:nvSpPr>
        <p:spPr>
          <a:xfrm>
            <a:off x="1797206" y="5249658"/>
            <a:ext cx="6434137" cy="1031051"/>
          </a:xfrm>
          <a:prstGeom prst="rect">
            <a:avLst/>
          </a:prstGeom>
        </p:spPr>
        <p:txBody>
          <a:bodyPr wrap="square">
            <a:spAutoFit/>
          </a:bodyPr>
          <a:lstStyle/>
          <a:p>
            <a:pPr>
              <a:spcAft>
                <a:spcPts val="600"/>
              </a:spcAft>
            </a:pPr>
            <a:r>
              <a:rPr lang="en-US"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SHORT the Squirrel has provided me with amazing opportunities and networking connections all while working to further education in the state of Alabama.</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rPr>
              <a:t>--Jordan Sampson, </a:t>
            </a:r>
            <a:r>
              <a:rPr lang="en-US" sz="1400" dirty="0">
                <a:latin typeface="Calibri" panose="020F0502020204030204" pitchFamily="34" charset="0"/>
                <a:ea typeface="Calibri" panose="020F0502020204030204" pitchFamily="34" charset="0"/>
                <a:cs typeface="Calibri" panose="020F0502020204030204" pitchFamily="34" charset="0"/>
              </a:rPr>
              <a:t>First SHORT the Squirrel 			Social Media Intern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18E1D1E-CD88-2048-93FA-E82C864CBDCF}"/>
              </a:ext>
            </a:extLst>
          </p:cNvPr>
          <p:cNvSpPr/>
          <p:nvPr/>
        </p:nvSpPr>
        <p:spPr>
          <a:xfrm>
            <a:off x="604100" y="1641314"/>
            <a:ext cx="5354662" cy="1461939"/>
          </a:xfrm>
          <a:prstGeom prst="rect">
            <a:avLst/>
          </a:prstGeom>
        </p:spPr>
        <p:txBody>
          <a:bodyPr wrap="square">
            <a:spAutoFit/>
          </a:bodyPr>
          <a:lstStyle/>
          <a:p>
            <a:pPr>
              <a:spcAft>
                <a:spcPts val="600"/>
              </a:spcAft>
            </a:pPr>
            <a:r>
              <a:rPr lang="en-US" sz="1400" dirty="0">
                <a:latin typeface="Calibri" panose="020F0502020204030204" pitchFamily="34" charset="0"/>
                <a:ea typeface="Calibri" panose="020F0502020204030204" pitchFamily="34" charset="0"/>
              </a:rPr>
              <a:t>“</a:t>
            </a:r>
            <a:r>
              <a:rPr lang="en-US" sz="1400" i="1" dirty="0">
                <a:latin typeface="Calibri" panose="020F0502020204030204" pitchFamily="34" charset="0"/>
                <a:ea typeface="Calibri" panose="020F0502020204030204" pitchFamily="34" charset="0"/>
              </a:rPr>
              <a:t>My experience working as a Technology Intern for SHORT the Squirrel has been highly beneficial in terms of my professional growth, the doors it has opened, and my appreciation for the mission of spreading literacy among the youth of Alabama.” </a:t>
            </a:r>
            <a:endParaRPr lang="en-US" sz="1400" dirty="0">
              <a:latin typeface="Calibri" panose="020F0502020204030204" pitchFamily="34" charset="0"/>
              <a:ea typeface="Calibri" panose="020F0502020204030204" pitchFamily="34" charset="0"/>
            </a:endParaRPr>
          </a:p>
          <a:p>
            <a:pPr marL="2286000" marR="0">
              <a:spcBef>
                <a:spcPts val="0"/>
              </a:spcBef>
              <a:spcAft>
                <a:spcPts val="600"/>
              </a:spcAft>
            </a:pPr>
            <a:r>
              <a:rPr lang="en-US" sz="1400" dirty="0">
                <a:latin typeface="Calibri" panose="020F0502020204030204" pitchFamily="34" charset="0"/>
                <a:ea typeface="Calibri" panose="020F0502020204030204" pitchFamily="34" charset="0"/>
              </a:rPr>
              <a:t>	- </a:t>
            </a:r>
            <a:r>
              <a:rPr lang="en-US" sz="1400" b="1" dirty="0">
                <a:solidFill>
                  <a:schemeClr val="accent1"/>
                </a:solidFill>
                <a:latin typeface="Calibri" panose="020F0502020204030204" pitchFamily="34" charset="0"/>
                <a:ea typeface="Calibri" panose="020F0502020204030204" pitchFamily="34" charset="0"/>
              </a:rPr>
              <a:t>Zak Francis</a:t>
            </a:r>
            <a:r>
              <a:rPr lang="en-US" sz="1400" dirty="0">
                <a:latin typeface="Calibri" panose="020F0502020204030204" pitchFamily="34" charset="0"/>
                <a:ea typeface="Calibri" panose="020F0502020204030204" pitchFamily="34" charset="0"/>
              </a:rPr>
              <a:t>, First SHORT the       	Squirrel Technology Intern</a:t>
            </a:r>
          </a:p>
        </p:txBody>
      </p:sp>
    </p:spTree>
    <p:extLst>
      <p:ext uri="{BB962C8B-B14F-4D97-AF65-F5344CB8AC3E}">
        <p14:creationId xmlns:p14="http://schemas.microsoft.com/office/powerpoint/2010/main" val="2239516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A2275F-DE54-8448-BFF8-66E05968F8E7}"/>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dirty="0"/>
              <a:t>Call to Action</a:t>
            </a:r>
          </a:p>
        </p:txBody>
      </p:sp>
      <p:pic>
        <p:nvPicPr>
          <p:cNvPr id="4" name="Picture 3" descr="A picture containing text&#10;&#10;Description automatically generated">
            <a:extLst>
              <a:ext uri="{FF2B5EF4-FFF2-40B4-BE49-F238E27FC236}">
                <a16:creationId xmlns:a16="http://schemas.microsoft.com/office/drawing/2014/main" id="{AD490CAB-97EC-404C-8A08-AB0959246CB2}"/>
              </a:ext>
            </a:extLst>
          </p:cNvPr>
          <p:cNvPicPr>
            <a:picLocks noChangeAspect="1"/>
          </p:cNvPicPr>
          <p:nvPr/>
        </p:nvPicPr>
        <p:blipFill rotWithShape="1">
          <a:blip r:embed="rId2"/>
          <a:srcRect t="1245" r="-2" b="1408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9643DFA-288D-3441-A658-E3A2887A0D68}"/>
              </a:ext>
            </a:extLst>
          </p:cNvPr>
          <p:cNvSpPr txBox="1"/>
          <p:nvPr/>
        </p:nvSpPr>
        <p:spPr>
          <a:xfrm>
            <a:off x="5297762" y="2706624"/>
            <a:ext cx="6251110" cy="34838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Follow us on social media!</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Reach out to area educators.</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Partnership opportunities.</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Consider supporting SHORT the Squirrel.</a:t>
            </a:r>
          </a:p>
        </p:txBody>
      </p:sp>
    </p:spTree>
    <p:extLst>
      <p:ext uri="{BB962C8B-B14F-4D97-AF65-F5344CB8AC3E}">
        <p14:creationId xmlns:p14="http://schemas.microsoft.com/office/powerpoint/2010/main" val="281858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4" name="Picture 3">
            <a:extLst>
              <a:ext uri="{FF2B5EF4-FFF2-40B4-BE49-F238E27FC236}">
                <a16:creationId xmlns:a16="http://schemas.microsoft.com/office/drawing/2014/main" id="{D388260E-EA5E-B042-B77C-33012AC149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23" y="2599"/>
            <a:ext cx="12191980" cy="4361152"/>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3" name="Rectangle 2">
            <a:extLst>
              <a:ext uri="{FF2B5EF4-FFF2-40B4-BE49-F238E27FC236}">
                <a16:creationId xmlns:a16="http://schemas.microsoft.com/office/drawing/2014/main" id="{0E9851DB-B3F9-9648-BCDC-C768DE30DA5D}"/>
              </a:ext>
            </a:extLst>
          </p:cNvPr>
          <p:cNvSpPr/>
          <p:nvPr/>
        </p:nvSpPr>
        <p:spPr>
          <a:xfrm>
            <a:off x="356126" y="4430066"/>
            <a:ext cx="11673681" cy="2348886"/>
          </a:xfrm>
          <a:prstGeom prst="rect">
            <a:avLst/>
          </a:prstGeom>
        </p:spPr>
        <p:txBody>
          <a:bodyPr vert="horz" lIns="91440" tIns="45720" rIns="91440" bIns="45720" rtlCol="0" anchor="ctr">
            <a:noAutofit/>
          </a:bodyPr>
          <a:lstStyle/>
          <a:p>
            <a:pPr>
              <a:lnSpc>
                <a:spcPct val="90000"/>
              </a:lnSpc>
              <a:spcAft>
                <a:spcPts val="600"/>
              </a:spcAft>
            </a:pPr>
            <a:endParaRPr lang="en-US" sz="2400" b="1" i="0" u="none" strike="noStrike" dirty="0">
              <a:effectLst/>
            </a:endParaRPr>
          </a:p>
          <a:p>
            <a:pPr algn="ctr">
              <a:lnSpc>
                <a:spcPct val="90000"/>
              </a:lnSpc>
              <a:spcAft>
                <a:spcPts val="600"/>
              </a:spcAft>
            </a:pPr>
            <a:r>
              <a:rPr lang="en-US" sz="2400" b="1" i="0" u="none" strike="noStrike" dirty="0">
                <a:effectLst/>
              </a:rPr>
              <a:t>    Please visit </a:t>
            </a:r>
            <a:r>
              <a:rPr lang="en-US" sz="2400" b="1" dirty="0">
                <a:hlinkClick r:id="rId4">
                  <a:extLst>
                    <a:ext uri="{A12FA001-AC4F-418D-AE19-62706E023703}">
                      <ahyp:hlinkClr xmlns:ahyp="http://schemas.microsoft.com/office/drawing/2018/hyperlinkcolor" val="tx"/>
                    </a:ext>
                  </a:extLst>
                </a:hlinkClick>
              </a:rPr>
              <a:t>https://SHORTtheSquirrel.com</a:t>
            </a:r>
            <a:r>
              <a:rPr lang="en-US" sz="2400" b="1" dirty="0"/>
              <a:t> </a:t>
            </a:r>
          </a:p>
          <a:p>
            <a:pPr algn="ctr">
              <a:lnSpc>
                <a:spcPct val="90000"/>
              </a:lnSpc>
              <a:spcAft>
                <a:spcPts val="600"/>
              </a:spcAft>
            </a:pPr>
            <a:endParaRPr lang="en-US" sz="2400" b="1" dirty="0"/>
          </a:p>
          <a:p>
            <a:pPr>
              <a:lnSpc>
                <a:spcPct val="90000"/>
              </a:lnSpc>
              <a:spcAft>
                <a:spcPts val="600"/>
              </a:spcAft>
            </a:pPr>
            <a:r>
              <a:rPr lang="en-US" sz="2400" b="1" i="0" u="none" strike="noStrike" dirty="0">
                <a:effectLst/>
                <a:hlinkClick r:id="rId5">
                  <a:extLst>
                    <a:ext uri="{A12FA001-AC4F-418D-AE19-62706E023703}">
                      <ahyp:hlinkClr xmlns:ahyp="http://schemas.microsoft.com/office/drawing/2018/hyperlinkcolor" val="tx"/>
                    </a:ext>
                  </a:extLst>
                </a:hlinkClick>
              </a:rPr>
              <a:t>monicaandersonyoung@gmail.com</a:t>
            </a:r>
            <a:r>
              <a:rPr lang="en-US" sz="2400" b="1" i="0" u="none" strike="noStrike" dirty="0">
                <a:effectLst/>
              </a:rPr>
              <a:t>                                                </a:t>
            </a:r>
            <a:r>
              <a:rPr lang="en-US" sz="2400" b="1" dirty="0">
                <a:hlinkClick r:id="rId6">
                  <a:extLst>
                    <a:ext uri="{A12FA001-AC4F-418D-AE19-62706E023703}">
                      <ahyp:hlinkClr xmlns:ahyp="http://schemas.microsoft.com/office/drawing/2018/hyperlinkcolor" val="tx"/>
                    </a:ext>
                  </a:extLst>
                </a:hlinkClick>
              </a:rPr>
              <a:t>dmdbennett@gmail.com</a:t>
            </a:r>
            <a:endParaRPr lang="en-US" sz="2400" b="1" dirty="0"/>
          </a:p>
        </p:txBody>
      </p:sp>
    </p:spTree>
    <p:extLst>
      <p:ext uri="{BB962C8B-B14F-4D97-AF65-F5344CB8AC3E}">
        <p14:creationId xmlns:p14="http://schemas.microsoft.com/office/powerpoint/2010/main" val="235388092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CCC0E2-72DC-9A44-84FC-DF39B7A44098}"/>
              </a:ext>
            </a:extLst>
          </p:cNvPr>
          <p:cNvSpPr>
            <a:spLocks noGrp="1"/>
          </p:cNvSpPr>
          <p:nvPr>
            <p:ph type="title"/>
          </p:nvPr>
        </p:nvSpPr>
        <p:spPr>
          <a:xfrm>
            <a:off x="5297762" y="329184"/>
            <a:ext cx="6251110" cy="1783080"/>
          </a:xfrm>
        </p:spPr>
        <p:txBody>
          <a:bodyPr anchor="b">
            <a:normAutofit/>
          </a:bodyPr>
          <a:lstStyle/>
          <a:p>
            <a:r>
              <a:rPr lang="en-US" sz="5400" dirty="0"/>
              <a:t>Agenda</a:t>
            </a:r>
          </a:p>
        </p:txBody>
      </p:sp>
      <p:pic>
        <p:nvPicPr>
          <p:cNvPr id="6" name="Picture 5" descr="A person teaching a group of children&#10;&#10;Description automatically generated with low confidence">
            <a:extLst>
              <a:ext uri="{FF2B5EF4-FFF2-40B4-BE49-F238E27FC236}">
                <a16:creationId xmlns:a16="http://schemas.microsoft.com/office/drawing/2014/main" id="{CCBB367E-0C58-6B4C-8AA4-A6DB39B602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67E04F6-7F1F-F544-852E-182F5936C405}"/>
              </a:ext>
            </a:extLst>
          </p:cNvPr>
          <p:cNvSpPr>
            <a:spLocks noGrp="1"/>
          </p:cNvSpPr>
          <p:nvPr>
            <p:ph idx="1"/>
          </p:nvPr>
        </p:nvSpPr>
        <p:spPr>
          <a:xfrm>
            <a:off x="5297762" y="2706624"/>
            <a:ext cx="6251110" cy="3483864"/>
          </a:xfrm>
        </p:spPr>
        <p:txBody>
          <a:bodyPr>
            <a:normAutofit/>
          </a:bodyPr>
          <a:lstStyle/>
          <a:p>
            <a:r>
              <a:rPr lang="en-US" sz="1900" b="1" dirty="0">
                <a:solidFill>
                  <a:srgbClr val="C00000"/>
                </a:solidFill>
              </a:rPr>
              <a:t>Our Journey</a:t>
            </a:r>
          </a:p>
          <a:p>
            <a:pPr lvl="1"/>
            <a:r>
              <a:rPr lang="en-US" sz="1900" dirty="0"/>
              <a:t>SHORT’s tale</a:t>
            </a:r>
          </a:p>
          <a:p>
            <a:pPr lvl="1"/>
            <a:r>
              <a:rPr lang="en-US" sz="1900" dirty="0"/>
              <a:t>The Meaning of SHORT</a:t>
            </a:r>
          </a:p>
          <a:p>
            <a:r>
              <a:rPr lang="en-US" sz="1900" b="1" dirty="0">
                <a:solidFill>
                  <a:schemeClr val="accent4"/>
                </a:solidFill>
              </a:rPr>
              <a:t>The One-Year Mark</a:t>
            </a:r>
          </a:p>
          <a:p>
            <a:pPr lvl="1"/>
            <a:r>
              <a:rPr lang="en-US" sz="1900" dirty="0"/>
              <a:t>Happy Birthday, SHORT!</a:t>
            </a:r>
          </a:p>
          <a:p>
            <a:pPr lvl="1"/>
            <a:r>
              <a:rPr lang="en-US" sz="1900" dirty="0"/>
              <a:t>Projects in Flight</a:t>
            </a:r>
          </a:p>
          <a:p>
            <a:pPr lvl="1"/>
            <a:r>
              <a:rPr lang="en-US" sz="1900" dirty="0"/>
              <a:t>Five Point Campaign</a:t>
            </a:r>
          </a:p>
          <a:p>
            <a:r>
              <a:rPr lang="en-US" sz="1900" b="1" dirty="0">
                <a:solidFill>
                  <a:srgbClr val="00B050"/>
                </a:solidFill>
              </a:rPr>
              <a:t>What’s Next</a:t>
            </a:r>
          </a:p>
          <a:p>
            <a:pPr lvl="1"/>
            <a:r>
              <a:rPr lang="en-US" sz="1900" dirty="0"/>
              <a:t>Challenges </a:t>
            </a:r>
          </a:p>
          <a:p>
            <a:pPr lvl="1"/>
            <a:r>
              <a:rPr lang="en-US" sz="1900" dirty="0"/>
              <a:t>Opportunities</a:t>
            </a:r>
          </a:p>
          <a:p>
            <a:pPr lvl="1"/>
            <a:endParaRPr lang="en-US" sz="1900" dirty="0"/>
          </a:p>
          <a:p>
            <a:pPr lvl="1"/>
            <a:endParaRPr lang="en-US" sz="1900" dirty="0"/>
          </a:p>
          <a:p>
            <a:pPr lvl="1"/>
            <a:endParaRPr lang="en-US" sz="1900" dirty="0"/>
          </a:p>
          <a:p>
            <a:pPr lvl="1"/>
            <a:endParaRPr lang="en-US" sz="1900" dirty="0"/>
          </a:p>
        </p:txBody>
      </p:sp>
    </p:spTree>
    <p:extLst>
      <p:ext uri="{BB962C8B-B14F-4D97-AF65-F5344CB8AC3E}">
        <p14:creationId xmlns:p14="http://schemas.microsoft.com/office/powerpoint/2010/main" val="1800341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B9CE10B-7217-4727-A3A7-5DF664DEB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DCA1C9-8829-8F4E-80F0-4DF9AC5BA974}"/>
              </a:ext>
            </a:extLst>
          </p:cNvPr>
          <p:cNvSpPr>
            <a:spLocks noGrp="1"/>
          </p:cNvSpPr>
          <p:nvPr>
            <p:ph type="title"/>
          </p:nvPr>
        </p:nvSpPr>
        <p:spPr>
          <a:xfrm>
            <a:off x="337497" y="679731"/>
            <a:ext cx="3124151" cy="3736540"/>
          </a:xfrm>
        </p:spPr>
        <p:txBody>
          <a:bodyPr vert="horz" lIns="91440" tIns="45720" rIns="91440" bIns="45720" rtlCol="0" anchor="b">
            <a:normAutofit/>
          </a:bodyPr>
          <a:lstStyle/>
          <a:p>
            <a:r>
              <a:rPr lang="en-US" sz="4600" kern="1200" dirty="0">
                <a:solidFill>
                  <a:schemeClr val="tx1"/>
                </a:solidFill>
                <a:latin typeface="+mj-lt"/>
                <a:ea typeface="+mj-ea"/>
                <a:cs typeface="+mj-cs"/>
              </a:rPr>
              <a:t>Our Journey</a:t>
            </a:r>
          </a:p>
        </p:txBody>
      </p:sp>
      <p:grpSp>
        <p:nvGrpSpPr>
          <p:cNvPr id="19" name="Group 18">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0" name="Straight Connector 19">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ectangle 2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indoor, book, table, box&#10;&#10;Description automatically generated">
            <a:extLst>
              <a:ext uri="{FF2B5EF4-FFF2-40B4-BE49-F238E27FC236}">
                <a16:creationId xmlns:a16="http://schemas.microsoft.com/office/drawing/2014/main" id="{1AF715C5-A762-0441-94E2-0642C8EDA0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
          <a:stretch/>
        </p:blipFill>
        <p:spPr>
          <a:xfrm>
            <a:off x="4125081" y="972235"/>
            <a:ext cx="3383280" cy="5047735"/>
          </a:xfrm>
          <a:prstGeom prst="rect">
            <a:avLst/>
          </a:prstGeom>
        </p:spPr>
      </p:pic>
      <p:pic>
        <p:nvPicPr>
          <p:cNvPr id="4" name="Picture 3" descr="A group of people around each other&#10;&#10;Description automatically generated">
            <a:extLst>
              <a:ext uri="{FF2B5EF4-FFF2-40B4-BE49-F238E27FC236}">
                <a16:creationId xmlns:a16="http://schemas.microsoft.com/office/drawing/2014/main" id="{65C71D4C-0C57-B84A-BE5E-C088745DBC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12357" y="972235"/>
            <a:ext cx="3383280" cy="5047735"/>
          </a:xfrm>
          <a:prstGeom prst="rect">
            <a:avLst/>
          </a:prstGeom>
        </p:spPr>
      </p:pic>
    </p:spTree>
    <p:extLst>
      <p:ext uri="{BB962C8B-B14F-4D97-AF65-F5344CB8AC3E}">
        <p14:creationId xmlns:p14="http://schemas.microsoft.com/office/powerpoint/2010/main" val="268736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866949D-D773-2145-B1D7-B99F1E75D26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p:blipFill>
        <p:spPr>
          <a:xfrm rot="16200000">
            <a:off x="4428744" y="-832104"/>
            <a:ext cx="6858000" cy="8668512"/>
          </a:xfrm>
          <a:prstGeom prst="rect">
            <a:avLst/>
          </a:prstGeom>
        </p:spPr>
      </p:pic>
      <p:sp>
        <p:nvSpPr>
          <p:cNvPr id="21" name="Rectangle 2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ADA6C9-28B0-5241-A564-BCE22498AB76}"/>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dirty="0"/>
              <a:t>A SHORT History</a:t>
            </a:r>
          </a:p>
        </p:txBody>
      </p:sp>
      <p:sp>
        <p:nvSpPr>
          <p:cNvPr id="23" name="Rectangle 2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2CC0C83-53F2-C642-871A-41615FFAAF5B}"/>
              </a:ext>
            </a:extLst>
          </p:cNvPr>
          <p:cNvSpPr txBox="1"/>
          <p:nvPr/>
        </p:nvSpPr>
        <p:spPr>
          <a:xfrm>
            <a:off x="371093" y="2718054"/>
            <a:ext cx="5438691" cy="3207258"/>
          </a:xfrm>
          <a:prstGeom prst="rect">
            <a:avLst/>
          </a:prstGeom>
        </p:spPr>
        <p:txBody>
          <a:bodyPr vert="horz" lIns="91440" tIns="45720" rIns="91440" bIns="45720" rtlCol="0" anchor="t">
            <a:normAutofit fontScale="85000" lnSpcReduction="20000"/>
          </a:bodyPr>
          <a:lstStyle/>
          <a:p>
            <a:pPr marL="285750" indent="-228600">
              <a:lnSpc>
                <a:spcPct val="90000"/>
              </a:lnSpc>
              <a:spcAft>
                <a:spcPts val="600"/>
              </a:spcAft>
              <a:buFont typeface="Arial" panose="020B0604020202020204" pitchFamily="34" charset="0"/>
              <a:buChar char="•"/>
            </a:pPr>
            <a:r>
              <a:rPr lang="en-US" sz="3200" dirty="0">
                <a:solidFill>
                  <a:srgbClr val="FF0000"/>
                </a:solidFill>
              </a:rPr>
              <a:t>Observation</a:t>
            </a:r>
            <a:r>
              <a:rPr lang="en-US" sz="3200" dirty="0"/>
              <a:t> by Mobile ADA</a:t>
            </a:r>
          </a:p>
          <a:p>
            <a:pPr marL="285750" indent="-228600">
              <a:lnSpc>
                <a:spcPct val="90000"/>
              </a:lnSpc>
              <a:spcAft>
                <a:spcPts val="600"/>
              </a:spcAft>
              <a:buFont typeface="Arial" panose="020B0604020202020204" pitchFamily="34" charset="0"/>
              <a:buChar char="•"/>
            </a:pPr>
            <a:r>
              <a:rPr lang="en-US" sz="3200" dirty="0">
                <a:solidFill>
                  <a:schemeClr val="accent4"/>
                </a:solidFill>
              </a:rPr>
              <a:t>Partnership</a:t>
            </a:r>
            <a:r>
              <a:rPr lang="en-US" sz="3200" dirty="0"/>
              <a:t> with Dee and Monica</a:t>
            </a:r>
          </a:p>
          <a:p>
            <a:pPr marL="285750" indent="-228600">
              <a:lnSpc>
                <a:spcPct val="90000"/>
              </a:lnSpc>
              <a:spcAft>
                <a:spcPts val="600"/>
              </a:spcAft>
              <a:buFont typeface="Arial" panose="020B0604020202020204" pitchFamily="34" charset="0"/>
              <a:buChar char="•"/>
            </a:pPr>
            <a:r>
              <a:rPr lang="en-US" sz="3200" dirty="0">
                <a:solidFill>
                  <a:schemeClr val="accent2"/>
                </a:solidFill>
              </a:rPr>
              <a:t>Premise</a:t>
            </a:r>
            <a:r>
              <a:rPr lang="en-US" sz="3200" dirty="0"/>
              <a:t>: a squirrel with a cape</a:t>
            </a:r>
          </a:p>
          <a:p>
            <a:pPr marL="285750" indent="-228600">
              <a:lnSpc>
                <a:spcPct val="90000"/>
              </a:lnSpc>
              <a:spcAft>
                <a:spcPts val="600"/>
              </a:spcAft>
              <a:buFont typeface="Arial" panose="020B0604020202020204" pitchFamily="34" charset="0"/>
              <a:buChar char="•"/>
            </a:pPr>
            <a:r>
              <a:rPr lang="en-US" sz="3200" dirty="0">
                <a:solidFill>
                  <a:srgbClr val="0070C0"/>
                </a:solidFill>
              </a:rPr>
              <a:t>Research</a:t>
            </a:r>
            <a:r>
              <a:rPr lang="en-US" sz="3200" dirty="0"/>
              <a:t> of overwhelming statistics</a:t>
            </a:r>
          </a:p>
          <a:p>
            <a:pPr marL="285750" indent="-228600">
              <a:lnSpc>
                <a:spcPct val="90000"/>
              </a:lnSpc>
              <a:spcAft>
                <a:spcPts val="600"/>
              </a:spcAft>
              <a:buFont typeface="Arial" panose="020B0604020202020204" pitchFamily="34" charset="0"/>
              <a:buChar char="•"/>
            </a:pPr>
            <a:r>
              <a:rPr lang="en-US" sz="3200" dirty="0">
                <a:solidFill>
                  <a:schemeClr val="accent6"/>
                </a:solidFill>
              </a:rPr>
              <a:t>Identification</a:t>
            </a:r>
            <a:r>
              <a:rPr lang="en-US" sz="3200" dirty="0"/>
              <a:t> of “gaps” of time</a:t>
            </a:r>
          </a:p>
          <a:p>
            <a:pPr marL="285750" indent="-228600">
              <a:lnSpc>
                <a:spcPct val="90000"/>
              </a:lnSpc>
              <a:spcAft>
                <a:spcPts val="600"/>
              </a:spcAft>
              <a:buFont typeface="Arial" panose="020B0604020202020204" pitchFamily="34" charset="0"/>
              <a:buChar char="•"/>
            </a:pPr>
            <a:endParaRPr lang="en-US" sz="1700" i="1" dirty="0"/>
          </a:p>
          <a:p>
            <a:pPr marL="285750" indent="-228600">
              <a:lnSpc>
                <a:spcPct val="90000"/>
              </a:lnSpc>
              <a:spcAft>
                <a:spcPts val="600"/>
              </a:spcAft>
              <a:buFont typeface="Arial" panose="020B0604020202020204" pitchFamily="34" charset="0"/>
              <a:buChar char="•"/>
            </a:pPr>
            <a:endParaRPr lang="en-US" sz="1700" i="1" dirty="0"/>
          </a:p>
          <a:p>
            <a:pPr marL="285750" indent="-228600">
              <a:lnSpc>
                <a:spcPct val="90000"/>
              </a:lnSpc>
              <a:spcAft>
                <a:spcPts val="600"/>
              </a:spcAft>
              <a:buFont typeface="Arial" panose="020B0604020202020204" pitchFamily="34" charset="0"/>
              <a:buChar char="•"/>
            </a:pPr>
            <a:endParaRPr lang="en-US" sz="1700" i="1" dirty="0"/>
          </a:p>
          <a:p>
            <a:pPr marL="285750" indent="-228600">
              <a:lnSpc>
                <a:spcPct val="90000"/>
              </a:lnSpc>
              <a:spcAft>
                <a:spcPts val="600"/>
              </a:spcAft>
              <a:buFont typeface="Arial" panose="020B0604020202020204" pitchFamily="34" charset="0"/>
              <a:buChar char="•"/>
            </a:pPr>
            <a:endParaRPr lang="en-US" sz="1700" i="1" dirty="0"/>
          </a:p>
          <a:p>
            <a:pPr marL="57150">
              <a:lnSpc>
                <a:spcPct val="90000"/>
              </a:lnSpc>
              <a:spcAft>
                <a:spcPts val="600"/>
              </a:spcAft>
            </a:pPr>
            <a:r>
              <a:rPr lang="en-US" sz="1700" i="1" dirty="0"/>
              <a:t>Illustration shown from SHORT Gets Sick draft</a:t>
            </a:r>
          </a:p>
        </p:txBody>
      </p:sp>
      <p:sp>
        <p:nvSpPr>
          <p:cNvPr id="16" name="AutoShape 2">
            <a:extLst>
              <a:ext uri="{FF2B5EF4-FFF2-40B4-BE49-F238E27FC236}">
                <a16:creationId xmlns:a16="http://schemas.microsoft.com/office/drawing/2014/main" id="{D0413D4D-C2CC-D247-B303-A0A14F42E6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85596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flipV="1">
            <a:off x="2652711" y="3124201"/>
            <a:ext cx="2438400" cy="2105027"/>
            <a:chOff x="608012" y="1781173"/>
            <a:chExt cx="2438400" cy="2105027"/>
          </a:xfrm>
        </p:grpSpPr>
        <p:sp>
          <p:nvSpPr>
            <p:cNvPr id="19" name="Arc 18"/>
            <p:cNvSpPr/>
            <p:nvPr/>
          </p:nvSpPr>
          <p:spPr>
            <a:xfrm>
              <a:off x="1674812" y="2514600"/>
              <a:ext cx="1371600" cy="1371600"/>
            </a:xfrm>
            <a:prstGeom prst="arc">
              <a:avLst>
                <a:gd name="adj1" fmla="val 10812873"/>
                <a:gd name="adj2" fmla="val 16131434"/>
              </a:avLst>
            </a:prstGeom>
            <a:ln w="76200" cap="rnd">
              <a:solidFill>
                <a:srgbClr val="3BA0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Freeform 1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3BA0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Freeform 2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3BA0BB"/>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7" name="Group 16"/>
          <p:cNvGrpSpPr/>
          <p:nvPr/>
        </p:nvGrpSpPr>
        <p:grpSpPr>
          <a:xfrm>
            <a:off x="457200" y="2401889"/>
            <a:ext cx="2438400" cy="2105027"/>
            <a:chOff x="608012" y="1781173"/>
            <a:chExt cx="2438400" cy="2105027"/>
          </a:xfrm>
        </p:grpSpPr>
        <p:sp>
          <p:nvSpPr>
            <p:cNvPr id="9" name="Arc 8"/>
            <p:cNvSpPr/>
            <p:nvPr/>
          </p:nvSpPr>
          <p:spPr>
            <a:xfrm>
              <a:off x="1674812" y="2514600"/>
              <a:ext cx="1371600" cy="1371600"/>
            </a:xfrm>
            <a:prstGeom prst="arc">
              <a:avLst>
                <a:gd name="adj1" fmla="val 10812873"/>
                <a:gd name="adj2" fmla="val 16131434"/>
              </a:avLst>
            </a:prstGeom>
            <a:ln w="762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Freeform 14"/>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Freeform 15"/>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6">
                  <a:lumMod val="75000"/>
                </a:schemeClr>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8" name="Group 27"/>
          <p:cNvGrpSpPr/>
          <p:nvPr/>
        </p:nvGrpSpPr>
        <p:grpSpPr>
          <a:xfrm>
            <a:off x="4876800" y="2401889"/>
            <a:ext cx="2438400" cy="2105027"/>
            <a:chOff x="608012" y="1781173"/>
            <a:chExt cx="2438400" cy="2105027"/>
          </a:xfrm>
        </p:grpSpPr>
        <p:sp>
          <p:nvSpPr>
            <p:cNvPr id="29" name="Arc 28"/>
            <p:cNvSpPr/>
            <p:nvPr/>
          </p:nvSpPr>
          <p:spPr>
            <a:xfrm>
              <a:off x="1674812" y="2514600"/>
              <a:ext cx="1371600" cy="1371600"/>
            </a:xfrm>
            <a:prstGeom prst="arc">
              <a:avLst>
                <a:gd name="adj1" fmla="val 10812873"/>
                <a:gd name="adj2" fmla="val 16131434"/>
              </a:avLst>
            </a:prstGeom>
            <a:ln w="76200" cap="rnd">
              <a:solidFill>
                <a:srgbClr val="896F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Freeform 2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896F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Freeform 3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896FA8"/>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32" name="Group 31"/>
          <p:cNvGrpSpPr/>
          <p:nvPr/>
        </p:nvGrpSpPr>
        <p:grpSpPr>
          <a:xfrm flipV="1">
            <a:off x="7072311" y="3124201"/>
            <a:ext cx="2438400" cy="2105027"/>
            <a:chOff x="608012" y="1781173"/>
            <a:chExt cx="2438400" cy="2105027"/>
          </a:xfrm>
        </p:grpSpPr>
        <p:sp>
          <p:nvSpPr>
            <p:cNvPr id="33" name="Arc 32"/>
            <p:cNvSpPr/>
            <p:nvPr/>
          </p:nvSpPr>
          <p:spPr>
            <a:xfrm>
              <a:off x="1674812" y="2514600"/>
              <a:ext cx="1371600" cy="1371600"/>
            </a:xfrm>
            <a:prstGeom prst="arc">
              <a:avLst>
                <a:gd name="adj1" fmla="val 10812873"/>
                <a:gd name="adj2" fmla="val 16131434"/>
              </a:avLst>
            </a:prstGeom>
            <a:ln w="76200" cap="rnd">
              <a:solidFill>
                <a:srgbClr val="5598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Freeform 33"/>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5598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Freeform 34"/>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55983A"/>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42" name="Group 41"/>
          <p:cNvGrpSpPr/>
          <p:nvPr/>
        </p:nvGrpSpPr>
        <p:grpSpPr>
          <a:xfrm>
            <a:off x="9296400" y="2401889"/>
            <a:ext cx="2438400" cy="2105027"/>
            <a:chOff x="608012" y="1781173"/>
            <a:chExt cx="2438400" cy="2105027"/>
          </a:xfrm>
        </p:grpSpPr>
        <p:sp>
          <p:nvSpPr>
            <p:cNvPr id="43" name="Arc 42"/>
            <p:cNvSpPr/>
            <p:nvPr/>
          </p:nvSpPr>
          <p:spPr>
            <a:xfrm>
              <a:off x="1674812" y="2514600"/>
              <a:ext cx="1371600" cy="1371600"/>
            </a:xfrm>
            <a:prstGeom prst="arc">
              <a:avLst>
                <a:gd name="adj1" fmla="val 10812873"/>
                <a:gd name="adj2" fmla="val 16131434"/>
              </a:avLst>
            </a:prstGeom>
            <a:ln w="76200" cap="rnd">
              <a:solidFill>
                <a:srgbClr val="D642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Freeform 43"/>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D642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D64242"/>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8" name="Group 7"/>
          <p:cNvGrpSpPr/>
          <p:nvPr/>
        </p:nvGrpSpPr>
        <p:grpSpPr>
          <a:xfrm>
            <a:off x="1662111" y="3263900"/>
            <a:ext cx="1066800" cy="1066800"/>
            <a:chOff x="9726611" y="2667000"/>
            <a:chExt cx="1066800" cy="1066800"/>
          </a:xfrm>
        </p:grpSpPr>
        <p:sp>
          <p:nvSpPr>
            <p:cNvPr id="6" name="Oval 5"/>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3871911" y="3263900"/>
            <a:ext cx="1066800" cy="1066800"/>
            <a:chOff x="9726611" y="2667000"/>
            <a:chExt cx="1066800" cy="1066800"/>
          </a:xfrm>
        </p:grpSpPr>
        <p:sp>
          <p:nvSpPr>
            <p:cNvPr id="23" name="Oval 22"/>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p:cNvGrpSpPr/>
          <p:nvPr/>
        </p:nvGrpSpPr>
        <p:grpSpPr>
          <a:xfrm>
            <a:off x="6081711" y="3263900"/>
            <a:ext cx="1066800" cy="1066800"/>
            <a:chOff x="9726611" y="2667000"/>
            <a:chExt cx="1066800" cy="1066800"/>
          </a:xfrm>
        </p:grpSpPr>
        <p:sp>
          <p:nvSpPr>
            <p:cNvPr id="26" name="Oval 25"/>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a:off x="8291511" y="3263900"/>
            <a:ext cx="1066800" cy="1066800"/>
            <a:chOff x="9726611" y="2667000"/>
            <a:chExt cx="1066800" cy="1066800"/>
          </a:xfrm>
        </p:grpSpPr>
        <p:sp>
          <p:nvSpPr>
            <p:cNvPr id="37" name="Oval 36"/>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p:cNvGrpSpPr/>
          <p:nvPr/>
        </p:nvGrpSpPr>
        <p:grpSpPr>
          <a:xfrm>
            <a:off x="10501311" y="3263900"/>
            <a:ext cx="1066800" cy="1066800"/>
            <a:chOff x="9726611" y="2667000"/>
            <a:chExt cx="1066800" cy="1066800"/>
          </a:xfrm>
        </p:grpSpPr>
        <p:sp>
          <p:nvSpPr>
            <p:cNvPr id="40" name="Oval 39"/>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p:cNvSpPr txBox="1"/>
          <p:nvPr/>
        </p:nvSpPr>
        <p:spPr>
          <a:xfrm>
            <a:off x="1276816" y="4405412"/>
            <a:ext cx="1808507" cy="707886"/>
          </a:xfrm>
          <a:prstGeom prst="rect">
            <a:avLst/>
          </a:prstGeom>
          <a:noFill/>
        </p:spPr>
        <p:txBody>
          <a:bodyPr wrap="none" rtlCol="0" anchor="ctr">
            <a:spAutoFit/>
          </a:bodyPr>
          <a:lstStyle/>
          <a:p>
            <a:pPr algn="ctr"/>
            <a:r>
              <a:rPr lang="en-US" sz="2000" b="1" i="1" dirty="0">
                <a:solidFill>
                  <a:schemeClr val="tx1">
                    <a:lumMod val="75000"/>
                    <a:lumOff val="25000"/>
                  </a:schemeClr>
                </a:solidFill>
                <a:latin typeface="Arial" panose="020B0604020202020204" pitchFamily="34" charset="0"/>
                <a:cs typeface="Arial" panose="020B0604020202020204" pitchFamily="34" charset="0"/>
              </a:rPr>
              <a:t>Late Summer</a:t>
            </a:r>
          </a:p>
          <a:p>
            <a:pPr algn="ctr"/>
            <a:r>
              <a:rPr lang="en-US" sz="2000" b="1" i="1" dirty="0">
                <a:solidFill>
                  <a:schemeClr val="tx1">
                    <a:lumMod val="75000"/>
                    <a:lumOff val="25000"/>
                  </a:schemeClr>
                </a:solidFill>
                <a:latin typeface="Arial" panose="020B0604020202020204" pitchFamily="34" charset="0"/>
                <a:cs typeface="Arial" panose="020B0604020202020204" pitchFamily="34" charset="0"/>
              </a:rPr>
              <a:t>2020</a:t>
            </a:r>
          </a:p>
        </p:txBody>
      </p:sp>
      <p:sp>
        <p:nvSpPr>
          <p:cNvPr id="47" name="TextBox 46"/>
          <p:cNvSpPr txBox="1"/>
          <p:nvPr/>
        </p:nvSpPr>
        <p:spPr>
          <a:xfrm>
            <a:off x="3782923" y="2730500"/>
            <a:ext cx="1266693" cy="400110"/>
          </a:xfrm>
          <a:prstGeom prst="rect">
            <a:avLst/>
          </a:prstGeom>
          <a:noFill/>
        </p:spPr>
        <p:txBody>
          <a:bodyPr wrap="none" rtlCol="0" anchor="ctr">
            <a:spAutoFit/>
          </a:bodyPr>
          <a:lstStyle/>
          <a:p>
            <a:pPr algn="ctr"/>
            <a:r>
              <a:rPr lang="en-US" sz="2000" b="1" i="1" dirty="0">
                <a:solidFill>
                  <a:srgbClr val="007EA9"/>
                </a:solidFill>
                <a:latin typeface="Arial" panose="020B0604020202020204" pitchFamily="34" charset="0"/>
                <a:cs typeface="Arial" panose="020B0604020202020204" pitchFamily="34" charset="0"/>
              </a:rPr>
              <a:t>Fall 2020</a:t>
            </a:r>
          </a:p>
        </p:txBody>
      </p:sp>
      <p:sp>
        <p:nvSpPr>
          <p:cNvPr id="48" name="TextBox 47"/>
          <p:cNvSpPr txBox="1"/>
          <p:nvPr/>
        </p:nvSpPr>
        <p:spPr>
          <a:xfrm>
            <a:off x="5966215" y="4559300"/>
            <a:ext cx="1167307" cy="400110"/>
          </a:xfrm>
          <a:prstGeom prst="rect">
            <a:avLst/>
          </a:prstGeom>
          <a:noFill/>
        </p:spPr>
        <p:txBody>
          <a:bodyPr wrap="none" rtlCol="0" anchor="ctr">
            <a:spAutoFit/>
          </a:bodyPr>
          <a:lstStyle/>
          <a:p>
            <a:pPr algn="ctr"/>
            <a:r>
              <a:rPr lang="en-US" sz="2000" b="1" i="1" dirty="0">
                <a:solidFill>
                  <a:schemeClr val="tx1">
                    <a:lumMod val="75000"/>
                    <a:lumOff val="25000"/>
                  </a:schemeClr>
                </a:solidFill>
                <a:latin typeface="Arial" panose="020B0604020202020204" pitchFamily="34" charset="0"/>
                <a:cs typeface="Arial" panose="020B0604020202020204" pitchFamily="34" charset="0"/>
              </a:rPr>
              <a:t>1Q 2021</a:t>
            </a:r>
          </a:p>
        </p:txBody>
      </p:sp>
      <p:sp>
        <p:nvSpPr>
          <p:cNvPr id="49" name="TextBox 48"/>
          <p:cNvSpPr txBox="1"/>
          <p:nvPr/>
        </p:nvSpPr>
        <p:spPr>
          <a:xfrm>
            <a:off x="10475992" y="4635500"/>
            <a:ext cx="1167307" cy="400110"/>
          </a:xfrm>
          <a:prstGeom prst="rect">
            <a:avLst/>
          </a:prstGeom>
          <a:noFill/>
        </p:spPr>
        <p:txBody>
          <a:bodyPr wrap="none" rtlCol="0" anchor="ctr">
            <a:spAutoFit/>
          </a:bodyPr>
          <a:lstStyle/>
          <a:p>
            <a:pPr algn="ctr"/>
            <a:r>
              <a:rPr lang="en-US" sz="2000" b="1" i="1" dirty="0">
                <a:solidFill>
                  <a:schemeClr val="tx1">
                    <a:lumMod val="75000"/>
                    <a:lumOff val="25000"/>
                  </a:schemeClr>
                </a:solidFill>
                <a:latin typeface="Arial" panose="020B0604020202020204" pitchFamily="34" charset="0"/>
                <a:cs typeface="Arial" panose="020B0604020202020204" pitchFamily="34" charset="0"/>
              </a:rPr>
              <a:t>2Q 2021</a:t>
            </a:r>
          </a:p>
        </p:txBody>
      </p:sp>
      <p:sp>
        <p:nvSpPr>
          <p:cNvPr id="50" name="TextBox 49"/>
          <p:cNvSpPr txBox="1"/>
          <p:nvPr/>
        </p:nvSpPr>
        <p:spPr>
          <a:xfrm>
            <a:off x="7580583" y="2719233"/>
            <a:ext cx="2350323" cy="400110"/>
          </a:xfrm>
          <a:prstGeom prst="rect">
            <a:avLst/>
          </a:prstGeom>
          <a:noFill/>
        </p:spPr>
        <p:txBody>
          <a:bodyPr wrap="none" rtlCol="0" anchor="ctr">
            <a:spAutoFit/>
          </a:bodyPr>
          <a:lstStyle/>
          <a:p>
            <a:pPr algn="ctr"/>
            <a:r>
              <a:rPr lang="en-US" sz="2000" b="1" i="1" dirty="0">
                <a:solidFill>
                  <a:schemeClr val="accent6">
                    <a:lumMod val="50000"/>
                  </a:schemeClr>
                </a:solidFill>
                <a:latin typeface="Arial" panose="020B0604020202020204" pitchFamily="34" charset="0"/>
                <a:cs typeface="Arial" panose="020B0604020202020204" pitchFamily="34" charset="0"/>
              </a:rPr>
              <a:t>February 22, 2021</a:t>
            </a:r>
          </a:p>
        </p:txBody>
      </p:sp>
      <p:sp>
        <p:nvSpPr>
          <p:cNvPr id="51" name="TextBox 50"/>
          <p:cNvSpPr txBox="1"/>
          <p:nvPr/>
        </p:nvSpPr>
        <p:spPr>
          <a:xfrm>
            <a:off x="1280769" y="1255706"/>
            <a:ext cx="1843778" cy="907964"/>
          </a:xfrm>
          <a:prstGeom prst="rect">
            <a:avLst/>
          </a:prstGeom>
          <a:noFill/>
        </p:spPr>
        <p:txBody>
          <a:bodyPr wrap="square" rtlCol="0" anchor="ctr">
            <a:noAutofit/>
          </a:bodyPr>
          <a:lstStyle/>
          <a:p>
            <a:pPr algn="ctr"/>
            <a:r>
              <a:rPr lang="en-US" sz="1600" b="1" dirty="0">
                <a:solidFill>
                  <a:srgbClr val="E46C0A"/>
                </a:solidFill>
                <a:latin typeface="Arial" panose="020B0604020202020204" pitchFamily="34" charset="0"/>
                <a:cs typeface="Arial" panose="020B0604020202020204" pitchFamily="34" charset="0"/>
              </a:rPr>
              <a:t>Pilot</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Mobile, Pike, Baldwin, Escambia Counties;</a:t>
            </a:r>
          </a:p>
          <a:p>
            <a:pPr algn="ct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3" name="TextBox 52"/>
          <p:cNvSpPr txBox="1"/>
          <p:nvPr/>
        </p:nvSpPr>
        <p:spPr>
          <a:xfrm>
            <a:off x="3085323" y="5651054"/>
            <a:ext cx="2252835" cy="907964"/>
          </a:xfrm>
          <a:prstGeom prst="rect">
            <a:avLst/>
          </a:prstGeom>
          <a:noFill/>
        </p:spPr>
        <p:txBody>
          <a:bodyPr wrap="square" rtlCol="0" anchor="ctr">
            <a:noAutofit/>
          </a:bodyPr>
          <a:lstStyle/>
          <a:p>
            <a:pPr algn="ctr"/>
            <a:r>
              <a:rPr lang="en-US" sz="1600" b="1" dirty="0">
                <a:solidFill>
                  <a:srgbClr val="3BA0BB"/>
                </a:solidFill>
                <a:latin typeface="Arial" panose="020B0604020202020204" pitchFamily="34" charset="0"/>
                <a:cs typeface="Arial" panose="020B0604020202020204" pitchFamily="34" charset="0"/>
              </a:rPr>
              <a:t>Prepare to Launch</a:t>
            </a:r>
          </a:p>
          <a:p>
            <a:pPr marL="171450" indent="-171450" algn="ctr">
              <a:buFontTx/>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501 (c) (3)</a:t>
            </a:r>
          </a:p>
          <a:p>
            <a:pPr marL="171450" indent="-171450" algn="ctr">
              <a:buFontTx/>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Establish volunteer team and intern program</a:t>
            </a:r>
          </a:p>
          <a:p>
            <a:pPr marL="171450" indent="-171450" algn="ctr">
              <a:buFontTx/>
              <a:buChar char="-"/>
            </a:pP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4" name="TextBox 53"/>
          <p:cNvSpPr txBox="1"/>
          <p:nvPr/>
        </p:nvSpPr>
        <p:spPr>
          <a:xfrm>
            <a:off x="5715000" y="1371600"/>
            <a:ext cx="1843778" cy="907964"/>
          </a:xfrm>
          <a:prstGeom prst="rect">
            <a:avLst/>
          </a:prstGeom>
          <a:noFill/>
        </p:spPr>
        <p:txBody>
          <a:bodyPr wrap="square" rtlCol="0" anchor="ctr">
            <a:noAutofit/>
          </a:bodyPr>
          <a:lstStyle/>
          <a:p>
            <a:pPr algn="ctr"/>
            <a:r>
              <a:rPr lang="en-US" sz="1600" b="1" dirty="0">
                <a:solidFill>
                  <a:srgbClr val="896FA8"/>
                </a:solidFill>
                <a:latin typeface="Arial" panose="020B0604020202020204" pitchFamily="34" charset="0"/>
                <a:cs typeface="Arial" panose="020B0604020202020204" pitchFamily="34" charset="0"/>
              </a:rPr>
              <a:t>Hola, Alabama!</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SHORT launches in courtrooms statewide in English and Spanish!</a:t>
            </a:r>
          </a:p>
        </p:txBody>
      </p:sp>
      <p:sp>
        <p:nvSpPr>
          <p:cNvPr id="55" name="TextBox 54"/>
          <p:cNvSpPr txBox="1"/>
          <p:nvPr/>
        </p:nvSpPr>
        <p:spPr>
          <a:xfrm>
            <a:off x="9725004" y="1111084"/>
            <a:ext cx="2114072" cy="907964"/>
          </a:xfrm>
          <a:prstGeom prst="rect">
            <a:avLst/>
          </a:prstGeom>
          <a:noFill/>
        </p:spPr>
        <p:txBody>
          <a:bodyPr wrap="square" rtlCol="0" anchor="ctr">
            <a:noAutofit/>
          </a:bodyPr>
          <a:lstStyle/>
          <a:p>
            <a:pPr algn="ctr"/>
            <a:r>
              <a:rPr lang="en-US" sz="1600" b="1" dirty="0">
                <a:solidFill>
                  <a:srgbClr val="C00000"/>
                </a:solidFill>
                <a:latin typeface="Arial" panose="020B0604020202020204" pitchFamily="34" charset="0"/>
                <a:cs typeface="Arial" panose="020B0604020202020204" pitchFamily="34" charset="0"/>
              </a:rPr>
              <a:t>SHORT Expands</a:t>
            </a:r>
          </a:p>
          <a:p>
            <a:pPr marL="171450" indent="-171450" algn="ctr">
              <a:buFontTx/>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SHORT Gets Sick</a:t>
            </a:r>
          </a:p>
          <a:p>
            <a:pPr marL="171450" indent="-171450" algn="ctr">
              <a:buFontTx/>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SHORT Recycles</a:t>
            </a:r>
          </a:p>
          <a:p>
            <a:pPr marL="171450" indent="-171450" algn="ctr">
              <a:buFontTx/>
              <a:buChar char="-"/>
            </a:pPr>
            <a:r>
              <a:rPr lang="en-US" sz="1200" i="1" dirty="0">
                <a:solidFill>
                  <a:schemeClr val="tx1">
                    <a:lumMod val="75000"/>
                    <a:lumOff val="25000"/>
                  </a:schemeClr>
                </a:solidFill>
                <a:latin typeface="Arial" panose="020B0604020202020204" pitchFamily="34" charset="0"/>
                <a:cs typeface="Arial" panose="020B0604020202020204" pitchFamily="34" charset="0"/>
              </a:rPr>
              <a:t>SHORT’s Feelings</a:t>
            </a:r>
          </a:p>
        </p:txBody>
      </p:sp>
      <p:sp>
        <p:nvSpPr>
          <p:cNvPr id="56" name="TextBox 55"/>
          <p:cNvSpPr txBox="1"/>
          <p:nvPr/>
        </p:nvSpPr>
        <p:spPr>
          <a:xfrm>
            <a:off x="7515542" y="5560896"/>
            <a:ext cx="2513013" cy="907964"/>
          </a:xfrm>
          <a:prstGeom prst="rect">
            <a:avLst/>
          </a:prstGeom>
          <a:noFill/>
        </p:spPr>
        <p:txBody>
          <a:bodyPr wrap="square" rtlCol="0" anchor="ctr">
            <a:noAutofit/>
          </a:bodyPr>
          <a:lstStyle/>
          <a:p>
            <a:pPr algn="ctr"/>
            <a:r>
              <a:rPr lang="en-US" sz="1600" b="1" dirty="0">
                <a:solidFill>
                  <a:schemeClr val="accent6"/>
                </a:solidFill>
                <a:latin typeface="Arial" panose="020B0604020202020204" pitchFamily="34" charset="0"/>
                <a:cs typeface="Arial" panose="020B0604020202020204" pitchFamily="34" charset="0"/>
              </a:rPr>
              <a:t>SHORT Turns One</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First literacy celebration/</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Montgomery, AL</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Tie in with Alabama Literacy Act</a:t>
            </a:r>
          </a:p>
        </p:txBody>
      </p:sp>
      <p:sp>
        <p:nvSpPr>
          <p:cNvPr id="57" name="Freeform 56"/>
          <p:cNvSpPr>
            <a:spLocks noEditPoints="1"/>
          </p:cNvSpPr>
          <p:nvPr/>
        </p:nvSpPr>
        <p:spPr bwMode="auto">
          <a:xfrm>
            <a:off x="1995122" y="3547063"/>
            <a:ext cx="400778" cy="500474"/>
          </a:xfrm>
          <a:custGeom>
            <a:avLst/>
            <a:gdLst>
              <a:gd name="T0" fmla="*/ 9 w 85"/>
              <a:gd name="T1" fmla="*/ 0 h 106"/>
              <a:gd name="T2" fmla="*/ 0 w 85"/>
              <a:gd name="T3" fmla="*/ 9 h 106"/>
              <a:gd name="T4" fmla="*/ 0 w 85"/>
              <a:gd name="T5" fmla="*/ 98 h 106"/>
              <a:gd name="T6" fmla="*/ 9 w 85"/>
              <a:gd name="T7" fmla="*/ 106 h 106"/>
              <a:gd name="T8" fmla="*/ 76 w 85"/>
              <a:gd name="T9" fmla="*/ 106 h 106"/>
              <a:gd name="T10" fmla="*/ 85 w 85"/>
              <a:gd name="T11" fmla="*/ 98 h 106"/>
              <a:gd name="T12" fmla="*/ 85 w 85"/>
              <a:gd name="T13" fmla="*/ 31 h 106"/>
              <a:gd name="T14" fmla="*/ 81 w 85"/>
              <a:gd name="T15" fmla="*/ 23 h 106"/>
              <a:gd name="T16" fmla="*/ 61 w 85"/>
              <a:gd name="T17" fmla="*/ 3 h 106"/>
              <a:gd name="T18" fmla="*/ 54 w 85"/>
              <a:gd name="T19" fmla="*/ 0 h 106"/>
              <a:gd name="T20" fmla="*/ 9 w 85"/>
              <a:gd name="T21" fmla="*/ 0 h 106"/>
              <a:gd name="T22" fmla="*/ 40 w 85"/>
              <a:gd name="T23" fmla="*/ 16 h 106"/>
              <a:gd name="T24" fmla="*/ 45 w 85"/>
              <a:gd name="T25" fmla="*/ 11 h 106"/>
              <a:gd name="T26" fmla="*/ 49 w 85"/>
              <a:gd name="T27" fmla="*/ 16 h 106"/>
              <a:gd name="T28" fmla="*/ 49 w 85"/>
              <a:gd name="T29" fmla="*/ 32 h 106"/>
              <a:gd name="T30" fmla="*/ 52 w 85"/>
              <a:gd name="T31" fmla="*/ 36 h 106"/>
              <a:gd name="T32" fmla="*/ 69 w 85"/>
              <a:gd name="T33" fmla="*/ 36 h 106"/>
              <a:gd name="T34" fmla="*/ 73 w 85"/>
              <a:gd name="T35" fmla="*/ 40 h 106"/>
              <a:gd name="T36" fmla="*/ 69 w 85"/>
              <a:gd name="T37" fmla="*/ 44 h 106"/>
              <a:gd name="T38" fmla="*/ 49 w 85"/>
              <a:gd name="T39" fmla="*/ 44 h 106"/>
              <a:gd name="T40" fmla="*/ 40 w 85"/>
              <a:gd name="T41" fmla="*/ 36 h 106"/>
              <a:gd name="T42" fmla="*/ 40 w 85"/>
              <a:gd name="T43"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106">
                <a:moveTo>
                  <a:pt x="9" y="0"/>
                </a:moveTo>
                <a:cubicBezTo>
                  <a:pt x="4" y="0"/>
                  <a:pt x="0" y="4"/>
                  <a:pt x="0" y="9"/>
                </a:cubicBezTo>
                <a:cubicBezTo>
                  <a:pt x="0" y="98"/>
                  <a:pt x="0" y="98"/>
                  <a:pt x="0" y="98"/>
                </a:cubicBezTo>
                <a:cubicBezTo>
                  <a:pt x="0" y="103"/>
                  <a:pt x="4" y="106"/>
                  <a:pt x="9" y="106"/>
                </a:cubicBezTo>
                <a:cubicBezTo>
                  <a:pt x="76" y="106"/>
                  <a:pt x="76" y="106"/>
                  <a:pt x="76" y="106"/>
                </a:cubicBezTo>
                <a:cubicBezTo>
                  <a:pt x="81" y="106"/>
                  <a:pt x="85" y="103"/>
                  <a:pt x="85" y="98"/>
                </a:cubicBezTo>
                <a:cubicBezTo>
                  <a:pt x="85" y="31"/>
                  <a:pt x="85" y="31"/>
                  <a:pt x="85" y="31"/>
                </a:cubicBezTo>
                <a:cubicBezTo>
                  <a:pt x="85" y="28"/>
                  <a:pt x="83" y="25"/>
                  <a:pt x="81" y="23"/>
                </a:cubicBezTo>
                <a:cubicBezTo>
                  <a:pt x="61" y="3"/>
                  <a:pt x="61" y="3"/>
                  <a:pt x="61" y="3"/>
                </a:cubicBezTo>
                <a:cubicBezTo>
                  <a:pt x="59" y="1"/>
                  <a:pt x="57" y="0"/>
                  <a:pt x="54" y="0"/>
                </a:cubicBezTo>
                <a:lnTo>
                  <a:pt x="9" y="0"/>
                </a:lnTo>
                <a:close/>
                <a:moveTo>
                  <a:pt x="40" y="16"/>
                </a:moveTo>
                <a:cubicBezTo>
                  <a:pt x="40" y="13"/>
                  <a:pt x="42" y="11"/>
                  <a:pt x="45" y="11"/>
                </a:cubicBezTo>
                <a:cubicBezTo>
                  <a:pt x="47" y="11"/>
                  <a:pt x="49" y="13"/>
                  <a:pt x="49" y="16"/>
                </a:cubicBezTo>
                <a:cubicBezTo>
                  <a:pt x="49" y="32"/>
                  <a:pt x="49" y="32"/>
                  <a:pt x="49" y="32"/>
                </a:cubicBezTo>
                <a:cubicBezTo>
                  <a:pt x="49" y="34"/>
                  <a:pt x="51" y="36"/>
                  <a:pt x="52" y="36"/>
                </a:cubicBezTo>
                <a:cubicBezTo>
                  <a:pt x="69" y="36"/>
                  <a:pt x="69" y="36"/>
                  <a:pt x="69" y="36"/>
                </a:cubicBezTo>
                <a:cubicBezTo>
                  <a:pt x="71" y="36"/>
                  <a:pt x="73" y="38"/>
                  <a:pt x="73" y="40"/>
                </a:cubicBezTo>
                <a:cubicBezTo>
                  <a:pt x="73" y="42"/>
                  <a:pt x="71" y="44"/>
                  <a:pt x="69" y="44"/>
                </a:cubicBezTo>
                <a:cubicBezTo>
                  <a:pt x="49" y="44"/>
                  <a:pt x="49" y="44"/>
                  <a:pt x="49" y="44"/>
                </a:cubicBezTo>
                <a:cubicBezTo>
                  <a:pt x="44" y="44"/>
                  <a:pt x="40" y="40"/>
                  <a:pt x="40" y="36"/>
                </a:cubicBezTo>
                <a:lnTo>
                  <a:pt x="40" y="16"/>
                </a:lnTo>
                <a:close/>
              </a:path>
            </a:pathLst>
          </a:custGeom>
          <a:solidFill>
            <a:srgbClr val="E46C0A"/>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57"/>
          <p:cNvSpPr>
            <a:spLocks noEditPoints="1"/>
          </p:cNvSpPr>
          <p:nvPr/>
        </p:nvSpPr>
        <p:spPr bwMode="auto">
          <a:xfrm>
            <a:off x="8572681" y="3545071"/>
            <a:ext cx="504463" cy="504461"/>
          </a:xfrm>
          <a:custGeom>
            <a:avLst/>
            <a:gdLst>
              <a:gd name="T0" fmla="*/ 20 w 107"/>
              <a:gd name="T1" fmla="*/ 26 h 107"/>
              <a:gd name="T2" fmla="*/ 20 w 107"/>
              <a:gd name="T3" fmla="*/ 27 h 107"/>
              <a:gd name="T4" fmla="*/ 26 w 107"/>
              <a:gd name="T5" fmla="*/ 65 h 107"/>
              <a:gd name="T6" fmla="*/ 49 w 107"/>
              <a:gd name="T7" fmla="*/ 83 h 107"/>
              <a:gd name="T8" fmla="*/ 54 w 107"/>
              <a:gd name="T9" fmla="*/ 85 h 107"/>
              <a:gd name="T10" fmla="*/ 58 w 107"/>
              <a:gd name="T11" fmla="*/ 83 h 107"/>
              <a:gd name="T12" fmla="*/ 81 w 107"/>
              <a:gd name="T13" fmla="*/ 65 h 107"/>
              <a:gd name="T14" fmla="*/ 87 w 107"/>
              <a:gd name="T15" fmla="*/ 27 h 107"/>
              <a:gd name="T16" fmla="*/ 87 w 107"/>
              <a:gd name="T17" fmla="*/ 26 h 107"/>
              <a:gd name="T18" fmla="*/ 84 w 107"/>
              <a:gd name="T19" fmla="*/ 22 h 107"/>
              <a:gd name="T20" fmla="*/ 54 w 107"/>
              <a:gd name="T21" fmla="*/ 19 h 107"/>
              <a:gd name="T22" fmla="*/ 23 w 107"/>
              <a:gd name="T23" fmla="*/ 22 h 107"/>
              <a:gd name="T24" fmla="*/ 20 w 107"/>
              <a:gd name="T25" fmla="*/ 26 h 107"/>
              <a:gd name="T26" fmla="*/ 0 w 107"/>
              <a:gd name="T27" fmla="*/ 14 h 107"/>
              <a:gd name="T28" fmla="*/ 0 w 107"/>
              <a:gd name="T29" fmla="*/ 14 h 107"/>
              <a:gd name="T30" fmla="*/ 9 w 107"/>
              <a:gd name="T31" fmla="*/ 76 h 107"/>
              <a:gd name="T32" fmla="*/ 46 w 107"/>
              <a:gd name="T33" fmla="*/ 104 h 107"/>
              <a:gd name="T34" fmla="*/ 54 w 107"/>
              <a:gd name="T35" fmla="*/ 107 h 107"/>
              <a:gd name="T36" fmla="*/ 61 w 107"/>
              <a:gd name="T37" fmla="*/ 104 h 107"/>
              <a:gd name="T38" fmla="*/ 98 w 107"/>
              <a:gd name="T39" fmla="*/ 76 h 107"/>
              <a:gd name="T40" fmla="*/ 107 w 107"/>
              <a:gd name="T41" fmla="*/ 14 h 107"/>
              <a:gd name="T42" fmla="*/ 107 w 107"/>
              <a:gd name="T43" fmla="*/ 14 h 107"/>
              <a:gd name="T44" fmla="*/ 102 w 107"/>
              <a:gd name="T45" fmla="*/ 7 h 107"/>
              <a:gd name="T46" fmla="*/ 54 w 107"/>
              <a:gd name="T47" fmla="*/ 0 h 107"/>
              <a:gd name="T48" fmla="*/ 5 w 107"/>
              <a:gd name="T49" fmla="*/ 7 h 107"/>
              <a:gd name="T50" fmla="*/ 0 w 107"/>
              <a:gd name="T51" fmla="*/ 14 h 107"/>
              <a:gd name="T52" fmla="*/ 11 w 107"/>
              <a:gd name="T53" fmla="*/ 21 h 107"/>
              <a:gd name="T54" fmla="*/ 15 w 107"/>
              <a:gd name="T55" fmla="*/ 16 h 107"/>
              <a:gd name="T56" fmla="*/ 54 w 107"/>
              <a:gd name="T57" fmla="*/ 11 h 107"/>
              <a:gd name="T58" fmla="*/ 92 w 107"/>
              <a:gd name="T59" fmla="*/ 16 h 107"/>
              <a:gd name="T60" fmla="*/ 96 w 107"/>
              <a:gd name="T61" fmla="*/ 21 h 107"/>
              <a:gd name="T62" fmla="*/ 96 w 107"/>
              <a:gd name="T63" fmla="*/ 21 h 107"/>
              <a:gd name="T64" fmla="*/ 89 w 107"/>
              <a:gd name="T65" fmla="*/ 71 h 107"/>
              <a:gd name="T66" fmla="*/ 60 w 107"/>
              <a:gd name="T67" fmla="*/ 93 h 107"/>
              <a:gd name="T68" fmla="*/ 54 w 107"/>
              <a:gd name="T69" fmla="*/ 95 h 107"/>
              <a:gd name="T70" fmla="*/ 48 w 107"/>
              <a:gd name="T71" fmla="*/ 93 h 107"/>
              <a:gd name="T72" fmla="*/ 18 w 107"/>
              <a:gd name="T73" fmla="*/ 71 h 107"/>
              <a:gd name="T74" fmla="*/ 11 w 107"/>
              <a:gd name="T75" fmla="*/ 2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07">
                <a:moveTo>
                  <a:pt x="20" y="26"/>
                </a:moveTo>
                <a:cubicBezTo>
                  <a:pt x="20" y="27"/>
                  <a:pt x="20" y="27"/>
                  <a:pt x="20" y="27"/>
                </a:cubicBezTo>
                <a:cubicBezTo>
                  <a:pt x="21" y="46"/>
                  <a:pt x="25" y="64"/>
                  <a:pt x="26" y="65"/>
                </a:cubicBezTo>
                <a:cubicBezTo>
                  <a:pt x="30" y="71"/>
                  <a:pt x="42" y="79"/>
                  <a:pt x="49" y="83"/>
                </a:cubicBezTo>
                <a:cubicBezTo>
                  <a:pt x="51" y="84"/>
                  <a:pt x="52" y="85"/>
                  <a:pt x="54" y="85"/>
                </a:cubicBezTo>
                <a:cubicBezTo>
                  <a:pt x="55" y="85"/>
                  <a:pt x="57" y="84"/>
                  <a:pt x="58" y="83"/>
                </a:cubicBezTo>
                <a:cubicBezTo>
                  <a:pt x="65" y="79"/>
                  <a:pt x="77" y="71"/>
                  <a:pt x="81" y="65"/>
                </a:cubicBezTo>
                <a:cubicBezTo>
                  <a:pt x="83" y="64"/>
                  <a:pt x="86" y="46"/>
                  <a:pt x="87" y="27"/>
                </a:cubicBezTo>
                <a:cubicBezTo>
                  <a:pt x="87" y="26"/>
                  <a:pt x="87" y="26"/>
                  <a:pt x="87" y="26"/>
                </a:cubicBezTo>
                <a:cubicBezTo>
                  <a:pt x="87" y="25"/>
                  <a:pt x="86" y="23"/>
                  <a:pt x="84" y="22"/>
                </a:cubicBezTo>
                <a:cubicBezTo>
                  <a:pt x="76" y="20"/>
                  <a:pt x="63" y="19"/>
                  <a:pt x="54" y="19"/>
                </a:cubicBezTo>
                <a:cubicBezTo>
                  <a:pt x="44" y="19"/>
                  <a:pt x="31" y="20"/>
                  <a:pt x="23" y="22"/>
                </a:cubicBezTo>
                <a:cubicBezTo>
                  <a:pt x="21" y="23"/>
                  <a:pt x="20" y="25"/>
                  <a:pt x="20" y="26"/>
                </a:cubicBezTo>
                <a:close/>
                <a:moveTo>
                  <a:pt x="0" y="14"/>
                </a:moveTo>
                <a:cubicBezTo>
                  <a:pt x="0" y="14"/>
                  <a:pt x="0" y="14"/>
                  <a:pt x="0" y="14"/>
                </a:cubicBezTo>
                <a:cubicBezTo>
                  <a:pt x="1" y="45"/>
                  <a:pt x="6" y="73"/>
                  <a:pt x="9" y="76"/>
                </a:cubicBezTo>
                <a:cubicBezTo>
                  <a:pt x="15" y="84"/>
                  <a:pt x="35" y="97"/>
                  <a:pt x="46" y="104"/>
                </a:cubicBezTo>
                <a:cubicBezTo>
                  <a:pt x="49" y="105"/>
                  <a:pt x="51" y="107"/>
                  <a:pt x="54" y="107"/>
                </a:cubicBezTo>
                <a:cubicBezTo>
                  <a:pt x="56" y="107"/>
                  <a:pt x="59" y="105"/>
                  <a:pt x="61" y="104"/>
                </a:cubicBezTo>
                <a:cubicBezTo>
                  <a:pt x="72" y="97"/>
                  <a:pt x="92" y="84"/>
                  <a:pt x="98" y="76"/>
                </a:cubicBezTo>
                <a:cubicBezTo>
                  <a:pt x="101" y="73"/>
                  <a:pt x="106" y="45"/>
                  <a:pt x="107" y="14"/>
                </a:cubicBezTo>
                <a:cubicBezTo>
                  <a:pt x="107" y="14"/>
                  <a:pt x="107" y="14"/>
                  <a:pt x="107" y="14"/>
                </a:cubicBezTo>
                <a:cubicBezTo>
                  <a:pt x="107" y="11"/>
                  <a:pt x="105" y="8"/>
                  <a:pt x="102" y="7"/>
                </a:cubicBezTo>
                <a:cubicBezTo>
                  <a:pt x="89" y="3"/>
                  <a:pt x="70" y="0"/>
                  <a:pt x="54" y="0"/>
                </a:cubicBezTo>
                <a:cubicBezTo>
                  <a:pt x="38" y="0"/>
                  <a:pt x="18" y="3"/>
                  <a:pt x="5" y="7"/>
                </a:cubicBezTo>
                <a:cubicBezTo>
                  <a:pt x="2" y="8"/>
                  <a:pt x="0" y="11"/>
                  <a:pt x="0" y="14"/>
                </a:cubicBezTo>
                <a:close/>
                <a:moveTo>
                  <a:pt x="11" y="21"/>
                </a:moveTo>
                <a:cubicBezTo>
                  <a:pt x="11" y="19"/>
                  <a:pt x="13" y="17"/>
                  <a:pt x="15" y="16"/>
                </a:cubicBezTo>
                <a:cubicBezTo>
                  <a:pt x="25" y="12"/>
                  <a:pt x="41" y="11"/>
                  <a:pt x="54" y="11"/>
                </a:cubicBezTo>
                <a:cubicBezTo>
                  <a:pt x="66" y="11"/>
                  <a:pt x="82" y="12"/>
                  <a:pt x="92" y="16"/>
                </a:cubicBezTo>
                <a:cubicBezTo>
                  <a:pt x="95" y="17"/>
                  <a:pt x="96" y="19"/>
                  <a:pt x="96" y="21"/>
                </a:cubicBezTo>
                <a:cubicBezTo>
                  <a:pt x="96" y="21"/>
                  <a:pt x="96" y="21"/>
                  <a:pt x="96" y="21"/>
                </a:cubicBezTo>
                <a:cubicBezTo>
                  <a:pt x="95" y="46"/>
                  <a:pt x="91" y="68"/>
                  <a:pt x="89" y="71"/>
                </a:cubicBezTo>
                <a:cubicBezTo>
                  <a:pt x="84" y="77"/>
                  <a:pt x="68" y="88"/>
                  <a:pt x="60" y="93"/>
                </a:cubicBezTo>
                <a:cubicBezTo>
                  <a:pt x="57" y="94"/>
                  <a:pt x="56" y="95"/>
                  <a:pt x="54" y="95"/>
                </a:cubicBezTo>
                <a:cubicBezTo>
                  <a:pt x="51" y="95"/>
                  <a:pt x="50" y="94"/>
                  <a:pt x="48" y="93"/>
                </a:cubicBezTo>
                <a:cubicBezTo>
                  <a:pt x="39" y="88"/>
                  <a:pt x="23" y="77"/>
                  <a:pt x="18" y="71"/>
                </a:cubicBezTo>
                <a:cubicBezTo>
                  <a:pt x="16" y="68"/>
                  <a:pt x="12" y="46"/>
                  <a:pt x="11" y="21"/>
                </a:cubicBezTo>
                <a:close/>
              </a:path>
            </a:pathLst>
          </a:custGeom>
          <a:solidFill>
            <a:srgbClr val="55983A"/>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58"/>
          <p:cNvSpPr>
            <a:spLocks noEditPoints="1"/>
          </p:cNvSpPr>
          <p:nvPr/>
        </p:nvSpPr>
        <p:spPr bwMode="auto">
          <a:xfrm>
            <a:off x="4158067" y="3552048"/>
            <a:ext cx="494491" cy="490504"/>
          </a:xfrm>
          <a:custGeom>
            <a:avLst/>
            <a:gdLst>
              <a:gd name="T0" fmla="*/ 52 w 105"/>
              <a:gd name="T1" fmla="*/ 47 h 104"/>
              <a:gd name="T2" fmla="*/ 52 w 105"/>
              <a:gd name="T3" fmla="*/ 58 h 104"/>
              <a:gd name="T4" fmla="*/ 52 w 105"/>
              <a:gd name="T5" fmla="*/ 38 h 104"/>
              <a:gd name="T6" fmla="*/ 52 w 105"/>
              <a:gd name="T7" fmla="*/ 67 h 104"/>
              <a:gd name="T8" fmla="*/ 52 w 105"/>
              <a:gd name="T9" fmla="*/ 38 h 104"/>
              <a:gd name="T10" fmla="*/ 19 w 105"/>
              <a:gd name="T11" fmla="*/ 71 h 104"/>
              <a:gd name="T12" fmla="*/ 12 w 105"/>
              <a:gd name="T13" fmla="*/ 85 h 104"/>
              <a:gd name="T14" fmla="*/ 26 w 105"/>
              <a:gd name="T15" fmla="*/ 93 h 104"/>
              <a:gd name="T16" fmla="*/ 42 w 105"/>
              <a:gd name="T17" fmla="*/ 90 h 104"/>
              <a:gd name="T18" fmla="*/ 47 w 105"/>
              <a:gd name="T19" fmla="*/ 104 h 104"/>
              <a:gd name="T20" fmla="*/ 62 w 105"/>
              <a:gd name="T21" fmla="*/ 99 h 104"/>
              <a:gd name="T22" fmla="*/ 72 w 105"/>
              <a:gd name="T23" fmla="*/ 86 h 104"/>
              <a:gd name="T24" fmla="*/ 86 w 105"/>
              <a:gd name="T25" fmla="*/ 93 h 104"/>
              <a:gd name="T26" fmla="*/ 93 w 105"/>
              <a:gd name="T27" fmla="*/ 79 h 104"/>
              <a:gd name="T28" fmla="*/ 90 w 105"/>
              <a:gd name="T29" fmla="*/ 63 h 104"/>
              <a:gd name="T30" fmla="*/ 105 w 105"/>
              <a:gd name="T31" fmla="*/ 57 h 104"/>
              <a:gd name="T32" fmla="*/ 100 w 105"/>
              <a:gd name="T33" fmla="*/ 42 h 104"/>
              <a:gd name="T34" fmla="*/ 86 w 105"/>
              <a:gd name="T35" fmla="*/ 33 h 104"/>
              <a:gd name="T36" fmla="*/ 93 w 105"/>
              <a:gd name="T37" fmla="*/ 19 h 104"/>
              <a:gd name="T38" fmla="*/ 79 w 105"/>
              <a:gd name="T39" fmla="*/ 12 h 104"/>
              <a:gd name="T40" fmla="*/ 63 w 105"/>
              <a:gd name="T41" fmla="*/ 15 h 104"/>
              <a:gd name="T42" fmla="*/ 58 w 105"/>
              <a:gd name="T43" fmla="*/ 0 h 104"/>
              <a:gd name="T44" fmla="*/ 42 w 105"/>
              <a:gd name="T45" fmla="*/ 5 h 104"/>
              <a:gd name="T46" fmla="*/ 33 w 105"/>
              <a:gd name="T47" fmla="*/ 18 h 104"/>
              <a:gd name="T48" fmla="*/ 19 w 105"/>
              <a:gd name="T49" fmla="*/ 12 h 104"/>
              <a:gd name="T50" fmla="*/ 12 w 105"/>
              <a:gd name="T51" fmla="*/ 26 h 104"/>
              <a:gd name="T52" fmla="*/ 15 w 105"/>
              <a:gd name="T53" fmla="*/ 42 h 104"/>
              <a:gd name="T54" fmla="*/ 0 w 105"/>
              <a:gd name="T55" fmla="*/ 47 h 104"/>
              <a:gd name="T56" fmla="*/ 5 w 105"/>
              <a:gd name="T57" fmla="*/ 62 h 104"/>
              <a:gd name="T58" fmla="*/ 52 w 105"/>
              <a:gd name="T59" fmla="*/ 29 h 104"/>
              <a:gd name="T60" fmla="*/ 52 w 105"/>
              <a:gd name="T61" fmla="*/ 76 h 104"/>
              <a:gd name="T62" fmla="*/ 52 w 105"/>
              <a:gd name="T63" fmla="*/ 2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 h="104">
                <a:moveTo>
                  <a:pt x="47" y="52"/>
                </a:moveTo>
                <a:cubicBezTo>
                  <a:pt x="47" y="49"/>
                  <a:pt x="49" y="47"/>
                  <a:pt x="52" y="47"/>
                </a:cubicBezTo>
                <a:cubicBezTo>
                  <a:pt x="56" y="47"/>
                  <a:pt x="58" y="49"/>
                  <a:pt x="58" y="52"/>
                </a:cubicBezTo>
                <a:cubicBezTo>
                  <a:pt x="58" y="55"/>
                  <a:pt x="56" y="58"/>
                  <a:pt x="52" y="58"/>
                </a:cubicBezTo>
                <a:cubicBezTo>
                  <a:pt x="49" y="58"/>
                  <a:pt x="47" y="55"/>
                  <a:pt x="47" y="52"/>
                </a:cubicBezTo>
                <a:close/>
                <a:moveTo>
                  <a:pt x="52" y="38"/>
                </a:moveTo>
                <a:cubicBezTo>
                  <a:pt x="44" y="38"/>
                  <a:pt x="38" y="44"/>
                  <a:pt x="38" y="52"/>
                </a:cubicBezTo>
                <a:cubicBezTo>
                  <a:pt x="38" y="60"/>
                  <a:pt x="44" y="67"/>
                  <a:pt x="52" y="67"/>
                </a:cubicBezTo>
                <a:cubicBezTo>
                  <a:pt x="60" y="67"/>
                  <a:pt x="67" y="60"/>
                  <a:pt x="67" y="52"/>
                </a:cubicBezTo>
                <a:cubicBezTo>
                  <a:pt x="67" y="44"/>
                  <a:pt x="60" y="38"/>
                  <a:pt x="52" y="38"/>
                </a:cubicBezTo>
                <a:close/>
                <a:moveTo>
                  <a:pt x="15" y="63"/>
                </a:moveTo>
                <a:cubicBezTo>
                  <a:pt x="16" y="66"/>
                  <a:pt x="17" y="69"/>
                  <a:pt x="19" y="71"/>
                </a:cubicBezTo>
                <a:cubicBezTo>
                  <a:pt x="12" y="79"/>
                  <a:pt x="12" y="79"/>
                  <a:pt x="12" y="79"/>
                </a:cubicBezTo>
                <a:cubicBezTo>
                  <a:pt x="10" y="80"/>
                  <a:pt x="10" y="84"/>
                  <a:pt x="12" y="85"/>
                </a:cubicBezTo>
                <a:cubicBezTo>
                  <a:pt x="19" y="93"/>
                  <a:pt x="19" y="93"/>
                  <a:pt x="19" y="93"/>
                </a:cubicBezTo>
                <a:cubicBezTo>
                  <a:pt x="21" y="95"/>
                  <a:pt x="24" y="95"/>
                  <a:pt x="26" y="93"/>
                </a:cubicBezTo>
                <a:cubicBezTo>
                  <a:pt x="33" y="86"/>
                  <a:pt x="33" y="86"/>
                  <a:pt x="33" y="86"/>
                </a:cubicBezTo>
                <a:cubicBezTo>
                  <a:pt x="36" y="88"/>
                  <a:pt x="39" y="89"/>
                  <a:pt x="42" y="90"/>
                </a:cubicBezTo>
                <a:cubicBezTo>
                  <a:pt x="42" y="99"/>
                  <a:pt x="42" y="99"/>
                  <a:pt x="42" y="99"/>
                </a:cubicBezTo>
                <a:cubicBezTo>
                  <a:pt x="42" y="102"/>
                  <a:pt x="45" y="104"/>
                  <a:pt x="47" y="104"/>
                </a:cubicBezTo>
                <a:cubicBezTo>
                  <a:pt x="58" y="104"/>
                  <a:pt x="58" y="104"/>
                  <a:pt x="58" y="104"/>
                </a:cubicBezTo>
                <a:cubicBezTo>
                  <a:pt x="60" y="104"/>
                  <a:pt x="62" y="102"/>
                  <a:pt x="62" y="99"/>
                </a:cubicBezTo>
                <a:cubicBezTo>
                  <a:pt x="63" y="90"/>
                  <a:pt x="63" y="90"/>
                  <a:pt x="63" y="90"/>
                </a:cubicBezTo>
                <a:cubicBezTo>
                  <a:pt x="66" y="89"/>
                  <a:pt x="69" y="88"/>
                  <a:pt x="72" y="86"/>
                </a:cubicBezTo>
                <a:cubicBezTo>
                  <a:pt x="79" y="93"/>
                  <a:pt x="79" y="93"/>
                  <a:pt x="79" y="93"/>
                </a:cubicBezTo>
                <a:cubicBezTo>
                  <a:pt x="81" y="95"/>
                  <a:pt x="84" y="95"/>
                  <a:pt x="86" y="93"/>
                </a:cubicBezTo>
                <a:cubicBezTo>
                  <a:pt x="93" y="85"/>
                  <a:pt x="93" y="85"/>
                  <a:pt x="93" y="85"/>
                </a:cubicBezTo>
                <a:cubicBezTo>
                  <a:pt x="95" y="84"/>
                  <a:pt x="95" y="80"/>
                  <a:pt x="93" y="79"/>
                </a:cubicBezTo>
                <a:cubicBezTo>
                  <a:pt x="86" y="71"/>
                  <a:pt x="86" y="71"/>
                  <a:pt x="86" y="71"/>
                </a:cubicBezTo>
                <a:cubicBezTo>
                  <a:pt x="88" y="69"/>
                  <a:pt x="89" y="66"/>
                  <a:pt x="90" y="63"/>
                </a:cubicBezTo>
                <a:cubicBezTo>
                  <a:pt x="100" y="62"/>
                  <a:pt x="100" y="62"/>
                  <a:pt x="100" y="62"/>
                </a:cubicBezTo>
                <a:cubicBezTo>
                  <a:pt x="102" y="62"/>
                  <a:pt x="105" y="60"/>
                  <a:pt x="105" y="57"/>
                </a:cubicBezTo>
                <a:cubicBezTo>
                  <a:pt x="105" y="47"/>
                  <a:pt x="105" y="47"/>
                  <a:pt x="105" y="47"/>
                </a:cubicBezTo>
                <a:cubicBezTo>
                  <a:pt x="105" y="44"/>
                  <a:pt x="102" y="42"/>
                  <a:pt x="100" y="42"/>
                </a:cubicBezTo>
                <a:cubicBezTo>
                  <a:pt x="90" y="42"/>
                  <a:pt x="90" y="42"/>
                  <a:pt x="90" y="42"/>
                </a:cubicBezTo>
                <a:cubicBezTo>
                  <a:pt x="89" y="39"/>
                  <a:pt x="88" y="36"/>
                  <a:pt x="86" y="33"/>
                </a:cubicBezTo>
                <a:cubicBezTo>
                  <a:pt x="93" y="26"/>
                  <a:pt x="93" y="26"/>
                  <a:pt x="93" y="26"/>
                </a:cubicBezTo>
                <a:cubicBezTo>
                  <a:pt x="95" y="24"/>
                  <a:pt x="95" y="21"/>
                  <a:pt x="93" y="19"/>
                </a:cubicBezTo>
                <a:cubicBezTo>
                  <a:pt x="86" y="12"/>
                  <a:pt x="86" y="12"/>
                  <a:pt x="86" y="12"/>
                </a:cubicBezTo>
                <a:cubicBezTo>
                  <a:pt x="84" y="10"/>
                  <a:pt x="81" y="10"/>
                  <a:pt x="79" y="12"/>
                </a:cubicBezTo>
                <a:cubicBezTo>
                  <a:pt x="72" y="18"/>
                  <a:pt x="72" y="18"/>
                  <a:pt x="72" y="18"/>
                </a:cubicBezTo>
                <a:cubicBezTo>
                  <a:pt x="69" y="17"/>
                  <a:pt x="66" y="16"/>
                  <a:pt x="63" y="15"/>
                </a:cubicBezTo>
                <a:cubicBezTo>
                  <a:pt x="62" y="5"/>
                  <a:pt x="62" y="5"/>
                  <a:pt x="62" y="5"/>
                </a:cubicBezTo>
                <a:cubicBezTo>
                  <a:pt x="62" y="2"/>
                  <a:pt x="60" y="0"/>
                  <a:pt x="58" y="0"/>
                </a:cubicBezTo>
                <a:cubicBezTo>
                  <a:pt x="47" y="0"/>
                  <a:pt x="47" y="0"/>
                  <a:pt x="47" y="0"/>
                </a:cubicBezTo>
                <a:cubicBezTo>
                  <a:pt x="45" y="0"/>
                  <a:pt x="42" y="2"/>
                  <a:pt x="42" y="5"/>
                </a:cubicBezTo>
                <a:cubicBezTo>
                  <a:pt x="42" y="15"/>
                  <a:pt x="42" y="15"/>
                  <a:pt x="42" y="15"/>
                </a:cubicBezTo>
                <a:cubicBezTo>
                  <a:pt x="39" y="16"/>
                  <a:pt x="36" y="17"/>
                  <a:pt x="33" y="18"/>
                </a:cubicBezTo>
                <a:cubicBezTo>
                  <a:pt x="26" y="12"/>
                  <a:pt x="26" y="12"/>
                  <a:pt x="26" y="12"/>
                </a:cubicBezTo>
                <a:cubicBezTo>
                  <a:pt x="24" y="10"/>
                  <a:pt x="21" y="10"/>
                  <a:pt x="19" y="12"/>
                </a:cubicBezTo>
                <a:cubicBezTo>
                  <a:pt x="12" y="19"/>
                  <a:pt x="12" y="19"/>
                  <a:pt x="12" y="19"/>
                </a:cubicBezTo>
                <a:cubicBezTo>
                  <a:pt x="10" y="21"/>
                  <a:pt x="10" y="24"/>
                  <a:pt x="12" y="26"/>
                </a:cubicBezTo>
                <a:cubicBezTo>
                  <a:pt x="19" y="33"/>
                  <a:pt x="19" y="33"/>
                  <a:pt x="19" y="33"/>
                </a:cubicBezTo>
                <a:cubicBezTo>
                  <a:pt x="17" y="36"/>
                  <a:pt x="16" y="39"/>
                  <a:pt x="15" y="42"/>
                </a:cubicBezTo>
                <a:cubicBezTo>
                  <a:pt x="5" y="42"/>
                  <a:pt x="5" y="42"/>
                  <a:pt x="5" y="42"/>
                </a:cubicBezTo>
                <a:cubicBezTo>
                  <a:pt x="3" y="42"/>
                  <a:pt x="0" y="44"/>
                  <a:pt x="0" y="47"/>
                </a:cubicBezTo>
                <a:cubicBezTo>
                  <a:pt x="0" y="57"/>
                  <a:pt x="0" y="57"/>
                  <a:pt x="0" y="57"/>
                </a:cubicBezTo>
                <a:cubicBezTo>
                  <a:pt x="0" y="60"/>
                  <a:pt x="3" y="62"/>
                  <a:pt x="5" y="62"/>
                </a:cubicBezTo>
                <a:lnTo>
                  <a:pt x="15" y="63"/>
                </a:lnTo>
                <a:close/>
                <a:moveTo>
                  <a:pt x="52" y="29"/>
                </a:moveTo>
                <a:cubicBezTo>
                  <a:pt x="65" y="29"/>
                  <a:pt x="76" y="39"/>
                  <a:pt x="76" y="52"/>
                </a:cubicBezTo>
                <a:cubicBezTo>
                  <a:pt x="76" y="65"/>
                  <a:pt x="65" y="76"/>
                  <a:pt x="52" y="76"/>
                </a:cubicBezTo>
                <a:cubicBezTo>
                  <a:pt x="40" y="76"/>
                  <a:pt x="29" y="65"/>
                  <a:pt x="29" y="52"/>
                </a:cubicBezTo>
                <a:cubicBezTo>
                  <a:pt x="29" y="39"/>
                  <a:pt x="40" y="29"/>
                  <a:pt x="52" y="29"/>
                </a:cubicBezTo>
                <a:close/>
              </a:path>
            </a:pathLst>
          </a:custGeom>
          <a:solidFill>
            <a:srgbClr val="3BA0BB"/>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16"/>
          <p:cNvSpPr>
            <a:spLocks noEditPoints="1"/>
          </p:cNvSpPr>
          <p:nvPr/>
        </p:nvSpPr>
        <p:spPr bwMode="auto">
          <a:xfrm>
            <a:off x="10812435" y="3556265"/>
            <a:ext cx="444555" cy="482070"/>
          </a:xfrm>
          <a:custGeom>
            <a:avLst/>
            <a:gdLst>
              <a:gd name="T0" fmla="*/ 11 w 100"/>
              <a:gd name="T1" fmla="*/ 77 h 106"/>
              <a:gd name="T2" fmla="*/ 31 w 100"/>
              <a:gd name="T3" fmla="*/ 71 h 106"/>
              <a:gd name="T4" fmla="*/ 72 w 100"/>
              <a:gd name="T5" fmla="*/ 82 h 106"/>
              <a:gd name="T6" fmla="*/ 97 w 100"/>
              <a:gd name="T7" fmla="*/ 72 h 106"/>
              <a:gd name="T8" fmla="*/ 100 w 100"/>
              <a:gd name="T9" fmla="*/ 66 h 106"/>
              <a:gd name="T10" fmla="*/ 100 w 100"/>
              <a:gd name="T11" fmla="*/ 12 h 106"/>
              <a:gd name="T12" fmla="*/ 95 w 100"/>
              <a:gd name="T13" fmla="*/ 7 h 106"/>
              <a:gd name="T14" fmla="*/ 90 w 100"/>
              <a:gd name="T15" fmla="*/ 9 h 106"/>
              <a:gd name="T16" fmla="*/ 70 w 100"/>
              <a:gd name="T17" fmla="*/ 15 h 106"/>
              <a:gd name="T18" fmla="*/ 32 w 100"/>
              <a:gd name="T19" fmla="*/ 4 h 106"/>
              <a:gd name="T20" fmla="*/ 11 w 100"/>
              <a:gd name="T21" fmla="*/ 9 h 106"/>
              <a:gd name="T22" fmla="*/ 11 w 100"/>
              <a:gd name="T23" fmla="*/ 5 h 106"/>
              <a:gd name="T24" fmla="*/ 5 w 100"/>
              <a:gd name="T25" fmla="*/ 0 h 106"/>
              <a:gd name="T26" fmla="*/ 0 w 100"/>
              <a:gd name="T27" fmla="*/ 5 h 106"/>
              <a:gd name="T28" fmla="*/ 0 w 100"/>
              <a:gd name="T29" fmla="*/ 101 h 106"/>
              <a:gd name="T30" fmla="*/ 5 w 100"/>
              <a:gd name="T31" fmla="*/ 106 h 106"/>
              <a:gd name="T32" fmla="*/ 11 w 100"/>
              <a:gd name="T33" fmla="*/ 101 h 106"/>
              <a:gd name="T34" fmla="*/ 11 w 100"/>
              <a:gd name="T35" fmla="*/ 77 h 106"/>
              <a:gd name="T36" fmla="*/ 20 w 100"/>
              <a:gd name="T37" fmla="*/ 22 h 106"/>
              <a:gd name="T38" fmla="*/ 20 w 100"/>
              <a:gd name="T39" fmla="*/ 57 h 106"/>
              <a:gd name="T40" fmla="*/ 15 w 100"/>
              <a:gd name="T41" fmla="*/ 62 h 106"/>
              <a:gd name="T42" fmla="*/ 11 w 100"/>
              <a:gd name="T43" fmla="*/ 57 h 106"/>
              <a:gd name="T44" fmla="*/ 11 w 100"/>
              <a:gd name="T45" fmla="*/ 22 h 106"/>
              <a:gd name="T46" fmla="*/ 15 w 100"/>
              <a:gd name="T47" fmla="*/ 17 h 106"/>
              <a:gd name="T48" fmla="*/ 20 w 100"/>
              <a:gd name="T49"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06">
                <a:moveTo>
                  <a:pt x="11" y="77"/>
                </a:moveTo>
                <a:cubicBezTo>
                  <a:pt x="11" y="77"/>
                  <a:pt x="17" y="71"/>
                  <a:pt x="31" y="71"/>
                </a:cubicBezTo>
                <a:cubicBezTo>
                  <a:pt x="46" y="71"/>
                  <a:pt x="59" y="82"/>
                  <a:pt x="72" y="82"/>
                </a:cubicBezTo>
                <a:cubicBezTo>
                  <a:pt x="84" y="82"/>
                  <a:pt x="92" y="77"/>
                  <a:pt x="97" y="72"/>
                </a:cubicBezTo>
                <a:cubicBezTo>
                  <a:pt x="98" y="71"/>
                  <a:pt x="100" y="68"/>
                  <a:pt x="100" y="66"/>
                </a:cubicBezTo>
                <a:cubicBezTo>
                  <a:pt x="100" y="12"/>
                  <a:pt x="100" y="12"/>
                  <a:pt x="100" y="12"/>
                </a:cubicBezTo>
                <a:cubicBezTo>
                  <a:pt x="100" y="9"/>
                  <a:pt x="98" y="7"/>
                  <a:pt x="95" y="7"/>
                </a:cubicBezTo>
                <a:cubicBezTo>
                  <a:pt x="93" y="7"/>
                  <a:pt x="92" y="8"/>
                  <a:pt x="90" y="9"/>
                </a:cubicBezTo>
                <a:cubicBezTo>
                  <a:pt x="88" y="11"/>
                  <a:pt x="83" y="15"/>
                  <a:pt x="70" y="15"/>
                </a:cubicBezTo>
                <a:cubicBezTo>
                  <a:pt x="58" y="15"/>
                  <a:pt x="48" y="4"/>
                  <a:pt x="32" y="4"/>
                </a:cubicBezTo>
                <a:cubicBezTo>
                  <a:pt x="17" y="4"/>
                  <a:pt x="11" y="9"/>
                  <a:pt x="11" y="9"/>
                </a:cubicBezTo>
                <a:cubicBezTo>
                  <a:pt x="11" y="5"/>
                  <a:pt x="11" y="5"/>
                  <a:pt x="11" y="5"/>
                </a:cubicBezTo>
                <a:cubicBezTo>
                  <a:pt x="11" y="2"/>
                  <a:pt x="8" y="0"/>
                  <a:pt x="5" y="0"/>
                </a:cubicBezTo>
                <a:cubicBezTo>
                  <a:pt x="2" y="0"/>
                  <a:pt x="0" y="2"/>
                  <a:pt x="0" y="5"/>
                </a:cubicBezTo>
                <a:cubicBezTo>
                  <a:pt x="0" y="101"/>
                  <a:pt x="0" y="101"/>
                  <a:pt x="0" y="101"/>
                </a:cubicBezTo>
                <a:cubicBezTo>
                  <a:pt x="0" y="104"/>
                  <a:pt x="2" y="106"/>
                  <a:pt x="5" y="106"/>
                </a:cubicBezTo>
                <a:cubicBezTo>
                  <a:pt x="8" y="106"/>
                  <a:pt x="11" y="104"/>
                  <a:pt x="11" y="101"/>
                </a:cubicBezTo>
                <a:lnTo>
                  <a:pt x="11" y="77"/>
                </a:lnTo>
                <a:close/>
                <a:moveTo>
                  <a:pt x="20" y="22"/>
                </a:moveTo>
                <a:cubicBezTo>
                  <a:pt x="20" y="57"/>
                  <a:pt x="20" y="57"/>
                  <a:pt x="20" y="57"/>
                </a:cubicBezTo>
                <a:cubicBezTo>
                  <a:pt x="20" y="60"/>
                  <a:pt x="18" y="62"/>
                  <a:pt x="15" y="62"/>
                </a:cubicBezTo>
                <a:cubicBezTo>
                  <a:pt x="13" y="62"/>
                  <a:pt x="11" y="60"/>
                  <a:pt x="11" y="57"/>
                </a:cubicBezTo>
                <a:cubicBezTo>
                  <a:pt x="11" y="22"/>
                  <a:pt x="11" y="22"/>
                  <a:pt x="11" y="22"/>
                </a:cubicBezTo>
                <a:cubicBezTo>
                  <a:pt x="11" y="19"/>
                  <a:pt x="13" y="17"/>
                  <a:pt x="15" y="17"/>
                </a:cubicBezTo>
                <a:cubicBezTo>
                  <a:pt x="18" y="17"/>
                  <a:pt x="20" y="19"/>
                  <a:pt x="20" y="22"/>
                </a:cubicBezTo>
                <a:close/>
              </a:path>
            </a:pathLst>
          </a:custGeom>
          <a:solidFill>
            <a:srgbClr val="D6424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5"/>
          <p:cNvSpPr>
            <a:spLocks noEditPoints="1"/>
          </p:cNvSpPr>
          <p:nvPr/>
        </p:nvSpPr>
        <p:spPr bwMode="auto">
          <a:xfrm flipH="1">
            <a:off x="6375606" y="3596786"/>
            <a:ext cx="479010" cy="401031"/>
          </a:xfrm>
          <a:custGeom>
            <a:avLst/>
            <a:gdLst>
              <a:gd name="T0" fmla="*/ 97 w 106"/>
              <a:gd name="T1" fmla="*/ 74 h 89"/>
              <a:gd name="T2" fmla="*/ 106 w 106"/>
              <a:gd name="T3" fmla="*/ 65 h 89"/>
              <a:gd name="T4" fmla="*/ 106 w 106"/>
              <a:gd name="T5" fmla="*/ 9 h 89"/>
              <a:gd name="T6" fmla="*/ 97 w 106"/>
              <a:gd name="T7" fmla="*/ 0 h 89"/>
              <a:gd name="T8" fmla="*/ 48 w 106"/>
              <a:gd name="T9" fmla="*/ 0 h 89"/>
              <a:gd name="T10" fmla="*/ 39 w 106"/>
              <a:gd name="T11" fmla="*/ 9 h 89"/>
              <a:gd name="T12" fmla="*/ 39 w 106"/>
              <a:gd name="T13" fmla="*/ 18 h 89"/>
              <a:gd name="T14" fmla="*/ 26 w 106"/>
              <a:gd name="T15" fmla="*/ 18 h 89"/>
              <a:gd name="T16" fmla="*/ 18 w 106"/>
              <a:gd name="T17" fmla="*/ 21 h 89"/>
              <a:gd name="T18" fmla="*/ 7 w 106"/>
              <a:gd name="T19" fmla="*/ 33 h 89"/>
              <a:gd name="T20" fmla="*/ 4 w 106"/>
              <a:gd name="T21" fmla="*/ 40 h 89"/>
              <a:gd name="T22" fmla="*/ 4 w 106"/>
              <a:gd name="T23" fmla="*/ 63 h 89"/>
              <a:gd name="T24" fmla="*/ 0 w 106"/>
              <a:gd name="T25" fmla="*/ 68 h 89"/>
              <a:gd name="T26" fmla="*/ 5 w 106"/>
              <a:gd name="T27" fmla="*/ 74 h 89"/>
              <a:gd name="T28" fmla="*/ 13 w 106"/>
              <a:gd name="T29" fmla="*/ 74 h 89"/>
              <a:gd name="T30" fmla="*/ 29 w 106"/>
              <a:gd name="T31" fmla="*/ 89 h 89"/>
              <a:gd name="T32" fmla="*/ 46 w 106"/>
              <a:gd name="T33" fmla="*/ 74 h 89"/>
              <a:gd name="T34" fmla="*/ 62 w 106"/>
              <a:gd name="T35" fmla="*/ 74 h 89"/>
              <a:gd name="T36" fmla="*/ 78 w 106"/>
              <a:gd name="T37" fmla="*/ 89 h 89"/>
              <a:gd name="T38" fmla="*/ 95 w 106"/>
              <a:gd name="T39" fmla="*/ 74 h 89"/>
              <a:gd name="T40" fmla="*/ 97 w 106"/>
              <a:gd name="T41" fmla="*/ 74 h 89"/>
              <a:gd name="T42" fmla="*/ 35 w 106"/>
              <a:gd name="T43" fmla="*/ 73 h 89"/>
              <a:gd name="T44" fmla="*/ 29 w 106"/>
              <a:gd name="T45" fmla="*/ 78 h 89"/>
              <a:gd name="T46" fmla="*/ 24 w 106"/>
              <a:gd name="T47" fmla="*/ 73 h 89"/>
              <a:gd name="T48" fmla="*/ 29 w 106"/>
              <a:gd name="T49" fmla="*/ 67 h 89"/>
              <a:gd name="T50" fmla="*/ 35 w 106"/>
              <a:gd name="T51" fmla="*/ 73 h 89"/>
              <a:gd name="T52" fmla="*/ 84 w 106"/>
              <a:gd name="T53" fmla="*/ 73 h 89"/>
              <a:gd name="T54" fmla="*/ 78 w 106"/>
              <a:gd name="T55" fmla="*/ 78 h 89"/>
              <a:gd name="T56" fmla="*/ 73 w 106"/>
              <a:gd name="T57" fmla="*/ 73 h 89"/>
              <a:gd name="T58" fmla="*/ 78 w 106"/>
              <a:gd name="T59" fmla="*/ 67 h 89"/>
              <a:gd name="T60" fmla="*/ 84 w 106"/>
              <a:gd name="T61" fmla="*/ 73 h 89"/>
              <a:gd name="T62" fmla="*/ 15 w 106"/>
              <a:gd name="T63" fmla="*/ 47 h 89"/>
              <a:gd name="T64" fmla="*/ 15 w 106"/>
              <a:gd name="T65" fmla="*/ 41 h 89"/>
              <a:gd name="T66" fmla="*/ 18 w 106"/>
              <a:gd name="T67" fmla="*/ 37 h 89"/>
              <a:gd name="T68" fmla="*/ 22 w 106"/>
              <a:gd name="T69" fmla="*/ 32 h 89"/>
              <a:gd name="T70" fmla="*/ 27 w 106"/>
              <a:gd name="T71" fmla="*/ 29 h 89"/>
              <a:gd name="T72" fmla="*/ 39 w 106"/>
              <a:gd name="T73" fmla="*/ 29 h 89"/>
              <a:gd name="T74" fmla="*/ 39 w 106"/>
              <a:gd name="T75" fmla="*/ 47 h 89"/>
              <a:gd name="T76" fmla="*/ 15 w 106"/>
              <a:gd name="T77" fmla="*/ 4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89">
                <a:moveTo>
                  <a:pt x="97" y="74"/>
                </a:moveTo>
                <a:cubicBezTo>
                  <a:pt x="102" y="74"/>
                  <a:pt x="106" y="70"/>
                  <a:pt x="106" y="65"/>
                </a:cubicBezTo>
                <a:cubicBezTo>
                  <a:pt x="106" y="9"/>
                  <a:pt x="106" y="9"/>
                  <a:pt x="106" y="9"/>
                </a:cubicBezTo>
                <a:cubicBezTo>
                  <a:pt x="106" y="4"/>
                  <a:pt x="102" y="0"/>
                  <a:pt x="97" y="0"/>
                </a:cubicBezTo>
                <a:cubicBezTo>
                  <a:pt x="48" y="0"/>
                  <a:pt x="48" y="0"/>
                  <a:pt x="48" y="0"/>
                </a:cubicBezTo>
                <a:cubicBezTo>
                  <a:pt x="43" y="0"/>
                  <a:pt x="39" y="4"/>
                  <a:pt x="39" y="9"/>
                </a:cubicBezTo>
                <a:cubicBezTo>
                  <a:pt x="39" y="18"/>
                  <a:pt x="39" y="18"/>
                  <a:pt x="39" y="18"/>
                </a:cubicBezTo>
                <a:cubicBezTo>
                  <a:pt x="26" y="18"/>
                  <a:pt x="26" y="18"/>
                  <a:pt x="26" y="18"/>
                </a:cubicBezTo>
                <a:cubicBezTo>
                  <a:pt x="23" y="18"/>
                  <a:pt x="20" y="19"/>
                  <a:pt x="18" y="21"/>
                </a:cubicBezTo>
                <a:cubicBezTo>
                  <a:pt x="7" y="33"/>
                  <a:pt x="7" y="33"/>
                  <a:pt x="7" y="33"/>
                </a:cubicBezTo>
                <a:cubicBezTo>
                  <a:pt x="5" y="35"/>
                  <a:pt x="4" y="37"/>
                  <a:pt x="4" y="40"/>
                </a:cubicBezTo>
                <a:cubicBezTo>
                  <a:pt x="4" y="63"/>
                  <a:pt x="4" y="63"/>
                  <a:pt x="4" y="63"/>
                </a:cubicBezTo>
                <a:cubicBezTo>
                  <a:pt x="1" y="63"/>
                  <a:pt x="0" y="65"/>
                  <a:pt x="0" y="68"/>
                </a:cubicBezTo>
                <a:cubicBezTo>
                  <a:pt x="0" y="71"/>
                  <a:pt x="2" y="74"/>
                  <a:pt x="5" y="74"/>
                </a:cubicBezTo>
                <a:cubicBezTo>
                  <a:pt x="13" y="74"/>
                  <a:pt x="13" y="74"/>
                  <a:pt x="13" y="74"/>
                </a:cubicBezTo>
                <a:cubicBezTo>
                  <a:pt x="13" y="82"/>
                  <a:pt x="21" y="89"/>
                  <a:pt x="29" y="89"/>
                </a:cubicBezTo>
                <a:cubicBezTo>
                  <a:pt x="38" y="89"/>
                  <a:pt x="46" y="82"/>
                  <a:pt x="46" y="74"/>
                </a:cubicBezTo>
                <a:cubicBezTo>
                  <a:pt x="62" y="74"/>
                  <a:pt x="62" y="74"/>
                  <a:pt x="62" y="74"/>
                </a:cubicBezTo>
                <a:cubicBezTo>
                  <a:pt x="62" y="82"/>
                  <a:pt x="69" y="89"/>
                  <a:pt x="78" y="89"/>
                </a:cubicBezTo>
                <a:cubicBezTo>
                  <a:pt x="87" y="89"/>
                  <a:pt x="94" y="82"/>
                  <a:pt x="95" y="74"/>
                </a:cubicBezTo>
                <a:lnTo>
                  <a:pt x="97" y="74"/>
                </a:lnTo>
                <a:close/>
                <a:moveTo>
                  <a:pt x="35" y="73"/>
                </a:moveTo>
                <a:cubicBezTo>
                  <a:pt x="35" y="76"/>
                  <a:pt x="33" y="78"/>
                  <a:pt x="29" y="78"/>
                </a:cubicBezTo>
                <a:cubicBezTo>
                  <a:pt x="26" y="78"/>
                  <a:pt x="24" y="76"/>
                  <a:pt x="24" y="73"/>
                </a:cubicBezTo>
                <a:cubicBezTo>
                  <a:pt x="24" y="69"/>
                  <a:pt x="26" y="67"/>
                  <a:pt x="29" y="67"/>
                </a:cubicBezTo>
                <a:cubicBezTo>
                  <a:pt x="33" y="67"/>
                  <a:pt x="35" y="69"/>
                  <a:pt x="35" y="73"/>
                </a:cubicBezTo>
                <a:close/>
                <a:moveTo>
                  <a:pt x="84" y="73"/>
                </a:moveTo>
                <a:cubicBezTo>
                  <a:pt x="84" y="76"/>
                  <a:pt x="81" y="78"/>
                  <a:pt x="78" y="78"/>
                </a:cubicBezTo>
                <a:cubicBezTo>
                  <a:pt x="75" y="78"/>
                  <a:pt x="73" y="76"/>
                  <a:pt x="73" y="73"/>
                </a:cubicBezTo>
                <a:cubicBezTo>
                  <a:pt x="73" y="69"/>
                  <a:pt x="75" y="67"/>
                  <a:pt x="78" y="67"/>
                </a:cubicBezTo>
                <a:cubicBezTo>
                  <a:pt x="81" y="67"/>
                  <a:pt x="84" y="69"/>
                  <a:pt x="84" y="73"/>
                </a:cubicBezTo>
                <a:close/>
                <a:moveTo>
                  <a:pt x="15" y="47"/>
                </a:moveTo>
                <a:cubicBezTo>
                  <a:pt x="15" y="41"/>
                  <a:pt x="15" y="41"/>
                  <a:pt x="15" y="41"/>
                </a:cubicBezTo>
                <a:cubicBezTo>
                  <a:pt x="15" y="39"/>
                  <a:pt x="16" y="38"/>
                  <a:pt x="18" y="37"/>
                </a:cubicBezTo>
                <a:cubicBezTo>
                  <a:pt x="22" y="32"/>
                  <a:pt x="22" y="32"/>
                  <a:pt x="22" y="32"/>
                </a:cubicBezTo>
                <a:cubicBezTo>
                  <a:pt x="24" y="30"/>
                  <a:pt x="25" y="29"/>
                  <a:pt x="27" y="29"/>
                </a:cubicBezTo>
                <a:cubicBezTo>
                  <a:pt x="39" y="29"/>
                  <a:pt x="39" y="29"/>
                  <a:pt x="39" y="29"/>
                </a:cubicBezTo>
                <a:cubicBezTo>
                  <a:pt x="39" y="47"/>
                  <a:pt x="39" y="47"/>
                  <a:pt x="39" y="47"/>
                </a:cubicBezTo>
                <a:lnTo>
                  <a:pt x="15" y="47"/>
                </a:lnTo>
                <a:close/>
              </a:path>
            </a:pathLst>
          </a:custGeom>
          <a:solidFill>
            <a:srgbClr val="896FA8"/>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395533" y="56798"/>
            <a:ext cx="10515600" cy="1325563"/>
          </a:xfrm>
        </p:spPr>
        <p:txBody>
          <a:bodyPr/>
          <a:lstStyle/>
          <a:p>
            <a:r>
              <a:rPr lang="en-US" dirty="0"/>
              <a:t>SHORT Timeline</a:t>
            </a:r>
          </a:p>
        </p:txBody>
      </p:sp>
      <p:sp>
        <p:nvSpPr>
          <p:cNvPr id="62" name="TextBox 61">
            <a:extLst>
              <a:ext uri="{FF2B5EF4-FFF2-40B4-BE49-F238E27FC236}">
                <a16:creationId xmlns:a16="http://schemas.microsoft.com/office/drawing/2014/main" id="{D573B175-D583-3D45-9421-D3C406589309}"/>
              </a:ext>
            </a:extLst>
          </p:cNvPr>
          <p:cNvSpPr txBox="1"/>
          <p:nvPr/>
        </p:nvSpPr>
        <p:spPr>
          <a:xfrm>
            <a:off x="-205042" y="2521036"/>
            <a:ext cx="1356882" cy="907964"/>
          </a:xfrm>
          <a:prstGeom prst="rect">
            <a:avLst/>
          </a:prstGeom>
          <a:noFill/>
        </p:spPr>
        <p:txBody>
          <a:bodyPr wrap="square" rtlCol="0" anchor="ctr">
            <a:noAutofit/>
          </a:bodyPr>
          <a:lstStyle/>
          <a:p>
            <a:pPr algn="ctr"/>
            <a:r>
              <a:rPr lang="en-US" sz="1600" b="1" dirty="0">
                <a:solidFill>
                  <a:srgbClr val="C00000"/>
                </a:solidFill>
                <a:latin typeface="Arial" panose="020B0604020202020204" pitchFamily="34" charset="0"/>
                <a:cs typeface="Arial" panose="020B0604020202020204" pitchFamily="34" charset="0"/>
              </a:rPr>
              <a:t>SHORT</a:t>
            </a:r>
            <a:r>
              <a:rPr lang="en-US" sz="1600" b="1" dirty="0">
                <a:solidFill>
                  <a:srgbClr val="FF0000"/>
                </a:solidFill>
                <a:latin typeface="Arial" panose="020B0604020202020204" pitchFamily="34" charset="0"/>
                <a:cs typeface="Arial" panose="020B0604020202020204" pitchFamily="34" charset="0"/>
              </a:rPr>
              <a:t> </a:t>
            </a:r>
            <a:r>
              <a:rPr lang="en-US" sz="1600" b="1" dirty="0">
                <a:solidFill>
                  <a:srgbClr val="E46C0A"/>
                </a:solidFill>
                <a:latin typeface="Arial" panose="020B0604020202020204" pitchFamily="34" charset="0"/>
                <a:cs typeface="Arial" panose="020B0604020202020204" pitchFamily="34" charset="0"/>
              </a:rPr>
              <a:t> </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Is born</a:t>
            </a:r>
          </a:p>
          <a:p>
            <a:pPr algn="ctr"/>
            <a:r>
              <a:rPr lang="en-US" sz="1200" dirty="0">
                <a:solidFill>
                  <a:schemeClr val="tx1">
                    <a:lumMod val="75000"/>
                    <a:lumOff val="25000"/>
                  </a:schemeClr>
                </a:solidFill>
                <a:latin typeface="Arial" panose="020B0604020202020204" pitchFamily="34" charset="0"/>
                <a:cs typeface="Arial" panose="020B0604020202020204" pitchFamily="34" charset="0"/>
              </a:rPr>
              <a:t>Feb. 2020</a:t>
            </a:r>
          </a:p>
        </p:txBody>
      </p:sp>
      <p:pic>
        <p:nvPicPr>
          <p:cNvPr id="63" name="Picture 62" descr="A picture containing fruit, drawing&#10;&#10;Description automatically generated">
            <a:extLst>
              <a:ext uri="{FF2B5EF4-FFF2-40B4-BE49-F238E27FC236}">
                <a16:creationId xmlns:a16="http://schemas.microsoft.com/office/drawing/2014/main" id="{865533CB-5B4B-EC41-ACB2-70455C5668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150" y="3506788"/>
            <a:ext cx="844073" cy="722311"/>
          </a:xfrm>
          <a:prstGeom prst="rect">
            <a:avLst/>
          </a:prstGeom>
        </p:spPr>
      </p:pic>
    </p:spTree>
    <p:extLst>
      <p:ext uri="{BB962C8B-B14F-4D97-AF65-F5344CB8AC3E}">
        <p14:creationId xmlns:p14="http://schemas.microsoft.com/office/powerpoint/2010/main" val="120566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83">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person&#10;&#10;Description automatically generated">
            <a:extLst>
              <a:ext uri="{FF2B5EF4-FFF2-40B4-BE49-F238E27FC236}">
                <a16:creationId xmlns:a16="http://schemas.microsoft.com/office/drawing/2014/main" id="{91BF89AB-56F9-D94F-A5AF-2BCF52DD2F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81000" y="380999"/>
            <a:ext cx="6858000" cy="6096001"/>
          </a:xfrm>
          <a:prstGeom prst="rect">
            <a:avLst/>
          </a:prstGeom>
        </p:spPr>
      </p:pic>
      <p:pic>
        <p:nvPicPr>
          <p:cNvPr id="38" name="Picture 2" descr="May be an image of one or more people, people standing and indoor">
            <a:extLst>
              <a:ext uri="{FF2B5EF4-FFF2-40B4-BE49-F238E27FC236}">
                <a16:creationId xmlns:a16="http://schemas.microsoft.com/office/drawing/2014/main" id="{7C094947-4250-1D49-876A-5C6726A3DF4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1"/>
          <a:stretch/>
        </p:blipFill>
        <p:spPr bwMode="auto">
          <a:xfrm>
            <a:off x="6094476" y="10"/>
            <a:ext cx="6094477" cy="6857990"/>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85">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DCA1C9-8829-8F4E-80F0-4DF9AC5BA974}"/>
              </a:ext>
            </a:extLst>
          </p:cNvPr>
          <p:cNvSpPr>
            <a:spLocks noGrp="1"/>
          </p:cNvSpPr>
          <p:nvPr>
            <p:ph type="title"/>
          </p:nvPr>
        </p:nvSpPr>
        <p:spPr>
          <a:xfrm>
            <a:off x="404553" y="3091928"/>
            <a:ext cx="9079991" cy="2387600"/>
          </a:xfrm>
        </p:spPr>
        <p:txBody>
          <a:bodyPr vert="horz" lIns="91440" tIns="45720" rIns="91440" bIns="45720" rtlCol="0" anchor="b">
            <a:normAutofit/>
          </a:bodyPr>
          <a:lstStyle/>
          <a:p>
            <a:r>
              <a:rPr lang="en-US" sz="7200" kern="1200" dirty="0">
                <a:solidFill>
                  <a:schemeClr val="bg1"/>
                </a:solidFill>
                <a:latin typeface="+mj-lt"/>
                <a:ea typeface="+mj-ea"/>
                <a:cs typeface="+mj-cs"/>
              </a:rPr>
              <a:t>The One-Year Mark</a:t>
            </a:r>
          </a:p>
        </p:txBody>
      </p:sp>
      <p:sp>
        <p:nvSpPr>
          <p:cNvPr id="98" name="Rectangle: Rounded Corners 8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a:endParaRPr>
          </a:p>
        </p:txBody>
      </p:sp>
    </p:spTree>
    <p:extLst>
      <p:ext uri="{BB962C8B-B14F-4D97-AF65-F5344CB8AC3E}">
        <p14:creationId xmlns:p14="http://schemas.microsoft.com/office/powerpoint/2010/main" val="326705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81D7B3-13EB-E747-8334-8CC5587211E8}"/>
              </a:ext>
            </a:extLst>
          </p:cNvPr>
          <p:cNvSpPr>
            <a:spLocks noGrp="1"/>
          </p:cNvSpPr>
          <p:nvPr>
            <p:ph type="title"/>
          </p:nvPr>
        </p:nvSpPr>
        <p:spPr>
          <a:xfrm>
            <a:off x="8494399" y="489507"/>
            <a:ext cx="3091607" cy="1655483"/>
          </a:xfrm>
        </p:spPr>
        <p:txBody>
          <a:bodyPr vert="horz" lIns="91440" tIns="45720" rIns="91440" bIns="45720" rtlCol="0" anchor="b">
            <a:normAutofit/>
          </a:bodyPr>
          <a:lstStyle/>
          <a:p>
            <a:r>
              <a:rPr lang="en-US" sz="3700" dirty="0"/>
              <a:t>Happy Birthday, SHORT!</a:t>
            </a:r>
          </a:p>
        </p:txBody>
      </p:sp>
      <p:pic>
        <p:nvPicPr>
          <p:cNvPr id="12" name="Picture 11">
            <a:extLst>
              <a:ext uri="{FF2B5EF4-FFF2-40B4-BE49-F238E27FC236}">
                <a16:creationId xmlns:a16="http://schemas.microsoft.com/office/drawing/2014/main" id="{A35A2286-47B3-ED42-BAEB-A40A697A58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7101" y="312857"/>
            <a:ext cx="1810579" cy="1832133"/>
          </a:xfrm>
          <a:prstGeom prst="rect">
            <a:avLst/>
          </a:prstGeom>
        </p:spPr>
      </p:pic>
      <p:pic>
        <p:nvPicPr>
          <p:cNvPr id="6" name="Picture 5">
            <a:extLst>
              <a:ext uri="{FF2B5EF4-FFF2-40B4-BE49-F238E27FC236}">
                <a16:creationId xmlns:a16="http://schemas.microsoft.com/office/drawing/2014/main" id="{BCA75DF6-C481-4247-AC09-8BDCC920B394}"/>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431"/>
            <a:ext cx="8115280" cy="6408311"/>
          </a:xfrm>
          <a:prstGeom prst="rect">
            <a:avLst/>
          </a:prstGeom>
        </p:spPr>
      </p:pic>
      <p:sp>
        <p:nvSpPr>
          <p:cNvPr id="3" name="TextBox 2">
            <a:extLst>
              <a:ext uri="{FF2B5EF4-FFF2-40B4-BE49-F238E27FC236}">
                <a16:creationId xmlns:a16="http://schemas.microsoft.com/office/drawing/2014/main" id="{82B671B8-552B-1C44-A160-E286EE2FA15C}"/>
              </a:ext>
            </a:extLst>
          </p:cNvPr>
          <p:cNvSpPr txBox="1"/>
          <p:nvPr/>
        </p:nvSpPr>
        <p:spPr>
          <a:xfrm>
            <a:off x="8643193" y="2418408"/>
            <a:ext cx="2942813" cy="3540265"/>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b="1" dirty="0">
                <a:solidFill>
                  <a:srgbClr val="0070C0"/>
                </a:solidFill>
              </a:rPr>
              <a:t>Virtual</a:t>
            </a:r>
            <a:r>
              <a:rPr lang="en-US" sz="2000" dirty="0">
                <a:solidFill>
                  <a:srgbClr val="0070C0"/>
                </a:solidFill>
              </a:rPr>
              <a:t> </a:t>
            </a:r>
            <a:r>
              <a:rPr lang="en-US" sz="2000" dirty="0"/>
              <a:t>reading pep rally/ birthday party</a:t>
            </a:r>
          </a:p>
          <a:p>
            <a:pPr marL="285750" indent="-228600">
              <a:lnSpc>
                <a:spcPct val="90000"/>
              </a:lnSpc>
              <a:spcAft>
                <a:spcPts val="600"/>
              </a:spcAft>
              <a:buFont typeface="Arial" panose="020B0604020202020204" pitchFamily="34" charset="0"/>
              <a:buChar char="•"/>
            </a:pPr>
            <a:r>
              <a:rPr lang="en-US" sz="2000" b="1" dirty="0">
                <a:solidFill>
                  <a:srgbClr val="0070C0"/>
                </a:solidFill>
              </a:rPr>
              <a:t>Purpose </a:t>
            </a:r>
            <a:r>
              <a:rPr lang="en-US" sz="2000" dirty="0"/>
              <a:t>– to introduce Alabama children to SHORT</a:t>
            </a:r>
          </a:p>
          <a:p>
            <a:pPr marL="285750" indent="-228600">
              <a:lnSpc>
                <a:spcPct val="90000"/>
              </a:lnSpc>
              <a:spcAft>
                <a:spcPts val="600"/>
              </a:spcAft>
              <a:buFont typeface="Arial" panose="020B0604020202020204" pitchFamily="34" charset="0"/>
              <a:buChar char="•"/>
            </a:pPr>
            <a:r>
              <a:rPr lang="en-US" sz="2000" b="1" dirty="0">
                <a:solidFill>
                  <a:srgbClr val="0070C0"/>
                </a:solidFill>
              </a:rPr>
              <a:t>Awareness</a:t>
            </a:r>
            <a:r>
              <a:rPr lang="en-US" sz="2000" dirty="0"/>
              <a:t> increases adoption!</a:t>
            </a:r>
          </a:p>
          <a:p>
            <a:pPr marL="285750" indent="-228600">
              <a:lnSpc>
                <a:spcPct val="90000"/>
              </a:lnSpc>
              <a:spcAft>
                <a:spcPts val="600"/>
              </a:spcAft>
              <a:buFont typeface="Arial" panose="020B0604020202020204" pitchFamily="34" charset="0"/>
              <a:buChar char="•"/>
            </a:pPr>
            <a:r>
              <a:rPr lang="en-US" sz="2000" b="1" dirty="0">
                <a:solidFill>
                  <a:srgbClr val="0070C0"/>
                </a:solidFill>
              </a:rPr>
              <a:t>SHORT Turns Two </a:t>
            </a:r>
            <a:r>
              <a:rPr lang="en-US" sz="2000" dirty="0"/>
              <a:t>- February 22, 2022 – SHORT in Mobile</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endParaRPr lang="en-US" sz="2000" dirty="0"/>
          </a:p>
        </p:txBody>
      </p:sp>
      <p:sp>
        <p:nvSpPr>
          <p:cNvPr id="18" name="Rectangle 17">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112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C138A0-F8A6-4698-8710-6453CC230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DCA1C9-8829-8F4E-80F0-4DF9AC5BA974}"/>
              </a:ext>
            </a:extLst>
          </p:cNvPr>
          <p:cNvSpPr>
            <a:spLocks noGrp="1"/>
          </p:cNvSpPr>
          <p:nvPr>
            <p:ph type="title"/>
          </p:nvPr>
        </p:nvSpPr>
        <p:spPr>
          <a:xfrm>
            <a:off x="1188799" y="1776161"/>
            <a:ext cx="5492730" cy="3305041"/>
          </a:xfrm>
        </p:spPr>
        <p:txBody>
          <a:bodyPr vert="horz" lIns="91440" tIns="45720" rIns="91440" bIns="45720" rtlCol="0" anchor="t">
            <a:normAutofit/>
          </a:bodyPr>
          <a:lstStyle/>
          <a:p>
            <a:br>
              <a:rPr lang="en-US" sz="2600" dirty="0"/>
            </a:br>
            <a:r>
              <a:rPr lang="en-US" sz="2600" dirty="0"/>
              <a:t>“Best Day Ever” – </a:t>
            </a:r>
            <a:br>
              <a:rPr lang="en-US" sz="2600" dirty="0"/>
            </a:br>
            <a:r>
              <a:rPr lang="en-US" sz="2600" dirty="0"/>
              <a:t>Awareness builds Adoption</a:t>
            </a:r>
            <a:br>
              <a:rPr lang="en-US" sz="2600" dirty="0"/>
            </a:br>
            <a:br>
              <a:rPr lang="en-US" sz="2600" dirty="0"/>
            </a:br>
            <a:br>
              <a:rPr lang="en-US" sz="2600" dirty="0"/>
            </a:br>
            <a:r>
              <a:rPr lang="en-US" sz="2600" dirty="0">
                <a:hlinkClick r:id="rId3"/>
              </a:rPr>
              <a:t>Aubie Meets SHORT</a:t>
            </a:r>
            <a:br>
              <a:rPr lang="en-US" sz="2600" dirty="0"/>
            </a:br>
            <a:br>
              <a:rPr lang="en-US" sz="2600" dirty="0"/>
            </a:br>
            <a:br>
              <a:rPr lang="en-US" sz="2600" dirty="0"/>
            </a:br>
            <a:endParaRPr lang="en-US" sz="2600" dirty="0"/>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0" y="290285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8070" y="679732"/>
            <a:ext cx="427710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4C6A230-73C9-8844-8CCA-4CFBB6AE83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58100" y="928201"/>
            <a:ext cx="3800393" cy="4926942"/>
          </a:xfrm>
          <a:prstGeom prst="rect">
            <a:avLst/>
          </a:prstGeom>
        </p:spPr>
      </p:pic>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9320" y="6355073"/>
            <a:ext cx="427585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44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D7B3-13EB-E747-8334-8CC5587211E8}"/>
              </a:ext>
            </a:extLst>
          </p:cNvPr>
          <p:cNvSpPr>
            <a:spLocks noGrp="1"/>
          </p:cNvSpPr>
          <p:nvPr>
            <p:ph type="title"/>
          </p:nvPr>
        </p:nvSpPr>
        <p:spPr/>
        <p:txBody>
          <a:bodyPr/>
          <a:lstStyle/>
          <a:p>
            <a:r>
              <a:rPr lang="en-US" dirty="0"/>
              <a:t>Projects In-Flight</a:t>
            </a:r>
          </a:p>
        </p:txBody>
      </p:sp>
      <p:graphicFrame>
        <p:nvGraphicFramePr>
          <p:cNvPr id="5" name="Diagram 4">
            <a:extLst>
              <a:ext uri="{FF2B5EF4-FFF2-40B4-BE49-F238E27FC236}">
                <a16:creationId xmlns:a16="http://schemas.microsoft.com/office/drawing/2014/main" id="{7E0DA4CE-97E6-3748-96C5-AD06F292D25F}"/>
              </a:ext>
            </a:extLst>
          </p:cNvPr>
          <p:cNvGraphicFramePr/>
          <p:nvPr>
            <p:extLst>
              <p:ext uri="{D42A27DB-BD31-4B8C-83A1-F6EECF244321}">
                <p14:modId xmlns:p14="http://schemas.microsoft.com/office/powerpoint/2010/main" val="2259197017"/>
              </p:ext>
            </p:extLst>
          </p:nvPr>
        </p:nvGraphicFramePr>
        <p:xfrm>
          <a:off x="3703638" y="84825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573FAF7-F5FB-AF43-81B6-EEC668434E0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0362" y="1846698"/>
            <a:ext cx="3058139" cy="4108054"/>
          </a:xfrm>
          <a:prstGeom prst="rect">
            <a:avLst/>
          </a:prstGeom>
          <a:ln w="76200">
            <a:solidFill>
              <a:schemeClr val="accent2"/>
            </a:solidFill>
          </a:ln>
        </p:spPr>
      </p:pic>
    </p:spTree>
    <p:extLst>
      <p:ext uri="{BB962C8B-B14F-4D97-AF65-F5344CB8AC3E}">
        <p14:creationId xmlns:p14="http://schemas.microsoft.com/office/powerpoint/2010/main" val="2313011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26449</TotalTime>
  <Words>547</Words>
  <Application>Microsoft Macintosh PowerPoint</Application>
  <PresentationFormat>Widescreen</PresentationFormat>
  <Paragraphs>132</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Avenir Next LT Pro</vt:lpstr>
      <vt:lpstr>Calibri</vt:lpstr>
      <vt:lpstr>Calibri Light</vt:lpstr>
      <vt:lpstr>Office Theme</vt:lpstr>
      <vt:lpstr>MISSION:  To spread literacy-rich, community-oriented, enjoyable content to Alabama’s youngest citizens. </vt:lpstr>
      <vt:lpstr>Agenda</vt:lpstr>
      <vt:lpstr>Our Journey</vt:lpstr>
      <vt:lpstr>A SHORT History</vt:lpstr>
      <vt:lpstr>SHORT Timeline</vt:lpstr>
      <vt:lpstr>The One-Year Mark</vt:lpstr>
      <vt:lpstr>Happy Birthday, SHORT!</vt:lpstr>
      <vt:lpstr> “Best Day Ever” –  Awareness builds Adoption   Aubie Meets SHORT   </vt:lpstr>
      <vt:lpstr>Projects In-Flight</vt:lpstr>
      <vt:lpstr>Five Point Campaign</vt:lpstr>
      <vt:lpstr>What’s Next </vt:lpstr>
      <vt:lpstr>Challenges</vt:lpstr>
      <vt:lpstr>Opportunities</vt:lpstr>
      <vt:lpstr>Internship Openings</vt:lpstr>
      <vt:lpstr>Call to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To spread literacy-rich, community -oriented, enjoyable content to Alabama’s youngest citizens. </dc:title>
  <dc:creator>Chris Young</dc:creator>
  <cp:lastModifiedBy>Chris Young</cp:lastModifiedBy>
  <cp:revision>50</cp:revision>
  <cp:lastPrinted>2021-02-12T15:29:28Z</cp:lastPrinted>
  <dcterms:created xsi:type="dcterms:W3CDTF">2020-10-26T01:40:03Z</dcterms:created>
  <dcterms:modified xsi:type="dcterms:W3CDTF">2021-03-15T12:49:29Z</dcterms:modified>
</cp:coreProperties>
</file>