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501" r:id="rId4"/>
    <p:sldMasterId id="2147484552" r:id="rId5"/>
  </p:sldMasterIdLst>
  <p:notesMasterIdLst>
    <p:notesMasterId r:id="rId34"/>
  </p:notesMasterIdLst>
  <p:handoutMasterIdLst>
    <p:handoutMasterId r:id="rId35"/>
  </p:handoutMasterIdLst>
  <p:sldIdLst>
    <p:sldId id="257" r:id="rId6"/>
    <p:sldId id="826" r:id="rId7"/>
    <p:sldId id="808" r:id="rId8"/>
    <p:sldId id="806" r:id="rId9"/>
    <p:sldId id="802" r:id="rId10"/>
    <p:sldId id="804" r:id="rId11"/>
    <p:sldId id="791" r:id="rId12"/>
    <p:sldId id="814" r:id="rId13"/>
    <p:sldId id="812" r:id="rId14"/>
    <p:sldId id="815" r:id="rId15"/>
    <p:sldId id="827" r:id="rId16"/>
    <p:sldId id="798" r:id="rId17"/>
    <p:sldId id="809" r:id="rId18"/>
    <p:sldId id="832" r:id="rId19"/>
    <p:sldId id="831" r:id="rId20"/>
    <p:sldId id="296" r:id="rId21"/>
    <p:sldId id="828" r:id="rId22"/>
    <p:sldId id="825" r:id="rId23"/>
    <p:sldId id="830" r:id="rId24"/>
    <p:sldId id="519" r:id="rId25"/>
    <p:sldId id="261" r:id="rId26"/>
    <p:sldId id="829" r:id="rId27"/>
    <p:sldId id="822" r:id="rId28"/>
    <p:sldId id="819" r:id="rId29"/>
    <p:sldId id="821" r:id="rId30"/>
    <p:sldId id="823" r:id="rId31"/>
    <p:sldId id="824" r:id="rId32"/>
    <p:sldId id="833" r:id="rId33"/>
  </p:sldIdLst>
  <p:sldSz cx="10058400" cy="7772400"/>
  <p:notesSz cx="7010400" cy="9296400"/>
  <p:defaultText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F3FA0-2B82-41DB-80C6-ACE4DB748CC9}">
          <p14:sldIdLst>
            <p14:sldId id="257"/>
          </p14:sldIdLst>
        </p14:section>
        <p14:section name="Content" id="{E17E014E-258B-4AAF-91AD-40BE7E5ADCC3}">
          <p14:sldIdLst>
            <p14:sldId id="826"/>
            <p14:sldId id="808"/>
            <p14:sldId id="806"/>
            <p14:sldId id="802"/>
            <p14:sldId id="804"/>
            <p14:sldId id="791"/>
            <p14:sldId id="814"/>
            <p14:sldId id="812"/>
            <p14:sldId id="815"/>
            <p14:sldId id="827"/>
            <p14:sldId id="798"/>
            <p14:sldId id="809"/>
            <p14:sldId id="832"/>
            <p14:sldId id="831"/>
            <p14:sldId id="296"/>
            <p14:sldId id="828"/>
            <p14:sldId id="825"/>
            <p14:sldId id="830"/>
            <p14:sldId id="519"/>
            <p14:sldId id="261"/>
            <p14:sldId id="829"/>
            <p14:sldId id="822"/>
            <p14:sldId id="819"/>
            <p14:sldId id="821"/>
            <p14:sldId id="823"/>
            <p14:sldId id="824"/>
            <p14:sldId id="833"/>
          </p14:sldIdLst>
        </p14:section>
      </p14:sectionLst>
    </p:ext>
    <p:ext uri="{EFAFB233-063F-42B5-8137-9DF3F51BA10A}">
      <p15:sldGuideLst xmlns:p15="http://schemas.microsoft.com/office/powerpoint/2012/main">
        <p15:guide id="1" orient="horz" pos="840" userDrawn="1">
          <p15:clr>
            <a:srgbClr val="A4A3A4"/>
          </p15:clr>
        </p15:guide>
        <p15:guide id="2" pos="316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loe White" initials="GW" lastIdx="27" clrIdx="0">
    <p:extLst>
      <p:ext uri="{19B8F6BF-5375-455C-9EA6-DF929625EA0E}">
        <p15:presenceInfo xmlns:p15="http://schemas.microsoft.com/office/powerpoint/2012/main" userId="Goodloe White" providerId="None"/>
      </p:ext>
    </p:extLst>
  </p:cmAuthor>
  <p:cmAuthor id="2" name="Grace Weitkamp" initials="GW" lastIdx="1" clrIdx="1">
    <p:extLst>
      <p:ext uri="{19B8F6BF-5375-455C-9EA6-DF929625EA0E}">
        <p15:presenceInfo xmlns:p15="http://schemas.microsoft.com/office/powerpoint/2012/main" userId="Grace Weitkam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C3CF"/>
    <a:srgbClr val="005E74"/>
    <a:srgbClr val="4B4B4B"/>
    <a:srgbClr val="214D69"/>
    <a:srgbClr val="3A3A3A"/>
    <a:srgbClr val="427994"/>
    <a:srgbClr val="595959"/>
    <a:srgbClr val="6D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57" d="100"/>
          <a:sy n="57" d="100"/>
        </p:scale>
        <p:origin x="588" y="40"/>
      </p:cViewPr>
      <p:guideLst>
        <p:guide orient="horz" pos="840"/>
        <p:guide pos="3168"/>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ldsmith\Pension\Pension%20Comparison%20of%20Alabma%20Citie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porterwhite.sharepoint.com/sites/PWCOPubFin/Shared%20Documents/COB/Analysis/DEBT%202019%20March%2011%2020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porterwhite.sharepoint.com/sites/PWCOPubFin/Shared%20Documents/COB/Comps/DEBT%202019%20March%2010%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porterwhite.sharepoint.com/sites/PWCOPubFin/Shared%20Documents/COB/Analysis/DEBT%202019%20March%2011%20202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porterwhite.sharepoint.com/sites/PWCOPubFin/Shared%20Documents/COB/Library/Pension/Pension%20Graph.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dsmith\Pension\Pension%20Comparison%20of%20Alabma%20Citi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porterwhite.sharepoint.com/sites/PWCOPubFin/Shared%20Documents/COB/Comps/City%20Comparison%202-22-2021.xlsb"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92850892747186"/>
          <c:y val="4.2424918649003635E-2"/>
          <c:w val="0.88313162453783911"/>
          <c:h val="0.80303254103521893"/>
        </c:manualLayout>
      </c:layout>
      <c:barChart>
        <c:barDir val="col"/>
        <c:grouping val="clustered"/>
        <c:varyColors val="0"/>
        <c:ser>
          <c:idx val="0"/>
          <c:order val="0"/>
          <c:spPr>
            <a:solidFill>
              <a:srgbClr val="A5C3CF"/>
            </a:solidFill>
            <a:ln>
              <a:noFill/>
            </a:ln>
            <a:effectLst/>
            <a:scene3d>
              <a:camera prst="orthographicFront"/>
              <a:lightRig rig="threePt" dir="t"/>
            </a:scene3d>
            <a:sp3d>
              <a:bevelT/>
            </a:sp3d>
          </c:spPr>
          <c:invertIfNegative val="0"/>
          <c:dPt>
            <c:idx val="1"/>
            <c:invertIfNegative val="0"/>
            <c:bubble3D val="0"/>
            <c:spPr>
              <a:solidFill>
                <a:srgbClr val="A5C3CF"/>
              </a:solidFill>
              <a:ln>
                <a:noFill/>
              </a:ln>
              <a:effectLst/>
              <a:scene3d>
                <a:camera prst="orthographicFront"/>
                <a:lightRig rig="threePt" dir="t"/>
              </a:scene3d>
              <a:sp3d>
                <a:bevelT/>
              </a:sp3d>
            </c:spPr>
            <c:extLst>
              <c:ext xmlns:c16="http://schemas.microsoft.com/office/drawing/2014/chart" uri="{C3380CC4-5D6E-409C-BE32-E72D297353CC}">
                <c16:uniqueId val="{00000002-429F-40CE-8084-AF926A994AB5}"/>
              </c:ext>
            </c:extLst>
          </c:dPt>
          <c:dPt>
            <c:idx val="7"/>
            <c:invertIfNegative val="0"/>
            <c:bubble3D val="0"/>
            <c:spPr>
              <a:solidFill>
                <a:srgbClr val="A5C3CF"/>
              </a:solidFill>
              <a:ln>
                <a:noFill/>
              </a:ln>
              <a:effectLst/>
              <a:scene3d>
                <a:camera prst="orthographicFront"/>
                <a:lightRig rig="threePt" dir="t"/>
              </a:scene3d>
              <a:sp3d>
                <a:bevelT/>
              </a:sp3d>
            </c:spPr>
            <c:extLst>
              <c:ext xmlns:c16="http://schemas.microsoft.com/office/drawing/2014/chart" uri="{C3380CC4-5D6E-409C-BE32-E72D297353CC}">
                <c16:uniqueId val="{00000003-429F-40CE-8084-AF926A994AB5}"/>
              </c:ext>
            </c:extLst>
          </c:dPt>
          <c:dPt>
            <c:idx val="10"/>
            <c:invertIfNegative val="0"/>
            <c:bubble3D val="0"/>
            <c:spPr>
              <a:solidFill>
                <a:srgbClr val="8F1336"/>
              </a:solidFill>
              <a:ln>
                <a:noFill/>
              </a:ln>
              <a:effectLst/>
              <a:scene3d>
                <a:camera prst="orthographicFront"/>
                <a:lightRig rig="threePt" dir="t"/>
              </a:scene3d>
              <a:sp3d>
                <a:bevelT/>
              </a:sp3d>
            </c:spPr>
            <c:extLst>
              <c:ext xmlns:c16="http://schemas.microsoft.com/office/drawing/2014/chart" uri="{C3380CC4-5D6E-409C-BE32-E72D297353CC}">
                <c16:uniqueId val="{00000001-429F-40CE-8084-AF926A994AB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Sheet1!$A$25:$A$36</c:f>
              <c:strCache>
                <c:ptCount val="12"/>
                <c:pt idx="0">
                  <c:v>Tuscaloosa</c:v>
                </c:pt>
                <c:pt idx="1">
                  <c:v>Mobile</c:v>
                </c:pt>
                <c:pt idx="2">
                  <c:v>Hoover</c:v>
                </c:pt>
                <c:pt idx="3">
                  <c:v>Huntsville</c:v>
                </c:pt>
                <c:pt idx="4">
                  <c:v>Vestavia</c:v>
                </c:pt>
                <c:pt idx="5">
                  <c:v>Mtn Brook</c:v>
                </c:pt>
                <c:pt idx="6">
                  <c:v>Homewood</c:v>
                </c:pt>
                <c:pt idx="7">
                  <c:v>Montgomery</c:v>
                </c:pt>
                <c:pt idx="8">
                  <c:v>Gadsden</c:v>
                </c:pt>
                <c:pt idx="9">
                  <c:v>Opelika</c:v>
                </c:pt>
                <c:pt idx="10">
                  <c:v>Birmingham</c:v>
                </c:pt>
                <c:pt idx="11">
                  <c:v>Dothan</c:v>
                </c:pt>
              </c:strCache>
            </c:strRef>
          </c:cat>
          <c:val>
            <c:numRef>
              <c:f>Sheet1!$C$25:$C$36</c:f>
              <c:numCache>
                <c:formatCode>0.0%</c:formatCode>
                <c:ptCount val="12"/>
                <c:pt idx="0">
                  <c:v>0.79</c:v>
                </c:pt>
                <c:pt idx="1">
                  <c:v>0.75</c:v>
                </c:pt>
                <c:pt idx="2">
                  <c:v>0.73</c:v>
                </c:pt>
                <c:pt idx="3">
                  <c:v>0.69</c:v>
                </c:pt>
                <c:pt idx="4">
                  <c:v>0.69</c:v>
                </c:pt>
                <c:pt idx="5">
                  <c:v>0.68</c:v>
                </c:pt>
                <c:pt idx="6">
                  <c:v>0.63</c:v>
                </c:pt>
                <c:pt idx="7">
                  <c:v>0.61399999999999999</c:v>
                </c:pt>
                <c:pt idx="8">
                  <c:v>0.6</c:v>
                </c:pt>
                <c:pt idx="9">
                  <c:v>0.56000000000000005</c:v>
                </c:pt>
                <c:pt idx="10">
                  <c:v>0.53</c:v>
                </c:pt>
                <c:pt idx="11">
                  <c:v>0.49</c:v>
                </c:pt>
              </c:numCache>
            </c:numRef>
          </c:val>
          <c:extLst>
            <c:ext xmlns:c16="http://schemas.microsoft.com/office/drawing/2014/chart" uri="{C3380CC4-5D6E-409C-BE32-E72D297353CC}">
              <c16:uniqueId val="{00000000-429F-40CE-8084-AF926A994AB5}"/>
            </c:ext>
          </c:extLst>
        </c:ser>
        <c:dLbls>
          <c:dLblPos val="outEnd"/>
          <c:showLegendKey val="0"/>
          <c:showVal val="1"/>
          <c:showCatName val="0"/>
          <c:showSerName val="0"/>
          <c:showPercent val="0"/>
          <c:showBubbleSize val="0"/>
        </c:dLbls>
        <c:gapWidth val="219"/>
        <c:overlap val="-27"/>
        <c:axId val="422550008"/>
        <c:axId val="581408904"/>
      </c:barChart>
      <c:catAx>
        <c:axId val="42255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581408904"/>
        <c:crosses val="autoZero"/>
        <c:auto val="1"/>
        <c:lblAlgn val="ctr"/>
        <c:lblOffset val="100"/>
        <c:noMultiLvlLbl val="0"/>
      </c:catAx>
      <c:valAx>
        <c:axId val="5814089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n-US"/>
          </a:p>
        </c:txPr>
        <c:crossAx val="422550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a:scene3d>
              <a:camera prst="orthographicFront"/>
              <a:lightRig rig="threePt" dir="t"/>
            </a:scene3d>
            <a:sp3d>
              <a:bevelT/>
            </a:sp3d>
          </c:spPr>
          <c:invertIfNegative val="0"/>
          <c:dPt>
            <c:idx val="5"/>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2-C5FD-4078-8626-08C92DFD1861}"/>
              </c:ext>
            </c:extLst>
          </c:dPt>
          <c:dPt>
            <c:idx val="11"/>
            <c:invertIfNegative val="0"/>
            <c:bubble3D val="0"/>
            <c:spPr>
              <a:solidFill>
                <a:schemeClr val="bg1">
                  <a:lumMod val="50000"/>
                </a:schemeClr>
              </a:solidFill>
              <a:ln>
                <a:noFill/>
              </a:ln>
              <a:effectLst/>
              <a:scene3d>
                <a:camera prst="orthographicFront"/>
                <a:lightRig rig="threePt" dir="t"/>
              </a:scene3d>
              <a:sp3d>
                <a:bevelT/>
              </a:sp3d>
            </c:spPr>
            <c:extLst>
              <c:ext xmlns:c16="http://schemas.microsoft.com/office/drawing/2014/chart" uri="{C3380CC4-5D6E-409C-BE32-E72D297353CC}">
                <c16:uniqueId val="{00000001-C5FD-4078-8626-08C92DFD186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Sheet1!$A$12:$A$24</c:f>
              <c:strCache>
                <c:ptCount val="13"/>
                <c:pt idx="0">
                  <c:v>Opelika</c:v>
                </c:pt>
                <c:pt idx="1">
                  <c:v>Dothan</c:v>
                </c:pt>
                <c:pt idx="2">
                  <c:v>Montgomery</c:v>
                </c:pt>
                <c:pt idx="3">
                  <c:v>Gadsden</c:v>
                </c:pt>
                <c:pt idx="4">
                  <c:v>Mtn Brook</c:v>
                </c:pt>
                <c:pt idx="5">
                  <c:v>Birmingham 2021</c:v>
                </c:pt>
                <c:pt idx="6">
                  <c:v>Huntsville</c:v>
                </c:pt>
                <c:pt idx="7">
                  <c:v>Vestavia</c:v>
                </c:pt>
                <c:pt idx="8">
                  <c:v>Hoover</c:v>
                </c:pt>
                <c:pt idx="9">
                  <c:v>Mobile</c:v>
                </c:pt>
                <c:pt idx="10">
                  <c:v>Homewood</c:v>
                </c:pt>
                <c:pt idx="11">
                  <c:v>Birmingham Required</c:v>
                </c:pt>
                <c:pt idx="12">
                  <c:v>Tuscaloosa</c:v>
                </c:pt>
              </c:strCache>
            </c:strRef>
          </c:cat>
          <c:val>
            <c:numRef>
              <c:f>Sheet1!$B$12:$B$24</c:f>
              <c:numCache>
                <c:formatCode>0.0%</c:formatCode>
                <c:ptCount val="13"/>
                <c:pt idx="0">
                  <c:v>0.23</c:v>
                </c:pt>
                <c:pt idx="1">
                  <c:v>0.21</c:v>
                </c:pt>
                <c:pt idx="2">
                  <c:v>0.20599999999999999</c:v>
                </c:pt>
                <c:pt idx="3">
                  <c:v>0.19</c:v>
                </c:pt>
                <c:pt idx="4">
                  <c:v>0.17</c:v>
                </c:pt>
                <c:pt idx="5">
                  <c:v>0.14499999999999999</c:v>
                </c:pt>
                <c:pt idx="6">
                  <c:v>0.14000000000000001</c:v>
                </c:pt>
                <c:pt idx="7">
                  <c:v>0.14000000000000001</c:v>
                </c:pt>
                <c:pt idx="8">
                  <c:v>0.13</c:v>
                </c:pt>
                <c:pt idx="9">
                  <c:v>0.12</c:v>
                </c:pt>
                <c:pt idx="10">
                  <c:v>0.09</c:v>
                </c:pt>
                <c:pt idx="11">
                  <c:v>0.09</c:v>
                </c:pt>
                <c:pt idx="12">
                  <c:v>0.08</c:v>
                </c:pt>
              </c:numCache>
            </c:numRef>
          </c:val>
          <c:extLst>
            <c:ext xmlns:c16="http://schemas.microsoft.com/office/drawing/2014/chart" uri="{C3380CC4-5D6E-409C-BE32-E72D297353CC}">
              <c16:uniqueId val="{00000000-C5FD-4078-8626-08C92DFD1861}"/>
            </c:ext>
          </c:extLst>
        </c:ser>
        <c:dLbls>
          <c:showLegendKey val="0"/>
          <c:showVal val="0"/>
          <c:showCatName val="0"/>
          <c:showSerName val="0"/>
          <c:showPercent val="0"/>
          <c:showBubbleSize val="0"/>
        </c:dLbls>
        <c:gapWidth val="130"/>
        <c:overlap val="-23"/>
        <c:axId val="175790920"/>
        <c:axId val="175791248"/>
      </c:barChart>
      <c:catAx>
        <c:axId val="17579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175791248"/>
        <c:crosses val="autoZero"/>
        <c:auto val="1"/>
        <c:lblAlgn val="ctr"/>
        <c:lblOffset val="100"/>
        <c:noMultiLvlLbl val="0"/>
      </c:catAx>
      <c:valAx>
        <c:axId val="175791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n-US"/>
          </a:p>
        </c:txPr>
        <c:crossAx val="175790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0869205977464"/>
          <c:y val="3.113784052855462E-2"/>
          <c:w val="0.76511893101618034"/>
          <c:h val="0.71916770748484027"/>
        </c:manualLayout>
      </c:layout>
      <c:barChart>
        <c:barDir val="col"/>
        <c:grouping val="stacked"/>
        <c:varyColors val="0"/>
        <c:ser>
          <c:idx val="3"/>
          <c:order val="0"/>
          <c:tx>
            <c:strRef>
              <c:f>'2019 Liabilities'!$E$7</c:f>
              <c:strCache>
                <c:ptCount val="1"/>
                <c:pt idx="0">
                  <c:v>Net Pension</c:v>
                </c:pt>
              </c:strCache>
            </c:strRef>
          </c:tx>
          <c:spPr>
            <a:solidFill>
              <a:srgbClr val="A5C3CF"/>
            </a:solidFill>
            <a:ln>
              <a:noFill/>
            </a:ln>
            <a:effectLst/>
            <a:scene3d>
              <a:camera prst="orthographicFront"/>
              <a:lightRig rig="threePt" dir="t"/>
            </a:scene3d>
            <a:sp3d>
              <a:bevelT/>
            </a:sp3d>
          </c:spPr>
          <c:invertIfNegative val="0"/>
          <c:dPt>
            <c:idx val="0"/>
            <c:invertIfNegative val="0"/>
            <c:bubble3D val="0"/>
            <c:spPr>
              <a:solidFill>
                <a:srgbClr val="8F1336"/>
              </a:solidFill>
              <a:ln>
                <a:noFill/>
              </a:ln>
              <a:effectLst/>
              <a:scene3d>
                <a:camera prst="orthographicFront"/>
                <a:lightRig rig="threePt" dir="t"/>
              </a:scene3d>
              <a:sp3d>
                <a:bevelT/>
              </a:sp3d>
            </c:spPr>
            <c:extLst>
              <c:ext xmlns:c16="http://schemas.microsoft.com/office/drawing/2014/chart" uri="{C3380CC4-5D6E-409C-BE32-E72D297353CC}">
                <c16:uniqueId val="{00000000-68A3-4F96-9093-C6E1FD9B1710}"/>
              </c:ext>
            </c:extLst>
          </c:dPt>
          <c:cat>
            <c:strRef>
              <c:f>'2019 Liabilities'!$A$8:$A$19</c:f>
              <c:strCache>
                <c:ptCount val="12"/>
                <c:pt idx="0">
                  <c:v>Birmingham</c:v>
                </c:pt>
                <c:pt idx="1">
                  <c:v>Huntsville</c:v>
                </c:pt>
                <c:pt idx="2">
                  <c:v>Montgomery</c:v>
                </c:pt>
                <c:pt idx="3">
                  <c:v>Mobile</c:v>
                </c:pt>
                <c:pt idx="4">
                  <c:v>Tuscaloosa</c:v>
                </c:pt>
                <c:pt idx="5">
                  <c:v>Dothan</c:v>
                </c:pt>
                <c:pt idx="6">
                  <c:v>Homewood</c:v>
                </c:pt>
                <c:pt idx="7">
                  <c:v>Hoover</c:v>
                </c:pt>
                <c:pt idx="8">
                  <c:v>Vestavia Hls.</c:v>
                </c:pt>
                <c:pt idx="9">
                  <c:v>Gadsden</c:v>
                </c:pt>
                <c:pt idx="10">
                  <c:v>Opelika</c:v>
                </c:pt>
                <c:pt idx="11">
                  <c:v>Mt. Brook</c:v>
                </c:pt>
              </c:strCache>
            </c:strRef>
          </c:cat>
          <c:val>
            <c:numRef>
              <c:f>'2019 Liabilities'!$E$8:$E$19</c:f>
              <c:numCache>
                <c:formatCode>#,##0_);\(#,##0\)</c:formatCode>
                <c:ptCount val="12"/>
                <c:pt idx="0">
                  <c:v>955141000</c:v>
                </c:pt>
                <c:pt idx="1">
                  <c:v>189542455</c:v>
                </c:pt>
                <c:pt idx="2">
                  <c:v>293719579</c:v>
                </c:pt>
                <c:pt idx="3">
                  <c:v>137345863</c:v>
                </c:pt>
                <c:pt idx="4">
                  <c:v>145411948</c:v>
                </c:pt>
                <c:pt idx="5">
                  <c:v>142792010</c:v>
                </c:pt>
                <c:pt idx="6">
                  <c:v>39816066</c:v>
                </c:pt>
                <c:pt idx="7">
                  <c:v>64453607</c:v>
                </c:pt>
                <c:pt idx="8">
                  <c:v>25729782</c:v>
                </c:pt>
                <c:pt idx="9">
                  <c:v>50282624</c:v>
                </c:pt>
                <c:pt idx="10">
                  <c:v>38716499</c:v>
                </c:pt>
                <c:pt idx="11">
                  <c:v>27949688</c:v>
                </c:pt>
              </c:numCache>
            </c:numRef>
          </c:val>
          <c:extLst>
            <c:ext xmlns:c16="http://schemas.microsoft.com/office/drawing/2014/chart" uri="{C3380CC4-5D6E-409C-BE32-E72D297353CC}">
              <c16:uniqueId val="{00000002-9B13-46DA-AAD2-CF96565EB890}"/>
            </c:ext>
          </c:extLst>
        </c:ser>
        <c:dLbls>
          <c:showLegendKey val="0"/>
          <c:showVal val="0"/>
          <c:showCatName val="0"/>
          <c:showSerName val="0"/>
          <c:showPercent val="0"/>
          <c:showBubbleSize val="0"/>
        </c:dLbls>
        <c:gapWidth val="150"/>
        <c:overlap val="100"/>
        <c:axId val="1379974399"/>
        <c:axId val="1379979391"/>
      </c:barChart>
      <c:lineChart>
        <c:grouping val="standard"/>
        <c:varyColors val="0"/>
        <c:ser>
          <c:idx val="0"/>
          <c:order val="1"/>
          <c:tx>
            <c:strRef>
              <c:f>'2019 Liabilities'!$R$7</c:f>
              <c:strCache>
                <c:ptCount val="1"/>
                <c:pt idx="0">
                  <c:v>Pension per Capita</c:v>
                </c:pt>
              </c:strCache>
            </c:strRef>
          </c:tx>
          <c:spPr>
            <a:ln w="28575" cap="rnd">
              <a:solidFill>
                <a:schemeClr val="accent1"/>
              </a:solidFill>
              <a:round/>
            </a:ln>
            <a:effectLst/>
          </c:spPr>
          <c:marker>
            <c:symbol val="none"/>
          </c:marker>
          <c:dLbls>
            <c:dLbl>
              <c:idx val="0"/>
              <c:layout>
                <c:manualLayout>
                  <c:x val="-4.593467685892981E-2"/>
                  <c:y val="-4.1350529459679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70-4432-9049-04B9DEF95F7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Liabilities'!$A$8:$A$19</c:f>
              <c:strCache>
                <c:ptCount val="12"/>
                <c:pt idx="0">
                  <c:v>Birmingham</c:v>
                </c:pt>
                <c:pt idx="1">
                  <c:v>Huntsville</c:v>
                </c:pt>
                <c:pt idx="2">
                  <c:v>Montgomery</c:v>
                </c:pt>
                <c:pt idx="3">
                  <c:v>Mobile</c:v>
                </c:pt>
                <c:pt idx="4">
                  <c:v>Tuscaloosa</c:v>
                </c:pt>
                <c:pt idx="5">
                  <c:v>Dothan</c:v>
                </c:pt>
                <c:pt idx="6">
                  <c:v>Homewood</c:v>
                </c:pt>
                <c:pt idx="7">
                  <c:v>Hoover</c:v>
                </c:pt>
                <c:pt idx="8">
                  <c:v>Vestavia Hls.</c:v>
                </c:pt>
                <c:pt idx="9">
                  <c:v>Gadsden</c:v>
                </c:pt>
                <c:pt idx="10">
                  <c:v>Opelika</c:v>
                </c:pt>
                <c:pt idx="11">
                  <c:v>Mt. Brook</c:v>
                </c:pt>
              </c:strCache>
            </c:strRef>
          </c:cat>
          <c:val>
            <c:numRef>
              <c:f>'2019 Liabilities'!$R$8:$R$19</c:f>
              <c:numCache>
                <c:formatCode>#,##0.00_);\(#,##0.00\)</c:formatCode>
                <c:ptCount val="12"/>
                <c:pt idx="0">
                  <c:v>4561.2574795967585</c:v>
                </c:pt>
                <c:pt idx="1">
                  <c:v>945.00012464227666</c:v>
                </c:pt>
                <c:pt idx="2">
                  <c:v>1479.509275909835</c:v>
                </c:pt>
                <c:pt idx="3">
                  <c:v>727.77587431114875</c:v>
                </c:pt>
                <c:pt idx="4">
                  <c:v>1437.8857498838117</c:v>
                </c:pt>
                <c:pt idx="5">
                  <c:v>2071.2204638749076</c:v>
                </c:pt>
                <c:pt idx="6">
                  <c:v>1568.9823856247783</c:v>
                </c:pt>
                <c:pt idx="7">
                  <c:v>751.48781596865967</c:v>
                </c:pt>
                <c:pt idx="8">
                  <c:v>747.67622700723564</c:v>
                </c:pt>
                <c:pt idx="9">
                  <c:v>1436.6464000000001</c:v>
                </c:pt>
                <c:pt idx="10">
                  <c:v>1252.6368254173676</c:v>
                </c:pt>
                <c:pt idx="11">
                  <c:v>1377.0354239542789</c:v>
                </c:pt>
              </c:numCache>
            </c:numRef>
          </c:val>
          <c:smooth val="0"/>
          <c:extLst>
            <c:ext xmlns:c16="http://schemas.microsoft.com/office/drawing/2014/chart" uri="{C3380CC4-5D6E-409C-BE32-E72D297353CC}">
              <c16:uniqueId val="{00000001-79D8-4B43-8AB1-9A1DB7628ACF}"/>
            </c:ext>
          </c:extLst>
        </c:ser>
        <c:dLbls>
          <c:showLegendKey val="0"/>
          <c:showVal val="0"/>
          <c:showCatName val="0"/>
          <c:showSerName val="0"/>
          <c:showPercent val="0"/>
          <c:showBubbleSize val="0"/>
        </c:dLbls>
        <c:marker val="1"/>
        <c:smooth val="0"/>
        <c:axId val="1639238111"/>
        <c:axId val="1639232287"/>
      </c:lineChart>
      <c:catAx>
        <c:axId val="137997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79979391"/>
        <c:crosses val="autoZero"/>
        <c:auto val="1"/>
        <c:lblAlgn val="ctr"/>
        <c:lblOffset val="100"/>
        <c:noMultiLvlLbl val="0"/>
      </c:catAx>
      <c:valAx>
        <c:axId val="1379979391"/>
        <c:scaling>
          <c:orientation val="minMax"/>
        </c:scaling>
        <c:delete val="0"/>
        <c:axPos val="l"/>
        <c:majorGridlines>
          <c:spPr>
            <a:ln w="9525" cap="flat" cmpd="sng" algn="ctr">
              <a:solidFill>
                <a:schemeClr val="accent5">
                  <a:lumMod val="60000"/>
                  <a:lumOff val="4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79974399"/>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ispUnitsLbl>
        </c:dispUnits>
      </c:valAx>
      <c:valAx>
        <c:axId val="1639232287"/>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sz="1400" dirty="0">
                    <a:solidFill>
                      <a:schemeClr val="tx2"/>
                    </a:solidFill>
                  </a:rPr>
                  <a:t>Per Capita</a:t>
                </a:r>
              </a:p>
            </c:rich>
          </c:tx>
          <c:layout>
            <c:manualLayout>
              <c:xMode val="edge"/>
              <c:yMode val="edge"/>
              <c:x val="0.9563169961642215"/>
              <c:y val="0.3342043623857362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_);\(#,##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639238111"/>
        <c:crosses val="max"/>
        <c:crossBetween val="between"/>
      </c:valAx>
      <c:catAx>
        <c:axId val="1639238111"/>
        <c:scaling>
          <c:orientation val="minMax"/>
        </c:scaling>
        <c:delete val="1"/>
        <c:axPos val="b"/>
        <c:numFmt formatCode="General" sourceLinked="1"/>
        <c:majorTickMark val="out"/>
        <c:minorTickMark val="none"/>
        <c:tickLblPos val="nextTo"/>
        <c:crossAx val="16392322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89854612509779"/>
          <c:y val="3.113784052855462E-2"/>
          <c:w val="0.76372907695085701"/>
          <c:h val="0.71916770748484027"/>
        </c:manualLayout>
      </c:layout>
      <c:barChart>
        <c:barDir val="col"/>
        <c:grouping val="clustered"/>
        <c:varyColors val="0"/>
        <c:ser>
          <c:idx val="0"/>
          <c:order val="1"/>
          <c:tx>
            <c:strRef>
              <c:f>'2019'!$B$31</c:f>
              <c:strCache>
                <c:ptCount val="1"/>
                <c:pt idx="0">
                  <c:v>Total Debt ($millions)</c:v>
                </c:pt>
              </c:strCache>
            </c:strRef>
          </c:tx>
          <c:spPr>
            <a:solidFill>
              <a:schemeClr val="accent1"/>
            </a:solidFill>
            <a:ln>
              <a:noFill/>
            </a:ln>
            <a:effectLst/>
          </c:spPr>
          <c:invertIfNegative val="0"/>
          <c:cat>
            <c:strRef>
              <c:f>'2019'!$A$32:$A$42</c:f>
              <c:strCache>
                <c:ptCount val="11"/>
                <c:pt idx="0">
                  <c:v>Birmingham</c:v>
                </c:pt>
                <c:pt idx="1">
                  <c:v>Huntsville</c:v>
                </c:pt>
                <c:pt idx="2">
                  <c:v>Montgomery</c:v>
                </c:pt>
                <c:pt idx="3">
                  <c:v>Tuscaloosa</c:v>
                </c:pt>
                <c:pt idx="4">
                  <c:v>Hoover</c:v>
                </c:pt>
                <c:pt idx="5">
                  <c:v>Dothan</c:v>
                </c:pt>
                <c:pt idx="6">
                  <c:v>Gadsden</c:v>
                </c:pt>
                <c:pt idx="7">
                  <c:v>Vestavia Hls.</c:v>
                </c:pt>
                <c:pt idx="8">
                  <c:v>Opelika</c:v>
                </c:pt>
                <c:pt idx="9">
                  <c:v>Homewood</c:v>
                </c:pt>
                <c:pt idx="10">
                  <c:v>Mt. Brook</c:v>
                </c:pt>
              </c:strCache>
            </c:strRef>
          </c:cat>
          <c:val>
            <c:numRef>
              <c:f>'2019'!$B$32:$B$42</c:f>
              <c:numCache>
                <c:formatCode>#,##0_);\(#,##0\)</c:formatCode>
                <c:ptCount val="11"/>
                <c:pt idx="0">
                  <c:v>465699000</c:v>
                </c:pt>
                <c:pt idx="1">
                  <c:v>780015002</c:v>
                </c:pt>
                <c:pt idx="2">
                  <c:v>250040215</c:v>
                </c:pt>
                <c:pt idx="3">
                  <c:v>159001544</c:v>
                </c:pt>
                <c:pt idx="4">
                  <c:v>113885000</c:v>
                </c:pt>
                <c:pt idx="5">
                  <c:v>109034007</c:v>
                </c:pt>
                <c:pt idx="6">
                  <c:v>58984451</c:v>
                </c:pt>
                <c:pt idx="7">
                  <c:v>103305000</c:v>
                </c:pt>
                <c:pt idx="8">
                  <c:v>85775000</c:v>
                </c:pt>
                <c:pt idx="9">
                  <c:v>146825593</c:v>
                </c:pt>
                <c:pt idx="10">
                  <c:v>0</c:v>
                </c:pt>
              </c:numCache>
            </c:numRef>
          </c:val>
          <c:extLst>
            <c:ext xmlns:c16="http://schemas.microsoft.com/office/drawing/2014/chart" uri="{C3380CC4-5D6E-409C-BE32-E72D297353CC}">
              <c16:uniqueId val="{00000000-FAE6-4DBC-96B1-582DDE03144A}"/>
            </c:ext>
          </c:extLst>
        </c:ser>
        <c:dLbls>
          <c:showLegendKey val="0"/>
          <c:showVal val="0"/>
          <c:showCatName val="0"/>
          <c:showSerName val="0"/>
          <c:showPercent val="0"/>
          <c:showBubbleSize val="0"/>
        </c:dLbls>
        <c:gapWidth val="150"/>
        <c:axId val="1379974399"/>
        <c:axId val="1379979391"/>
      </c:barChart>
      <c:lineChart>
        <c:grouping val="standard"/>
        <c:varyColors val="0"/>
        <c:ser>
          <c:idx val="1"/>
          <c:order val="0"/>
          <c:tx>
            <c:strRef>
              <c:f>'2019'!$C$31</c:f>
              <c:strCache>
                <c:ptCount val="1"/>
                <c:pt idx="0">
                  <c:v>Total Debt per Capita</c:v>
                </c:pt>
              </c:strCache>
            </c:strRef>
          </c:tx>
          <c:spPr>
            <a:ln w="28575" cap="rnd">
              <a:solidFill>
                <a:schemeClr val="accent2"/>
              </a:solidFill>
              <a:round/>
            </a:ln>
            <a:effectLst/>
          </c:spPr>
          <c:marker>
            <c:symbol val="none"/>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'2019'!$A$32:$A$42</c:f>
              <c:strCache>
                <c:ptCount val="11"/>
                <c:pt idx="0">
                  <c:v>Birmingham</c:v>
                </c:pt>
                <c:pt idx="1">
                  <c:v>Huntsville</c:v>
                </c:pt>
                <c:pt idx="2">
                  <c:v>Montgomery</c:v>
                </c:pt>
                <c:pt idx="3">
                  <c:v>Tuscaloosa</c:v>
                </c:pt>
                <c:pt idx="4">
                  <c:v>Hoover</c:v>
                </c:pt>
                <c:pt idx="5">
                  <c:v>Dothan</c:v>
                </c:pt>
                <c:pt idx="6">
                  <c:v>Gadsden</c:v>
                </c:pt>
                <c:pt idx="7">
                  <c:v>Vestavia Hls.</c:v>
                </c:pt>
                <c:pt idx="8">
                  <c:v>Opelika</c:v>
                </c:pt>
                <c:pt idx="9">
                  <c:v>Homewood</c:v>
                </c:pt>
                <c:pt idx="10">
                  <c:v>Mt. Brook</c:v>
                </c:pt>
              </c:strCache>
            </c:strRef>
          </c:cat>
          <c:val>
            <c:numRef>
              <c:f>'2019'!$C$32:$C$42</c:f>
              <c:numCache>
                <c:formatCode>#,##0_);\(#,##0\)</c:formatCode>
                <c:ptCount val="11"/>
                <c:pt idx="0">
                  <c:v>2223.9366198192001</c:v>
                </c:pt>
                <c:pt idx="1">
                  <c:v>3888.9138273156041</c:v>
                </c:pt>
                <c:pt idx="2">
                  <c:v>1259.4898123662008</c:v>
                </c:pt>
                <c:pt idx="3">
                  <c:v>1572.2645729711558</c:v>
                </c:pt>
                <c:pt idx="4">
                  <c:v>1327.8262288965582</c:v>
                </c:pt>
                <c:pt idx="5">
                  <c:v>1581.5553444249431</c:v>
                </c:pt>
                <c:pt idx="6">
                  <c:v>1685.2700285714286</c:v>
                </c:pt>
                <c:pt idx="7">
                  <c:v>3001.917879870979</c:v>
                </c:pt>
                <c:pt idx="8">
                  <c:v>2775.171476640352</c:v>
                </c:pt>
                <c:pt idx="9">
                  <c:v>5785.7742443945308</c:v>
                </c:pt>
                <c:pt idx="10">
                  <c:v>0</c:v>
                </c:pt>
              </c:numCache>
            </c:numRef>
          </c:val>
          <c:smooth val="0"/>
          <c:extLst>
            <c:ext xmlns:c16="http://schemas.microsoft.com/office/drawing/2014/chart" uri="{C3380CC4-5D6E-409C-BE32-E72D297353CC}">
              <c16:uniqueId val="{00000001-FAE6-4DBC-96B1-582DDE03144A}"/>
            </c:ext>
          </c:extLst>
        </c:ser>
        <c:dLbls>
          <c:showLegendKey val="0"/>
          <c:showVal val="0"/>
          <c:showCatName val="0"/>
          <c:showSerName val="0"/>
          <c:showPercent val="0"/>
          <c:showBubbleSize val="0"/>
        </c:dLbls>
        <c:marker val="1"/>
        <c:smooth val="0"/>
        <c:axId val="809186047"/>
        <c:axId val="809188959"/>
      </c:lineChart>
      <c:catAx>
        <c:axId val="137997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79979391"/>
        <c:crosses val="autoZero"/>
        <c:auto val="1"/>
        <c:lblAlgn val="ctr"/>
        <c:lblOffset val="100"/>
        <c:noMultiLvlLbl val="0"/>
      </c:catAx>
      <c:valAx>
        <c:axId val="1379979391"/>
        <c:scaling>
          <c:orientation val="minMax"/>
          <c:max val="1800000000"/>
        </c:scaling>
        <c:delete val="0"/>
        <c:axPos val="l"/>
        <c:majorGridlines>
          <c:spPr>
            <a:ln w="9525" cap="flat" cmpd="sng" algn="ctr">
              <a:solidFill>
                <a:schemeClr val="accent5">
                  <a:lumMod val="60000"/>
                  <a:lumOff val="4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79974399"/>
        <c:crosses val="autoZero"/>
        <c:crossBetween val="between"/>
        <c:dispUnits>
          <c:builtInUnit val="millions"/>
        </c:dispUnits>
      </c:valAx>
      <c:valAx>
        <c:axId val="809188959"/>
        <c:scaling>
          <c:orientation val="minMax"/>
        </c:scaling>
        <c:delete val="0"/>
        <c:axPos val="r"/>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09186047"/>
        <c:crosses val="max"/>
        <c:crossBetween val="between"/>
      </c:valAx>
      <c:catAx>
        <c:axId val="809186047"/>
        <c:scaling>
          <c:orientation val="minMax"/>
        </c:scaling>
        <c:delete val="1"/>
        <c:axPos val="b"/>
        <c:numFmt formatCode="General" sourceLinked="1"/>
        <c:majorTickMark val="out"/>
        <c:minorTickMark val="none"/>
        <c:tickLblPos val="nextTo"/>
        <c:crossAx val="8091889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0869205977464"/>
          <c:y val="3.113784052855462E-2"/>
          <c:w val="0.76511893101618034"/>
          <c:h val="0.71916770748484027"/>
        </c:manualLayout>
      </c:layout>
      <c:barChart>
        <c:barDir val="col"/>
        <c:grouping val="stacked"/>
        <c:varyColors val="0"/>
        <c:ser>
          <c:idx val="2"/>
          <c:order val="1"/>
          <c:tx>
            <c:strRef>
              <c:f>'2019 Liabilities'!$D$7</c:f>
              <c:strCache>
                <c:ptCount val="1"/>
                <c:pt idx="0">
                  <c:v>Debt</c:v>
                </c:pt>
              </c:strCache>
            </c:strRef>
          </c:tx>
          <c:spPr>
            <a:solidFill>
              <a:srgbClr val="63A2C4"/>
            </a:solidFill>
            <a:ln>
              <a:noFill/>
            </a:ln>
            <a:effectLst/>
          </c:spPr>
          <c:invertIfNegative val="0"/>
          <c:cat>
            <c:strRef>
              <c:f>'2019 Liabilities'!$A$8:$A$19</c:f>
              <c:strCache>
                <c:ptCount val="12"/>
                <c:pt idx="0">
                  <c:v>Birmingham</c:v>
                </c:pt>
                <c:pt idx="1">
                  <c:v>Huntsville</c:v>
                </c:pt>
                <c:pt idx="2">
                  <c:v>Montgomery</c:v>
                </c:pt>
                <c:pt idx="3">
                  <c:v>Mobile</c:v>
                </c:pt>
                <c:pt idx="4">
                  <c:v>Tuscaloosa</c:v>
                </c:pt>
                <c:pt idx="5">
                  <c:v>Dothan</c:v>
                </c:pt>
                <c:pt idx="6">
                  <c:v>Homewood</c:v>
                </c:pt>
                <c:pt idx="7">
                  <c:v>Hoover</c:v>
                </c:pt>
                <c:pt idx="8">
                  <c:v>Vestavia Hls.</c:v>
                </c:pt>
                <c:pt idx="9">
                  <c:v>Gadsden</c:v>
                </c:pt>
                <c:pt idx="10">
                  <c:v>Opelika</c:v>
                </c:pt>
                <c:pt idx="11">
                  <c:v>Mt. Brook</c:v>
                </c:pt>
              </c:strCache>
            </c:strRef>
          </c:cat>
          <c:val>
            <c:numRef>
              <c:f>'2019 Liabilities'!$D$8:$D$19</c:f>
              <c:numCache>
                <c:formatCode>#,##0_);\(#,##0\)</c:formatCode>
                <c:ptCount val="12"/>
                <c:pt idx="0">
                  <c:v>564057000</c:v>
                </c:pt>
                <c:pt idx="1">
                  <c:v>838964065</c:v>
                </c:pt>
                <c:pt idx="2">
                  <c:v>263138536</c:v>
                </c:pt>
                <c:pt idx="3">
                  <c:v>205043000</c:v>
                </c:pt>
                <c:pt idx="4">
                  <c:v>108813949</c:v>
                </c:pt>
                <c:pt idx="5">
                  <c:v>26550866</c:v>
                </c:pt>
                <c:pt idx="6">
                  <c:v>148052647</c:v>
                </c:pt>
                <c:pt idx="7">
                  <c:v>93825000</c:v>
                </c:pt>
                <c:pt idx="8">
                  <c:v>103305000</c:v>
                </c:pt>
                <c:pt idx="9">
                  <c:v>58884451</c:v>
                </c:pt>
                <c:pt idx="10">
                  <c:v>80415000</c:v>
                </c:pt>
                <c:pt idx="11">
                  <c:v>0</c:v>
                </c:pt>
              </c:numCache>
            </c:numRef>
          </c:val>
          <c:extLst>
            <c:ext xmlns:c16="http://schemas.microsoft.com/office/drawing/2014/chart" uri="{C3380CC4-5D6E-409C-BE32-E72D297353CC}">
              <c16:uniqueId val="{00000001-9B13-46DA-AAD2-CF96565EB890}"/>
            </c:ext>
          </c:extLst>
        </c:ser>
        <c:ser>
          <c:idx val="3"/>
          <c:order val="2"/>
          <c:tx>
            <c:strRef>
              <c:f>'2019 Liabilities'!$E$7</c:f>
              <c:strCache>
                <c:ptCount val="1"/>
                <c:pt idx="0">
                  <c:v>Net Pension</c:v>
                </c:pt>
              </c:strCache>
            </c:strRef>
          </c:tx>
          <c:spPr>
            <a:solidFill>
              <a:schemeClr val="accent4"/>
            </a:solidFill>
            <a:ln>
              <a:noFill/>
            </a:ln>
            <a:effectLst/>
          </c:spPr>
          <c:invertIfNegative val="0"/>
          <c:cat>
            <c:strRef>
              <c:f>'2019 Liabilities'!$A$8:$A$19</c:f>
              <c:strCache>
                <c:ptCount val="12"/>
                <c:pt idx="0">
                  <c:v>Birmingham</c:v>
                </c:pt>
                <c:pt idx="1">
                  <c:v>Huntsville</c:v>
                </c:pt>
                <c:pt idx="2">
                  <c:v>Montgomery</c:v>
                </c:pt>
                <c:pt idx="3">
                  <c:v>Mobile</c:v>
                </c:pt>
                <c:pt idx="4">
                  <c:v>Tuscaloosa</c:v>
                </c:pt>
                <c:pt idx="5">
                  <c:v>Dothan</c:v>
                </c:pt>
                <c:pt idx="6">
                  <c:v>Homewood</c:v>
                </c:pt>
                <c:pt idx="7">
                  <c:v>Hoover</c:v>
                </c:pt>
                <c:pt idx="8">
                  <c:v>Vestavia Hls.</c:v>
                </c:pt>
                <c:pt idx="9">
                  <c:v>Gadsden</c:v>
                </c:pt>
                <c:pt idx="10">
                  <c:v>Opelika</c:v>
                </c:pt>
                <c:pt idx="11">
                  <c:v>Mt. Brook</c:v>
                </c:pt>
              </c:strCache>
            </c:strRef>
          </c:cat>
          <c:val>
            <c:numRef>
              <c:f>'2019 Liabilities'!$E$8:$E$19</c:f>
              <c:numCache>
                <c:formatCode>#,##0_);\(#,##0\)</c:formatCode>
                <c:ptCount val="12"/>
                <c:pt idx="0">
                  <c:v>955141000</c:v>
                </c:pt>
                <c:pt idx="1">
                  <c:v>189542455</c:v>
                </c:pt>
                <c:pt idx="2">
                  <c:v>293719579</c:v>
                </c:pt>
                <c:pt idx="3">
                  <c:v>137345863</c:v>
                </c:pt>
                <c:pt idx="4">
                  <c:v>145411948</c:v>
                </c:pt>
                <c:pt idx="5">
                  <c:v>142792010</c:v>
                </c:pt>
                <c:pt idx="6">
                  <c:v>39816066</c:v>
                </c:pt>
                <c:pt idx="7">
                  <c:v>64453607</c:v>
                </c:pt>
                <c:pt idx="8">
                  <c:v>25729782</c:v>
                </c:pt>
                <c:pt idx="9">
                  <c:v>50282624</c:v>
                </c:pt>
                <c:pt idx="10">
                  <c:v>38716499</c:v>
                </c:pt>
                <c:pt idx="11">
                  <c:v>27949688</c:v>
                </c:pt>
              </c:numCache>
            </c:numRef>
          </c:val>
          <c:extLst>
            <c:ext xmlns:c16="http://schemas.microsoft.com/office/drawing/2014/chart" uri="{C3380CC4-5D6E-409C-BE32-E72D297353CC}">
              <c16:uniqueId val="{00000002-9B13-46DA-AAD2-CF96565EB890}"/>
            </c:ext>
          </c:extLst>
        </c:ser>
        <c:ser>
          <c:idx val="4"/>
          <c:order val="3"/>
          <c:tx>
            <c:strRef>
              <c:f>'2019 Liabilities'!$F$7</c:f>
              <c:strCache>
                <c:ptCount val="1"/>
                <c:pt idx="0">
                  <c:v>OPEB</c:v>
                </c:pt>
              </c:strCache>
            </c:strRef>
          </c:tx>
          <c:spPr>
            <a:solidFill>
              <a:schemeClr val="accent5"/>
            </a:solidFill>
            <a:ln>
              <a:noFill/>
            </a:ln>
            <a:effectLst/>
          </c:spPr>
          <c:invertIfNegative val="0"/>
          <c:cat>
            <c:strRef>
              <c:f>'2019 Liabilities'!$A$8:$A$19</c:f>
              <c:strCache>
                <c:ptCount val="12"/>
                <c:pt idx="0">
                  <c:v>Birmingham</c:v>
                </c:pt>
                <c:pt idx="1">
                  <c:v>Huntsville</c:v>
                </c:pt>
                <c:pt idx="2">
                  <c:v>Montgomery</c:v>
                </c:pt>
                <c:pt idx="3">
                  <c:v>Mobile</c:v>
                </c:pt>
                <c:pt idx="4">
                  <c:v>Tuscaloosa</c:v>
                </c:pt>
                <c:pt idx="5">
                  <c:v>Dothan</c:v>
                </c:pt>
                <c:pt idx="6">
                  <c:v>Homewood</c:v>
                </c:pt>
                <c:pt idx="7">
                  <c:v>Hoover</c:v>
                </c:pt>
                <c:pt idx="8">
                  <c:v>Vestavia Hls.</c:v>
                </c:pt>
                <c:pt idx="9">
                  <c:v>Gadsden</c:v>
                </c:pt>
                <c:pt idx="10">
                  <c:v>Opelika</c:v>
                </c:pt>
                <c:pt idx="11">
                  <c:v>Mt. Brook</c:v>
                </c:pt>
              </c:strCache>
            </c:strRef>
          </c:cat>
          <c:val>
            <c:numRef>
              <c:f>'2019 Liabilities'!$F$8:$F$19</c:f>
              <c:numCache>
                <c:formatCode>#,##0_);\(#,##0\)</c:formatCode>
                <c:ptCount val="12"/>
                <c:pt idx="0">
                  <c:v>147968000</c:v>
                </c:pt>
                <c:pt idx="1">
                  <c:v>58824170</c:v>
                </c:pt>
                <c:pt idx="2">
                  <c:v>373802701</c:v>
                </c:pt>
                <c:pt idx="3">
                  <c:v>140942882</c:v>
                </c:pt>
                <c:pt idx="4">
                  <c:v>34947857</c:v>
                </c:pt>
                <c:pt idx="5">
                  <c:v>46777651</c:v>
                </c:pt>
                <c:pt idx="6">
                  <c:v>2040076</c:v>
                </c:pt>
                <c:pt idx="7">
                  <c:v>7025859</c:v>
                </c:pt>
                <c:pt idx="8">
                  <c:v>1004293</c:v>
                </c:pt>
                <c:pt idx="9">
                  <c:v>17930460</c:v>
                </c:pt>
                <c:pt idx="10">
                  <c:v>6839586</c:v>
                </c:pt>
                <c:pt idx="11">
                  <c:v>2904202</c:v>
                </c:pt>
              </c:numCache>
            </c:numRef>
          </c:val>
          <c:extLst>
            <c:ext xmlns:c16="http://schemas.microsoft.com/office/drawing/2014/chart" uri="{C3380CC4-5D6E-409C-BE32-E72D297353CC}">
              <c16:uniqueId val="{00000003-9B13-46DA-AAD2-CF96565EB890}"/>
            </c:ext>
          </c:extLst>
        </c:ser>
        <c:dLbls>
          <c:showLegendKey val="0"/>
          <c:showVal val="0"/>
          <c:showCatName val="0"/>
          <c:showSerName val="0"/>
          <c:showPercent val="0"/>
          <c:showBubbleSize val="0"/>
        </c:dLbls>
        <c:gapWidth val="150"/>
        <c:overlap val="100"/>
        <c:axId val="1379974399"/>
        <c:axId val="1379979391"/>
      </c:barChart>
      <c:lineChart>
        <c:grouping val="standard"/>
        <c:varyColors val="0"/>
        <c:ser>
          <c:idx val="1"/>
          <c:order val="0"/>
          <c:tx>
            <c:strRef>
              <c:f>'2019 Liabilities'!$J$7</c:f>
              <c:strCache>
                <c:ptCount val="1"/>
                <c:pt idx="0">
                  <c:v>$ per Capita</c:v>
                </c:pt>
              </c:strCache>
            </c:strRef>
          </c:tx>
          <c:spPr>
            <a:ln w="28575" cap="rnd">
              <a:solidFill>
                <a:schemeClr val="accent2"/>
              </a:solidFill>
              <a:round/>
            </a:ln>
            <a:effectLst/>
          </c:spPr>
          <c:marker>
            <c:symbol val="none"/>
          </c:marker>
          <c:dLbls>
            <c:dLbl>
              <c:idx val="0"/>
              <c:layout>
                <c:manualLayout>
                  <c:x val="-3.6612258075106839E-2"/>
                  <c:y val="-6.152864512625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0C-4D30-861B-5847DD56FA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Liabilities'!$A$8:$A$19</c:f>
              <c:strCache>
                <c:ptCount val="12"/>
                <c:pt idx="0">
                  <c:v>Birmingham</c:v>
                </c:pt>
                <c:pt idx="1">
                  <c:v>Huntsville</c:v>
                </c:pt>
                <c:pt idx="2">
                  <c:v>Montgomery</c:v>
                </c:pt>
                <c:pt idx="3">
                  <c:v>Mobile</c:v>
                </c:pt>
                <c:pt idx="4">
                  <c:v>Tuscaloosa</c:v>
                </c:pt>
                <c:pt idx="5">
                  <c:v>Dothan</c:v>
                </c:pt>
                <c:pt idx="6">
                  <c:v>Homewood</c:v>
                </c:pt>
                <c:pt idx="7">
                  <c:v>Hoover</c:v>
                </c:pt>
                <c:pt idx="8">
                  <c:v>Vestavia Hls.</c:v>
                </c:pt>
                <c:pt idx="9">
                  <c:v>Gadsden</c:v>
                </c:pt>
                <c:pt idx="10">
                  <c:v>Opelika</c:v>
                </c:pt>
                <c:pt idx="11">
                  <c:v>Mt. Brook</c:v>
                </c:pt>
              </c:strCache>
            </c:strRef>
          </c:cat>
          <c:val>
            <c:numRef>
              <c:f>'2019 Liabilities'!$J$8:$J$19</c:f>
              <c:numCache>
                <c:formatCode>#,##0_);\(#,##0\)</c:formatCode>
                <c:ptCount val="12"/>
                <c:pt idx="0">
                  <c:v>7961.5191759430381</c:v>
                </c:pt>
                <c:pt idx="1">
                  <c:v>5421.0949076151446</c:v>
                </c:pt>
                <c:pt idx="2">
                  <c:v>4687.8771741594255</c:v>
                </c:pt>
                <c:pt idx="3">
                  <c:v>2561.1050498092413</c:v>
                </c:pt>
                <c:pt idx="4">
                  <c:v>2859.4543009423605</c:v>
                </c:pt>
                <c:pt idx="5">
                  <c:v>3134.8620849712074</c:v>
                </c:pt>
                <c:pt idx="6">
                  <c:v>7483.5003743547304</c:v>
                </c:pt>
                <c:pt idx="7">
                  <c:v>1927.3443009047664</c:v>
                </c:pt>
                <c:pt idx="8">
                  <c:v>3778.7776421701101</c:v>
                </c:pt>
                <c:pt idx="9">
                  <c:v>3631.3581428571429</c:v>
                </c:pt>
                <c:pt idx="10">
                  <c:v>4075.6789504335447</c:v>
                </c:pt>
                <c:pt idx="11">
                  <c:v>1520.1207074937183</c:v>
                </c:pt>
              </c:numCache>
            </c:numRef>
          </c:val>
          <c:smooth val="0"/>
          <c:extLst>
            <c:ext xmlns:c16="http://schemas.microsoft.com/office/drawing/2014/chart" uri="{C3380CC4-5D6E-409C-BE32-E72D297353CC}">
              <c16:uniqueId val="{00000001-FAE6-4DBC-96B1-582DDE03144A}"/>
            </c:ext>
          </c:extLst>
        </c:ser>
        <c:dLbls>
          <c:showLegendKey val="0"/>
          <c:showVal val="0"/>
          <c:showCatName val="0"/>
          <c:showSerName val="0"/>
          <c:showPercent val="0"/>
          <c:showBubbleSize val="0"/>
        </c:dLbls>
        <c:marker val="1"/>
        <c:smooth val="0"/>
        <c:axId val="1639238111"/>
        <c:axId val="1639232287"/>
      </c:lineChart>
      <c:catAx>
        <c:axId val="137997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79979391"/>
        <c:crosses val="autoZero"/>
        <c:auto val="1"/>
        <c:lblAlgn val="ctr"/>
        <c:lblOffset val="100"/>
        <c:noMultiLvlLbl val="0"/>
      </c:catAx>
      <c:valAx>
        <c:axId val="1379979391"/>
        <c:scaling>
          <c:orientation val="minMax"/>
        </c:scaling>
        <c:delete val="0"/>
        <c:axPos val="l"/>
        <c:majorGridlines>
          <c:spPr>
            <a:ln w="9525" cap="flat" cmpd="sng" algn="ctr">
              <a:solidFill>
                <a:schemeClr val="accent5">
                  <a:lumMod val="60000"/>
                  <a:lumOff val="4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379974399"/>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ispUnitsLbl>
        </c:dispUnits>
      </c:valAx>
      <c:valAx>
        <c:axId val="1639232287"/>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sz="1400" dirty="0">
                    <a:solidFill>
                      <a:schemeClr val="tx2"/>
                    </a:solidFill>
                  </a:rPr>
                  <a:t>Per Capita</a:t>
                </a:r>
              </a:p>
            </c:rich>
          </c:tx>
          <c:layout>
            <c:manualLayout>
              <c:xMode val="edge"/>
              <c:yMode val="edge"/>
              <c:x val="0.9563169961642215"/>
              <c:y val="0.3342043623857362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_);\(#,##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639238111"/>
        <c:crosses val="max"/>
        <c:crossBetween val="between"/>
      </c:valAx>
      <c:catAx>
        <c:axId val="1639238111"/>
        <c:scaling>
          <c:orientation val="minMax"/>
        </c:scaling>
        <c:delete val="1"/>
        <c:axPos val="b"/>
        <c:numFmt formatCode="General" sourceLinked="1"/>
        <c:majorTickMark val="out"/>
        <c:minorTickMark val="none"/>
        <c:tickLblPos val="nextTo"/>
        <c:crossAx val="16392322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99266451027663E-2"/>
          <c:y val="2.4276156859393983E-2"/>
          <c:w val="0.91323723999930406"/>
          <c:h val="0.78709456317077864"/>
        </c:manualLayout>
      </c:layout>
      <c:barChart>
        <c:barDir val="col"/>
        <c:grouping val="stacked"/>
        <c:varyColors val="0"/>
        <c:ser>
          <c:idx val="0"/>
          <c:order val="0"/>
          <c:tx>
            <c:strRef>
              <c:f>Sheet1!$A$14</c:f>
              <c:strCache>
                <c:ptCount val="1"/>
                <c:pt idx="0">
                  <c:v>Employee</c:v>
                </c:pt>
              </c:strCache>
            </c:strRef>
          </c:tx>
          <c:spPr>
            <a:solidFill>
              <a:schemeClr val="accent1"/>
            </a:solidFill>
            <a:ln>
              <a:noFill/>
            </a:ln>
            <a:effectLst/>
          </c:spPr>
          <c:invertIfNegative val="0"/>
          <c:cat>
            <c:numRef>
              <c:f>Sheet1!$B$13:$T$13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Sheet1!$B$14:$T$14</c:f>
              <c:numCache>
                <c:formatCode>0.0%</c:formatCode>
                <c:ptCount val="19"/>
                <c:pt idx="0">
                  <c:v>6.5000000000000002E-2</c:v>
                </c:pt>
                <c:pt idx="1">
                  <c:v>6.5000000000000002E-2</c:v>
                </c:pt>
                <c:pt idx="2">
                  <c:v>6.5000000000000002E-2</c:v>
                </c:pt>
                <c:pt idx="3">
                  <c:v>6.5000000000000002E-2</c:v>
                </c:pt>
                <c:pt idx="4">
                  <c:v>6.5000000000000002E-2</c:v>
                </c:pt>
                <c:pt idx="5">
                  <c:v>6.5000000000000002E-2</c:v>
                </c:pt>
                <c:pt idx="6">
                  <c:v>6.5000000000000002E-2</c:v>
                </c:pt>
                <c:pt idx="7">
                  <c:v>6.5000000000000002E-2</c:v>
                </c:pt>
                <c:pt idx="8">
                  <c:v>6.5000000000000002E-2</c:v>
                </c:pt>
                <c:pt idx="9">
                  <c:v>6.5000000000000002E-2</c:v>
                </c:pt>
                <c:pt idx="10">
                  <c:v>6.5000000000000002E-2</c:v>
                </c:pt>
                <c:pt idx="11">
                  <c:v>6.5000000000000002E-2</c:v>
                </c:pt>
                <c:pt idx="12">
                  <c:v>6.5000000000000002E-2</c:v>
                </c:pt>
                <c:pt idx="13">
                  <c:v>7.0000000000000007E-2</c:v>
                </c:pt>
                <c:pt idx="14">
                  <c:v>7.0000000000000007E-2</c:v>
                </c:pt>
                <c:pt idx="15">
                  <c:v>7.0000000000000007E-2</c:v>
                </c:pt>
                <c:pt idx="16">
                  <c:v>7.0000000000000007E-2</c:v>
                </c:pt>
                <c:pt idx="17">
                  <c:v>7.0000000000000007E-2</c:v>
                </c:pt>
                <c:pt idx="18">
                  <c:v>7.0000000000000007E-2</c:v>
                </c:pt>
              </c:numCache>
            </c:numRef>
          </c:val>
          <c:extLst>
            <c:ext xmlns:c16="http://schemas.microsoft.com/office/drawing/2014/chart" uri="{C3380CC4-5D6E-409C-BE32-E72D297353CC}">
              <c16:uniqueId val="{00000000-E326-4698-8B10-25F9A99C0E6A}"/>
            </c:ext>
          </c:extLst>
        </c:ser>
        <c:ser>
          <c:idx val="1"/>
          <c:order val="1"/>
          <c:tx>
            <c:strRef>
              <c:f>Sheet1!$A$15</c:f>
              <c:strCache>
                <c:ptCount val="1"/>
                <c:pt idx="0">
                  <c:v>Employer</c:v>
                </c:pt>
              </c:strCache>
            </c:strRef>
          </c:tx>
          <c:spPr>
            <a:solidFill>
              <a:schemeClr val="accent1">
                <a:lumMod val="75000"/>
              </a:schemeClr>
            </a:solidFill>
            <a:ln>
              <a:noFill/>
            </a:ln>
            <a:effectLst/>
          </c:spPr>
          <c:invertIfNegative val="0"/>
          <c:dPt>
            <c:idx val="18"/>
            <c:invertIfNegative val="0"/>
            <c:bubble3D val="0"/>
            <c:spPr>
              <a:solidFill>
                <a:schemeClr val="accent2"/>
              </a:solidFill>
              <a:ln>
                <a:noFill/>
              </a:ln>
              <a:effectLst/>
            </c:spPr>
            <c:extLst>
              <c:ext xmlns:c16="http://schemas.microsoft.com/office/drawing/2014/chart" uri="{C3380CC4-5D6E-409C-BE32-E72D297353CC}">
                <c16:uniqueId val="{00000000-56DA-4D6E-A1C6-2234A340F54A}"/>
              </c:ext>
            </c:extLst>
          </c:dPt>
          <c:cat>
            <c:numRef>
              <c:f>Sheet1!$B$13:$T$13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Sheet1!$B$15:$T$15</c:f>
              <c:numCache>
                <c:formatCode>0.0%</c:formatCode>
                <c:ptCount val="19"/>
                <c:pt idx="0">
                  <c:v>6.5000000000000002E-2</c:v>
                </c:pt>
                <c:pt idx="1">
                  <c:v>6.5000000000000002E-2</c:v>
                </c:pt>
                <c:pt idx="2">
                  <c:v>6.5000000000000002E-2</c:v>
                </c:pt>
                <c:pt idx="3">
                  <c:v>6.5000000000000002E-2</c:v>
                </c:pt>
                <c:pt idx="4">
                  <c:v>6.5000000000000002E-2</c:v>
                </c:pt>
                <c:pt idx="5">
                  <c:v>6.5000000000000002E-2</c:v>
                </c:pt>
                <c:pt idx="6">
                  <c:v>6.5000000000000002E-2</c:v>
                </c:pt>
                <c:pt idx="7">
                  <c:v>6.5000000000000002E-2</c:v>
                </c:pt>
                <c:pt idx="8">
                  <c:v>6.5000000000000002E-2</c:v>
                </c:pt>
                <c:pt idx="9">
                  <c:v>6.5000000000000002E-2</c:v>
                </c:pt>
                <c:pt idx="10">
                  <c:v>6.5000000000000002E-2</c:v>
                </c:pt>
                <c:pt idx="11">
                  <c:v>6.5000000000000002E-2</c:v>
                </c:pt>
                <c:pt idx="12">
                  <c:v>6.5000000000000002E-2</c:v>
                </c:pt>
                <c:pt idx="13">
                  <c:v>7.0000000000000007E-2</c:v>
                </c:pt>
                <c:pt idx="14">
                  <c:v>7.0000000000000007E-2</c:v>
                </c:pt>
                <c:pt idx="15">
                  <c:v>7.2499999999999995E-2</c:v>
                </c:pt>
                <c:pt idx="16">
                  <c:v>8.5000000000000006E-2</c:v>
                </c:pt>
                <c:pt idx="17">
                  <c:v>0.12</c:v>
                </c:pt>
                <c:pt idx="18">
                  <c:v>0.14499999999999999</c:v>
                </c:pt>
              </c:numCache>
            </c:numRef>
          </c:val>
          <c:extLst>
            <c:ext xmlns:c16="http://schemas.microsoft.com/office/drawing/2014/chart" uri="{C3380CC4-5D6E-409C-BE32-E72D297353CC}">
              <c16:uniqueId val="{00000001-E326-4698-8B10-25F9A99C0E6A}"/>
            </c:ext>
          </c:extLst>
        </c:ser>
        <c:dLbls>
          <c:showLegendKey val="0"/>
          <c:showVal val="0"/>
          <c:showCatName val="0"/>
          <c:showSerName val="0"/>
          <c:showPercent val="0"/>
          <c:showBubbleSize val="0"/>
        </c:dLbls>
        <c:gapWidth val="30"/>
        <c:overlap val="100"/>
        <c:axId val="868360792"/>
        <c:axId val="868362104"/>
      </c:barChart>
      <c:lineChart>
        <c:grouping val="stacked"/>
        <c:varyColors val="0"/>
        <c:ser>
          <c:idx val="2"/>
          <c:order val="2"/>
          <c:tx>
            <c:strRef>
              <c:f>Sheet1!$A$16</c:f>
              <c:strCache>
                <c:ptCount val="1"/>
                <c:pt idx="0">
                  <c:v>Total Required Rate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Sheet1!$B$13:$T$13</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Sheet1!$B$16:$S$16</c:f>
              <c:numCache>
                <c:formatCode>0.0%</c:formatCode>
                <c:ptCount val="18"/>
                <c:pt idx="0">
                  <c:v>0.12909999999999999</c:v>
                </c:pt>
                <c:pt idx="1">
                  <c:v>0.14829999999999999</c:v>
                </c:pt>
                <c:pt idx="2">
                  <c:v>0.16289999999999999</c:v>
                </c:pt>
                <c:pt idx="3">
                  <c:v>0.17299999999999999</c:v>
                </c:pt>
                <c:pt idx="4">
                  <c:v>0.1741</c:v>
                </c:pt>
                <c:pt idx="5">
                  <c:v>0.17660000000000001</c:v>
                </c:pt>
                <c:pt idx="6">
                  <c:v>0.19589999999999999</c:v>
                </c:pt>
                <c:pt idx="7">
                  <c:v>0.22639999999999999</c:v>
                </c:pt>
                <c:pt idx="8">
                  <c:v>0.18779999999999999</c:v>
                </c:pt>
                <c:pt idx="9">
                  <c:v>0.21240000000000001</c:v>
                </c:pt>
                <c:pt idx="10">
                  <c:v>0.22620000000000001</c:v>
                </c:pt>
                <c:pt idx="11">
                  <c:v>0.23230000000000001</c:v>
                </c:pt>
                <c:pt idx="12">
                  <c:v>0.22389999999999999</c:v>
                </c:pt>
                <c:pt idx="13">
                  <c:v>0.22189999999999999</c:v>
                </c:pt>
                <c:pt idx="14">
                  <c:v>0.22270000000000001</c:v>
                </c:pt>
                <c:pt idx="15">
                  <c:v>0.21740000000000001</c:v>
                </c:pt>
                <c:pt idx="16">
                  <c:v>0.21959999999999999</c:v>
                </c:pt>
                <c:pt idx="17">
                  <c:v>0.2306</c:v>
                </c:pt>
              </c:numCache>
            </c:numRef>
          </c:val>
          <c:smooth val="0"/>
          <c:extLst>
            <c:ext xmlns:c16="http://schemas.microsoft.com/office/drawing/2014/chart" uri="{C3380CC4-5D6E-409C-BE32-E72D297353CC}">
              <c16:uniqueId val="{00000002-E326-4698-8B10-25F9A99C0E6A}"/>
            </c:ext>
          </c:extLst>
        </c:ser>
        <c:dLbls>
          <c:showLegendKey val="0"/>
          <c:showVal val="0"/>
          <c:showCatName val="0"/>
          <c:showSerName val="0"/>
          <c:showPercent val="0"/>
          <c:showBubbleSize val="0"/>
        </c:dLbls>
        <c:marker val="1"/>
        <c:smooth val="0"/>
        <c:axId val="868360792"/>
        <c:axId val="868362104"/>
      </c:lineChart>
      <c:catAx>
        <c:axId val="86836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68362104"/>
        <c:crosses val="autoZero"/>
        <c:auto val="1"/>
        <c:lblAlgn val="ctr"/>
        <c:lblOffset val="100"/>
        <c:noMultiLvlLbl val="0"/>
      </c:catAx>
      <c:valAx>
        <c:axId val="868362104"/>
        <c:scaling>
          <c:orientation val="minMax"/>
          <c:max val="0.25"/>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68360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a:scene3d>
              <a:camera prst="orthographicFront"/>
              <a:lightRig rig="threePt" dir="t"/>
            </a:scene3d>
            <a:sp3d>
              <a:bevelT/>
            </a:sp3d>
          </c:spPr>
          <c:invertIfNegative val="0"/>
          <c:dPt>
            <c:idx val="5"/>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2-C5FD-4078-8626-08C92DFD1861}"/>
              </c:ext>
            </c:extLst>
          </c:dPt>
          <c:dPt>
            <c:idx val="11"/>
            <c:invertIfNegative val="0"/>
            <c:bubble3D val="0"/>
            <c:spPr>
              <a:solidFill>
                <a:schemeClr val="bg1">
                  <a:lumMod val="50000"/>
                </a:schemeClr>
              </a:solidFill>
              <a:ln>
                <a:noFill/>
              </a:ln>
              <a:effectLst/>
              <a:scene3d>
                <a:camera prst="orthographicFront"/>
                <a:lightRig rig="threePt" dir="t"/>
              </a:scene3d>
              <a:sp3d>
                <a:bevelT/>
              </a:sp3d>
            </c:spPr>
            <c:extLst>
              <c:ext xmlns:c16="http://schemas.microsoft.com/office/drawing/2014/chart" uri="{C3380CC4-5D6E-409C-BE32-E72D297353CC}">
                <c16:uniqueId val="{00000001-C5FD-4078-8626-08C92DFD186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Sheet1!$A$12:$A$24</c:f>
              <c:strCache>
                <c:ptCount val="13"/>
                <c:pt idx="0">
                  <c:v>Opelika</c:v>
                </c:pt>
                <c:pt idx="1">
                  <c:v>Dothan</c:v>
                </c:pt>
                <c:pt idx="2">
                  <c:v>Montgomery</c:v>
                </c:pt>
                <c:pt idx="3">
                  <c:v>Gadsden</c:v>
                </c:pt>
                <c:pt idx="4">
                  <c:v>Mtn Brook</c:v>
                </c:pt>
                <c:pt idx="5">
                  <c:v>Birmingham 2021</c:v>
                </c:pt>
                <c:pt idx="6">
                  <c:v>Huntsville</c:v>
                </c:pt>
                <c:pt idx="7">
                  <c:v>Vestavia</c:v>
                </c:pt>
                <c:pt idx="8">
                  <c:v>Hoover</c:v>
                </c:pt>
                <c:pt idx="9">
                  <c:v>Mobile</c:v>
                </c:pt>
                <c:pt idx="10">
                  <c:v>Homewood</c:v>
                </c:pt>
                <c:pt idx="11">
                  <c:v>Birmingham Required</c:v>
                </c:pt>
                <c:pt idx="12">
                  <c:v>Tuscaloosa</c:v>
                </c:pt>
              </c:strCache>
            </c:strRef>
          </c:cat>
          <c:val>
            <c:numRef>
              <c:f>Sheet1!$B$12:$B$24</c:f>
              <c:numCache>
                <c:formatCode>0.0%</c:formatCode>
                <c:ptCount val="13"/>
                <c:pt idx="0">
                  <c:v>0.23</c:v>
                </c:pt>
                <c:pt idx="1">
                  <c:v>0.21</c:v>
                </c:pt>
                <c:pt idx="2">
                  <c:v>0.20599999999999999</c:v>
                </c:pt>
                <c:pt idx="3">
                  <c:v>0.19</c:v>
                </c:pt>
                <c:pt idx="4">
                  <c:v>0.17</c:v>
                </c:pt>
                <c:pt idx="5">
                  <c:v>0.14499999999999999</c:v>
                </c:pt>
                <c:pt idx="6">
                  <c:v>0.14000000000000001</c:v>
                </c:pt>
                <c:pt idx="7">
                  <c:v>0.14000000000000001</c:v>
                </c:pt>
                <c:pt idx="8">
                  <c:v>0.13</c:v>
                </c:pt>
                <c:pt idx="9">
                  <c:v>0.12</c:v>
                </c:pt>
                <c:pt idx="10">
                  <c:v>0.09</c:v>
                </c:pt>
                <c:pt idx="11">
                  <c:v>0.09</c:v>
                </c:pt>
                <c:pt idx="12">
                  <c:v>0.08</c:v>
                </c:pt>
              </c:numCache>
            </c:numRef>
          </c:val>
          <c:extLst>
            <c:ext xmlns:c16="http://schemas.microsoft.com/office/drawing/2014/chart" uri="{C3380CC4-5D6E-409C-BE32-E72D297353CC}">
              <c16:uniqueId val="{00000000-C5FD-4078-8626-08C92DFD1861}"/>
            </c:ext>
          </c:extLst>
        </c:ser>
        <c:dLbls>
          <c:showLegendKey val="0"/>
          <c:showVal val="0"/>
          <c:showCatName val="0"/>
          <c:showSerName val="0"/>
          <c:showPercent val="0"/>
          <c:showBubbleSize val="0"/>
        </c:dLbls>
        <c:gapWidth val="130"/>
        <c:overlap val="-23"/>
        <c:axId val="175790920"/>
        <c:axId val="175791248"/>
      </c:barChart>
      <c:catAx>
        <c:axId val="17579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175791248"/>
        <c:crosses val="autoZero"/>
        <c:auto val="1"/>
        <c:lblAlgn val="ctr"/>
        <c:lblOffset val="100"/>
        <c:noMultiLvlLbl val="0"/>
      </c:catAx>
      <c:valAx>
        <c:axId val="175791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n-US"/>
          </a:p>
        </c:txPr>
        <c:crossAx val="175790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4610675714187"/>
          <c:y val="6.6798837645294332E-2"/>
          <c:w val="0.83231776372826272"/>
          <c:h val="0.77524934383202104"/>
        </c:manualLayout>
      </c:layout>
      <c:scatterChart>
        <c:scatterStyle val="lineMarker"/>
        <c:varyColors val="0"/>
        <c:ser>
          <c:idx val="0"/>
          <c:order val="0"/>
          <c:tx>
            <c:strRef>
              <c:f>data!$A$17:$A$28</c:f>
              <c:strCache>
                <c:ptCount val="12"/>
                <c:pt idx="0">
                  <c:v>Birmingham</c:v>
                </c:pt>
                <c:pt idx="1">
                  <c:v>Huntsville</c:v>
                </c:pt>
                <c:pt idx="2">
                  <c:v>Montgomery</c:v>
                </c:pt>
                <c:pt idx="3">
                  <c:v>Mobile</c:v>
                </c:pt>
                <c:pt idx="4">
                  <c:v>Tuscaloosa</c:v>
                </c:pt>
                <c:pt idx="5">
                  <c:v>Hoover</c:v>
                </c:pt>
                <c:pt idx="6">
                  <c:v>Dothan</c:v>
                </c:pt>
                <c:pt idx="7">
                  <c:v>Gadsden</c:v>
                </c:pt>
                <c:pt idx="8">
                  <c:v>Vestavia</c:v>
                </c:pt>
                <c:pt idx="9">
                  <c:v>Opelika</c:v>
                </c:pt>
                <c:pt idx="10">
                  <c:v>Homewood</c:v>
                </c:pt>
                <c:pt idx="11">
                  <c:v>Mtn Brook</c:v>
                </c:pt>
              </c:strCache>
            </c:strRef>
          </c:tx>
          <c:spPr>
            <a:ln w="25400" cap="rnd">
              <a:noFill/>
              <a:round/>
            </a:ln>
            <a:effectLst/>
          </c:spPr>
          <c:marker>
            <c:symbol val="circle"/>
            <c:size val="8"/>
            <c:spPr>
              <a:solidFill>
                <a:schemeClr val="accent1"/>
              </a:solidFill>
              <a:ln w="9525">
                <a:solidFill>
                  <a:schemeClr val="accent1"/>
                </a:solidFill>
              </a:ln>
              <a:effectLst/>
            </c:spPr>
          </c:marker>
          <c:dPt>
            <c:idx val="0"/>
            <c:marker>
              <c:symbol val="circle"/>
              <c:size val="8"/>
              <c:spPr>
                <a:solidFill>
                  <a:schemeClr val="accent4"/>
                </a:solidFill>
                <a:ln w="9525">
                  <a:solidFill>
                    <a:schemeClr val="accent1"/>
                  </a:solidFill>
                </a:ln>
                <a:effectLst/>
              </c:spPr>
            </c:marker>
            <c:bubble3D val="0"/>
            <c:extLst>
              <c:ext xmlns:c16="http://schemas.microsoft.com/office/drawing/2014/chart" uri="{C3380CC4-5D6E-409C-BE32-E72D297353CC}">
                <c16:uniqueId val="{00000000-CB17-4595-B61E-757A9AC5A71E}"/>
              </c:ext>
            </c:extLst>
          </c:dPt>
          <c:dLbls>
            <c:dLbl>
              <c:idx val="0"/>
              <c:tx>
                <c:rich>
                  <a:bodyPr/>
                  <a:lstStyle/>
                  <a:p>
                    <a:fld id="{56317D99-2BE3-4BB6-A4E8-51209EA5D2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B17-4595-B61E-757A9AC5A71E}"/>
                </c:ext>
              </c:extLst>
            </c:dLbl>
            <c:dLbl>
              <c:idx val="1"/>
              <c:layout>
                <c:manualLayout>
                  <c:x val="7.3356935317067298E-3"/>
                  <c:y val="1.0550457054937056E-2"/>
                </c:manualLayout>
              </c:layout>
              <c:tx>
                <c:rich>
                  <a:bodyPr/>
                  <a:lstStyle/>
                  <a:p>
                    <a:fld id="{458C65FF-A681-4A45-936E-963F40FB17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9.5859329258616816E-2"/>
                      <c:h val="4.9253688116571638E-2"/>
                    </c:manualLayout>
                  </c15:layout>
                  <c15:dlblFieldTable/>
                  <c15:showDataLabelsRange val="1"/>
                </c:ext>
                <c:ext xmlns:c16="http://schemas.microsoft.com/office/drawing/2014/chart" uri="{C3380CC4-5D6E-409C-BE32-E72D297353CC}">
                  <c16:uniqueId val="{00000001-CB17-4595-B61E-757A9AC5A71E}"/>
                </c:ext>
              </c:extLst>
            </c:dLbl>
            <c:dLbl>
              <c:idx val="2"/>
              <c:tx>
                <c:rich>
                  <a:bodyPr/>
                  <a:lstStyle/>
                  <a:p>
                    <a:fld id="{7C899B18-6495-40F7-B705-CD8BCC9FBB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B17-4595-B61E-757A9AC5A71E}"/>
                </c:ext>
              </c:extLst>
            </c:dLbl>
            <c:dLbl>
              <c:idx val="3"/>
              <c:layout>
                <c:manualLayout>
                  <c:x val="0"/>
                  <c:y val="-3.9682539682539701E-2"/>
                </c:manualLayout>
              </c:layout>
              <c:tx>
                <c:rich>
                  <a:bodyPr/>
                  <a:lstStyle/>
                  <a:p>
                    <a:fld id="{4103A4A4-8E95-4599-849B-7C473359A9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B17-4595-B61E-757A9AC5A71E}"/>
                </c:ext>
              </c:extLst>
            </c:dLbl>
            <c:dLbl>
              <c:idx val="4"/>
              <c:tx>
                <c:rich>
                  <a:bodyPr/>
                  <a:lstStyle/>
                  <a:p>
                    <a:fld id="{D8612447-20D4-4BAF-A39A-45106545AA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B17-4595-B61E-757A9AC5A71E}"/>
                </c:ext>
              </c:extLst>
            </c:dLbl>
            <c:dLbl>
              <c:idx val="5"/>
              <c:layout>
                <c:manualLayout>
                  <c:x val="0"/>
                  <c:y val="-2.3809523809523808E-2"/>
                </c:manualLayout>
              </c:layout>
              <c:tx>
                <c:rich>
                  <a:bodyPr/>
                  <a:lstStyle/>
                  <a:p>
                    <a:fld id="{03771F16-5005-4DBD-BBEC-278BB7DB5AD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B17-4595-B61E-757A9AC5A71E}"/>
                </c:ext>
              </c:extLst>
            </c:dLbl>
            <c:dLbl>
              <c:idx val="6"/>
              <c:tx>
                <c:rich>
                  <a:bodyPr/>
                  <a:lstStyle/>
                  <a:p>
                    <a:fld id="{8D295B8C-F029-4422-A5B9-9B379E1CB6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B17-4595-B61E-757A9AC5A71E}"/>
                </c:ext>
              </c:extLst>
            </c:dLbl>
            <c:dLbl>
              <c:idx val="7"/>
              <c:layout>
                <c:manualLayout>
                  <c:x val="-8.3391243919388458E-3"/>
                  <c:y val="2.7148339216218662E-2"/>
                </c:manualLayout>
              </c:layout>
              <c:tx>
                <c:rich>
                  <a:bodyPr/>
                  <a:lstStyle/>
                  <a:p>
                    <a:fld id="{7269DA98-5CD5-4801-8269-B500A195E4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B17-4595-B61E-757A9AC5A71E}"/>
                </c:ext>
              </c:extLst>
            </c:dLbl>
            <c:dLbl>
              <c:idx val="8"/>
              <c:layout>
                <c:manualLayout>
                  <c:x val="8.7254381597018926E-3"/>
                  <c:y val="-2.5889401755815049E-2"/>
                </c:manualLayout>
              </c:layout>
              <c:tx>
                <c:rich>
                  <a:bodyPr/>
                  <a:lstStyle/>
                  <a:p>
                    <a:fld id="{4D7978FB-2A3F-437D-B966-3EE8E52555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B17-4595-B61E-757A9AC5A71E}"/>
                </c:ext>
              </c:extLst>
            </c:dLbl>
            <c:dLbl>
              <c:idx val="9"/>
              <c:tx>
                <c:rich>
                  <a:bodyPr/>
                  <a:lstStyle/>
                  <a:p>
                    <a:fld id="{2A6A1A98-F83F-4266-BBD9-2C9609E498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B17-4595-B61E-757A9AC5A71E}"/>
                </c:ext>
              </c:extLst>
            </c:dLbl>
            <c:dLbl>
              <c:idx val="10"/>
              <c:tx>
                <c:rich>
                  <a:bodyPr/>
                  <a:lstStyle/>
                  <a:p>
                    <a:fld id="{91657256-AA70-4317-BF84-4413AEDE4EE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B17-4595-B61E-757A9AC5A71E}"/>
                </c:ext>
              </c:extLst>
            </c:dLbl>
            <c:dLbl>
              <c:idx val="11"/>
              <c:tx>
                <c:rich>
                  <a:bodyPr/>
                  <a:lstStyle/>
                  <a:p>
                    <a:fld id="{60FB1ADD-583E-4418-9EB8-CFBFCF12FF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CB17-4595-B61E-757A9AC5A71E}"/>
                </c:ext>
              </c:extLst>
            </c:dLbl>
            <c:spPr>
              <a:noFill/>
              <a:ln>
                <a:noFill/>
              </a:ln>
              <a:effectLst/>
            </c:spPr>
            <c:txPr>
              <a:bodyPr rot="0" spcFirstLastPara="1" vertOverflow="ellipsis" vert="horz" wrap="square" anchor="ctr" anchorCtr="1"/>
              <a:lstStyle/>
              <a:p>
                <a:pPr>
                  <a:defRPr sz="1400" b="0" i="0" u="none" strike="noStrike" kern="1200" baseline="0">
                    <a:solidFill>
                      <a:schemeClr val="tx2">
                        <a:lumMod val="7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data!$B$17:$B$28</c:f>
              <c:numCache>
                <c:formatCode>0%</c:formatCode>
                <c:ptCount val="12"/>
                <c:pt idx="0">
                  <c:v>8.5000000000000006E-2</c:v>
                </c:pt>
                <c:pt idx="1">
                  <c:v>0.13750000000000001</c:v>
                </c:pt>
                <c:pt idx="2">
                  <c:v>0.18260000000000001</c:v>
                </c:pt>
                <c:pt idx="3">
                  <c:v>0.1169</c:v>
                </c:pt>
                <c:pt idx="4">
                  <c:v>8.3299999999999999E-2</c:v>
                </c:pt>
                <c:pt idx="5">
                  <c:v>0.1288</c:v>
                </c:pt>
                <c:pt idx="6">
                  <c:v>0.20930000000000001</c:v>
                </c:pt>
                <c:pt idx="7">
                  <c:v>0.18659999999999999</c:v>
                </c:pt>
                <c:pt idx="8">
                  <c:v>0.13750000000000001</c:v>
                </c:pt>
                <c:pt idx="9">
                  <c:v>0.2268</c:v>
                </c:pt>
                <c:pt idx="10">
                  <c:v>8.8400000000000006E-2</c:v>
                </c:pt>
                <c:pt idx="11">
                  <c:v>0.16950000000000001</c:v>
                </c:pt>
              </c:numCache>
            </c:numRef>
          </c:xVal>
          <c:yVal>
            <c:numRef>
              <c:f>data!$C$17:$C$28</c:f>
              <c:numCache>
                <c:formatCode>0%</c:formatCode>
                <c:ptCount val="12"/>
                <c:pt idx="0">
                  <c:v>0.52839999999999998</c:v>
                </c:pt>
                <c:pt idx="1">
                  <c:v>0.68879999999999997</c:v>
                </c:pt>
                <c:pt idx="2">
                  <c:v>0.52070000000000005</c:v>
                </c:pt>
                <c:pt idx="3">
                  <c:v>0.74939999999999996</c:v>
                </c:pt>
                <c:pt idx="4">
                  <c:v>0.78820000000000001</c:v>
                </c:pt>
                <c:pt idx="5">
                  <c:v>0.73050000000000004</c:v>
                </c:pt>
                <c:pt idx="6">
                  <c:v>0.49080000000000001</c:v>
                </c:pt>
                <c:pt idx="7">
                  <c:v>0.6008</c:v>
                </c:pt>
                <c:pt idx="8">
                  <c:v>0.69450000000000001</c:v>
                </c:pt>
                <c:pt idx="9">
                  <c:v>0.56110000000000004</c:v>
                </c:pt>
                <c:pt idx="10">
                  <c:v>0.62909999999999999</c:v>
                </c:pt>
                <c:pt idx="11">
                  <c:v>0.6845</c:v>
                </c:pt>
              </c:numCache>
            </c:numRef>
          </c:yVal>
          <c:smooth val="0"/>
          <c:extLst>
            <c:ext xmlns:c15="http://schemas.microsoft.com/office/drawing/2012/chart" uri="{02D57815-91ED-43cb-92C2-25804820EDAC}">
              <c15:datalabelsRange>
                <c15:f>data!$A$17:$A$28</c15:f>
                <c15:dlblRangeCache>
                  <c:ptCount val="12"/>
                  <c:pt idx="0">
                    <c:v>Birmingham</c:v>
                  </c:pt>
                  <c:pt idx="1">
                    <c:v>Huntsville</c:v>
                  </c:pt>
                  <c:pt idx="2">
                    <c:v>Montgomery</c:v>
                  </c:pt>
                  <c:pt idx="3">
                    <c:v>Mobile</c:v>
                  </c:pt>
                  <c:pt idx="4">
                    <c:v>Tuscaloosa</c:v>
                  </c:pt>
                  <c:pt idx="5">
                    <c:v>Hoover</c:v>
                  </c:pt>
                  <c:pt idx="6">
                    <c:v>Dothan</c:v>
                  </c:pt>
                  <c:pt idx="7">
                    <c:v>Gadsden</c:v>
                  </c:pt>
                  <c:pt idx="8">
                    <c:v>Vestavia</c:v>
                  </c:pt>
                  <c:pt idx="9">
                    <c:v>Opelika</c:v>
                  </c:pt>
                  <c:pt idx="10">
                    <c:v>Homewood</c:v>
                  </c:pt>
                  <c:pt idx="11">
                    <c:v>Mtn Brook</c:v>
                  </c:pt>
                </c15:dlblRangeCache>
              </c15:datalabelsRange>
            </c:ext>
            <c:ext xmlns:c16="http://schemas.microsoft.com/office/drawing/2014/chart" uri="{C3380CC4-5D6E-409C-BE32-E72D297353CC}">
              <c16:uniqueId val="{0000000C-CB17-4595-B61E-757A9AC5A71E}"/>
            </c:ext>
          </c:extLst>
        </c:ser>
        <c:ser>
          <c:idx val="1"/>
          <c:order val="1"/>
          <c:tx>
            <c:strRef>
              <c:f>data!$A$29</c:f>
              <c:strCache>
                <c:ptCount val="1"/>
                <c:pt idx="0">
                  <c:v>Birmingham (2021)</c:v>
                </c:pt>
              </c:strCache>
            </c:strRef>
          </c:tx>
          <c:spPr>
            <a:ln w="25400" cap="rnd">
              <a:noFill/>
              <a:round/>
            </a:ln>
            <a:effectLst/>
          </c:spPr>
          <c:marker>
            <c:symbol val="circle"/>
            <c:size val="7"/>
            <c:spPr>
              <a:solidFill>
                <a:schemeClr val="accent4"/>
              </a:solidFill>
              <a:ln w="9525">
                <a:solidFill>
                  <a:schemeClr val="accent2"/>
                </a:solidFill>
              </a:ln>
              <a:effectLst/>
            </c:spPr>
          </c:marker>
          <c:dLbls>
            <c:dLbl>
              <c:idx val="0"/>
              <c:layout>
                <c:manualLayout>
                  <c:x val="-7.5085324232082001E-2"/>
                  <c:y val="3.571428571428571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CB17-4595-B61E-757A9AC5A71E}"/>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data!$B$29</c:f>
              <c:numCache>
                <c:formatCode>0.0%</c:formatCode>
                <c:ptCount val="1"/>
                <c:pt idx="0">
                  <c:v>0.14499999999999999</c:v>
                </c:pt>
              </c:numCache>
            </c:numRef>
          </c:xVal>
          <c:yVal>
            <c:numRef>
              <c:f>data!$C$29</c:f>
              <c:numCache>
                <c:formatCode>0%</c:formatCode>
                <c:ptCount val="1"/>
                <c:pt idx="0">
                  <c:v>0.52839999999999998</c:v>
                </c:pt>
              </c:numCache>
            </c:numRef>
          </c:yVal>
          <c:smooth val="0"/>
          <c:extLst>
            <c:ext xmlns:c16="http://schemas.microsoft.com/office/drawing/2014/chart" uri="{C3380CC4-5D6E-409C-BE32-E72D297353CC}">
              <c16:uniqueId val="{0000000E-CB17-4595-B61E-757A9AC5A71E}"/>
            </c:ext>
          </c:extLst>
        </c:ser>
        <c:ser>
          <c:idx val="2"/>
          <c:order val="2"/>
          <c:tx>
            <c:strRef>
              <c:f>data!$A$30</c:f>
              <c:strCache>
                <c:ptCount val="1"/>
                <c:pt idx="0">
                  <c:v>Montgomery (2021)</c:v>
                </c:pt>
              </c:strCache>
            </c:strRef>
          </c:tx>
          <c:spPr>
            <a:ln w="25400" cap="rnd">
              <a:noFill/>
              <a:round/>
            </a:ln>
            <a:effectLst/>
          </c:spPr>
          <c:marker>
            <c:symbol val="circle"/>
            <c:size val="7"/>
            <c:spPr>
              <a:solidFill>
                <a:schemeClr val="accent2"/>
              </a:solidFill>
              <a:ln w="9525">
                <a:solidFill>
                  <a:schemeClr val="accent2"/>
                </a:solidFill>
              </a:ln>
              <a:effectLst/>
            </c:spPr>
          </c:marker>
          <c:dLbls>
            <c:dLbl>
              <c:idx val="0"/>
              <c:layout>
                <c:manualLayout>
                  <c:x val="-4.5506257110352671E-3"/>
                  <c:y val="-1.98412698412698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CB17-4595-B61E-757A9AC5A71E}"/>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data!$B$30</c:f>
              <c:numCache>
                <c:formatCode>0.00%</c:formatCode>
                <c:ptCount val="1"/>
                <c:pt idx="0">
                  <c:v>0.20599999999999999</c:v>
                </c:pt>
              </c:numCache>
            </c:numRef>
          </c:xVal>
          <c:yVal>
            <c:numRef>
              <c:f>data!$C$30</c:f>
              <c:numCache>
                <c:formatCode>0.0%</c:formatCode>
                <c:ptCount val="1"/>
                <c:pt idx="0">
                  <c:v>0.61439999999999995</c:v>
                </c:pt>
              </c:numCache>
            </c:numRef>
          </c:yVal>
          <c:smooth val="0"/>
          <c:extLst>
            <c:ext xmlns:c16="http://schemas.microsoft.com/office/drawing/2014/chart" uri="{C3380CC4-5D6E-409C-BE32-E72D297353CC}">
              <c16:uniqueId val="{00000010-CB17-4595-B61E-757A9AC5A71E}"/>
            </c:ext>
          </c:extLst>
        </c:ser>
        <c:dLbls>
          <c:showLegendKey val="0"/>
          <c:showVal val="0"/>
          <c:showCatName val="0"/>
          <c:showSerName val="0"/>
          <c:showPercent val="0"/>
          <c:showBubbleSize val="0"/>
        </c:dLbls>
        <c:axId val="1784830864"/>
        <c:axId val="1784840016"/>
      </c:scatterChart>
      <c:valAx>
        <c:axId val="1784830864"/>
        <c:scaling>
          <c:orientation val="minMax"/>
          <c:min val="5.000000000000001E-2"/>
        </c:scaling>
        <c:delete val="0"/>
        <c:axPos val="b"/>
        <c:majorGridlines>
          <c:spPr>
            <a:ln w="9525" cap="flat" cmpd="sng" algn="ctr">
              <a:solidFill>
                <a:schemeClr val="bg2">
                  <a:lumMod val="75000"/>
                </a:schemeClr>
              </a:solidFill>
              <a:round/>
            </a:ln>
            <a:effectLst/>
          </c:spPr>
        </c:majorGridlines>
        <c:minorGridlines>
          <c:spPr>
            <a:ln w="9525" cap="flat" cmpd="sng" algn="ctr">
              <a:solidFill>
                <a:schemeClr val="bg2"/>
              </a:solidFill>
              <a:round/>
            </a:ln>
            <a:effectLst/>
          </c:spPr>
        </c:minorGridlines>
        <c:title>
          <c:tx>
            <c:rich>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a:t>Employer Contribution (% of Payroll)</a:t>
                </a:r>
              </a:p>
            </c:rich>
          </c:tx>
          <c:layout>
            <c:manualLayout>
              <c:xMode val="edge"/>
              <c:yMode val="edge"/>
              <c:x val="0.39624837895957937"/>
              <c:y val="0.912776359851570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84840016"/>
        <c:crosses val="autoZero"/>
        <c:crossBetween val="midCat"/>
        <c:majorUnit val="5.000000000000001E-2"/>
      </c:valAx>
      <c:valAx>
        <c:axId val="1784840016"/>
        <c:scaling>
          <c:orientation val="minMax"/>
          <c:min val="0.4"/>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a:t>Net Pension Liability % of Total</a:t>
                </a:r>
              </a:p>
            </c:rich>
          </c:tx>
          <c:layout>
            <c:manualLayout>
              <c:xMode val="edge"/>
              <c:yMode val="edge"/>
              <c:x val="2.2645647403872989E-2"/>
              <c:y val="0.2809177301113223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848308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415226431352686E-2"/>
          <c:y val="0.1067039468015612"/>
          <c:w val="0.89972399498248345"/>
          <c:h val="0.72001877175231055"/>
        </c:manualLayout>
      </c:layout>
      <c:barChart>
        <c:barDir val="col"/>
        <c:grouping val="clustered"/>
        <c:varyColors val="0"/>
        <c:ser>
          <c:idx val="0"/>
          <c:order val="0"/>
          <c:spPr>
            <a:solidFill>
              <a:srgbClr val="A5C3CF"/>
            </a:solidFill>
            <a:ln>
              <a:noFill/>
            </a:ln>
            <a:effectLst/>
            <a:scene3d>
              <a:camera prst="orthographicFront"/>
              <a:lightRig rig="threePt" dir="t"/>
            </a:scene3d>
            <a:sp3d>
              <a:bevelT/>
            </a:sp3d>
          </c:spPr>
          <c:invertIfNegative val="0"/>
          <c:dPt>
            <c:idx val="9"/>
            <c:invertIfNegative val="0"/>
            <c:bubble3D val="0"/>
            <c:spPr>
              <a:solidFill>
                <a:srgbClr val="8F1336"/>
              </a:solidFill>
              <a:ln>
                <a:noFill/>
              </a:ln>
              <a:effectLst/>
              <a:scene3d>
                <a:camera prst="orthographicFront"/>
                <a:lightRig rig="threePt" dir="t"/>
              </a:scene3d>
              <a:sp3d>
                <a:bevelT/>
              </a:sp3d>
            </c:spPr>
            <c:extLst>
              <c:ext xmlns:c16="http://schemas.microsoft.com/office/drawing/2014/chart" uri="{C3380CC4-5D6E-409C-BE32-E72D297353CC}">
                <c16:uniqueId val="{00000001-5CE9-4486-9011-0B745937766B}"/>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Sheet1!$A$38:$A$49</c:f>
              <c:strCache>
                <c:ptCount val="12"/>
                <c:pt idx="0">
                  <c:v>Dothan</c:v>
                </c:pt>
                <c:pt idx="1">
                  <c:v>Gadsden</c:v>
                </c:pt>
                <c:pt idx="2">
                  <c:v>Homewood</c:v>
                </c:pt>
                <c:pt idx="3">
                  <c:v>Hoover</c:v>
                </c:pt>
                <c:pt idx="4">
                  <c:v>Huntsville</c:v>
                </c:pt>
                <c:pt idx="5">
                  <c:v>Mtn Brook</c:v>
                </c:pt>
                <c:pt idx="6">
                  <c:v>Opelika</c:v>
                </c:pt>
                <c:pt idx="7">
                  <c:v>Tuscaloosa</c:v>
                </c:pt>
                <c:pt idx="8">
                  <c:v>Vestavia</c:v>
                </c:pt>
                <c:pt idx="9">
                  <c:v>Birmingham</c:v>
                </c:pt>
                <c:pt idx="10">
                  <c:v>Montgomery</c:v>
                </c:pt>
                <c:pt idx="11">
                  <c:v>Mobile</c:v>
                </c:pt>
              </c:strCache>
            </c:strRef>
          </c:cat>
          <c:val>
            <c:numRef>
              <c:f>Sheet1!$D$38:$D$49</c:f>
              <c:numCache>
                <c:formatCode>0.0%</c:formatCode>
                <c:ptCount val="12"/>
                <c:pt idx="0">
                  <c:v>7.4999999999999997E-2</c:v>
                </c:pt>
                <c:pt idx="1">
                  <c:v>7.4999999999999997E-2</c:v>
                </c:pt>
                <c:pt idx="2">
                  <c:v>7.4999999999999997E-2</c:v>
                </c:pt>
                <c:pt idx="3">
                  <c:v>7.4999999999999997E-2</c:v>
                </c:pt>
                <c:pt idx="4">
                  <c:v>7.4999999999999997E-2</c:v>
                </c:pt>
                <c:pt idx="5">
                  <c:v>7.4999999999999997E-2</c:v>
                </c:pt>
                <c:pt idx="6">
                  <c:v>7.4999999999999997E-2</c:v>
                </c:pt>
                <c:pt idx="7">
                  <c:v>7.4999999999999997E-2</c:v>
                </c:pt>
                <c:pt idx="8">
                  <c:v>7.4999999999999997E-2</c:v>
                </c:pt>
                <c:pt idx="9">
                  <c:v>7.0000000000000007E-2</c:v>
                </c:pt>
                <c:pt idx="10">
                  <c:v>7.0000000000000007E-2</c:v>
                </c:pt>
                <c:pt idx="11">
                  <c:v>0.05</c:v>
                </c:pt>
              </c:numCache>
            </c:numRef>
          </c:val>
          <c:extLst>
            <c:ext xmlns:c16="http://schemas.microsoft.com/office/drawing/2014/chart" uri="{C3380CC4-5D6E-409C-BE32-E72D297353CC}">
              <c16:uniqueId val="{00000000-5CE9-4486-9011-0B745937766B}"/>
            </c:ext>
          </c:extLst>
        </c:ser>
        <c:dLbls>
          <c:showLegendKey val="0"/>
          <c:showVal val="0"/>
          <c:showCatName val="0"/>
          <c:showSerName val="0"/>
          <c:showPercent val="0"/>
          <c:showBubbleSize val="0"/>
        </c:dLbls>
        <c:gapWidth val="219"/>
        <c:overlap val="-27"/>
        <c:axId val="569425328"/>
        <c:axId val="569422704"/>
      </c:barChart>
      <c:catAx>
        <c:axId val="56942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569422704"/>
        <c:crosses val="autoZero"/>
        <c:auto val="1"/>
        <c:lblAlgn val="ctr"/>
        <c:lblOffset val="100"/>
        <c:noMultiLvlLbl val="0"/>
      </c:catAx>
      <c:valAx>
        <c:axId val="569422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n-US"/>
          </a:p>
        </c:txPr>
        <c:crossAx val="56942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061D-4979-94AE-5660F9F7054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061D-4979-94AE-5660F9F7054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1D-4979-94AE-5660F9F7054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1D-4979-94AE-5660F9F7054E}"/>
                </c:ext>
              </c:extLst>
            </c:dLbl>
            <c:numFmt formatCode="0.00%"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City Contribution</c:v>
                </c:pt>
                <c:pt idx="1">
                  <c:v>Gap</c:v>
                </c:pt>
              </c:strCache>
            </c:strRef>
          </c:cat>
          <c:val>
            <c:numRef>
              <c:f>Sheet1!$B$2:$B$3</c:f>
              <c:numCache>
                <c:formatCode>0.00%</c:formatCode>
                <c:ptCount val="2"/>
                <c:pt idx="0">
                  <c:v>0.14499999999999999</c:v>
                </c:pt>
                <c:pt idx="1">
                  <c:v>1.5599999999999999E-2</c:v>
                </c:pt>
              </c:numCache>
            </c:numRef>
          </c:val>
          <c:extLst>
            <c:ext xmlns:c16="http://schemas.microsoft.com/office/drawing/2014/chart" uri="{C3380CC4-5D6E-409C-BE32-E72D297353CC}">
              <c16:uniqueId val="{00000000-061D-4979-94AE-5660F9F7054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0.85998</cdr:x>
      <cdr:y>0.95429</cdr:y>
    </cdr:from>
    <cdr:to>
      <cdr:x>0.90557</cdr:x>
      <cdr:y>1</cdr:y>
    </cdr:to>
    <cdr:sp macro="" textlink="">
      <cdr:nvSpPr>
        <cdr:cNvPr id="3" name="TextBox 12">
          <a:extLst xmlns:a="http://schemas.openxmlformats.org/drawingml/2006/main">
            <a:ext uri="{FF2B5EF4-FFF2-40B4-BE49-F238E27FC236}">
              <a16:creationId xmlns:a16="http://schemas.microsoft.com/office/drawing/2014/main" id="{68E15A95-1F0C-4B4F-AA32-5EBFC3284148}"/>
            </a:ext>
          </a:extLst>
        </cdr:cNvPr>
        <cdr:cNvSpPr txBox="1"/>
      </cdr:nvSpPr>
      <cdr:spPr>
        <a:xfrm xmlns:a="http://schemas.openxmlformats.org/drawingml/2006/main">
          <a:off x="6870379" y="5326263"/>
          <a:ext cx="364202" cy="20435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a:lstStyle>
        <a:p xmlns:a="http://schemas.openxmlformats.org/drawingml/2006/main">
          <a:pPr defTabSz="665588"/>
          <a:r>
            <a:rPr lang="en-US" sz="728" b="1" dirty="0">
              <a:solidFill>
                <a:srgbClr val="FFFFFF"/>
              </a:solidFill>
              <a:latin typeface="Calibri Light"/>
            </a:rPr>
            <a:t>7.0%</a:t>
          </a:r>
          <a:endParaRPr lang="en-US" sz="1165" b="1" dirty="0">
            <a:solidFill>
              <a:srgbClr val="FFFFFF"/>
            </a:solidFill>
            <a:latin typeface="Calibri 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0FC3F-086E-4A66-9E6A-7233A2D4A639}"/>
              </a:ext>
            </a:extLst>
          </p:cNvPr>
          <p:cNvSpPr>
            <a:spLocks noGrp="1"/>
          </p:cNvSpPr>
          <p:nvPr>
            <p:ph type="hdr" sz="quarter"/>
          </p:nvPr>
        </p:nvSpPr>
        <p:spPr>
          <a:xfrm>
            <a:off x="0" y="1"/>
            <a:ext cx="3037735" cy="466088"/>
          </a:xfrm>
          <a:prstGeom prst="rect">
            <a:avLst/>
          </a:prstGeom>
        </p:spPr>
        <p:txBody>
          <a:bodyPr vert="horz" lIns="91281" tIns="45641" rIns="91281" bIns="45641" rtlCol="0"/>
          <a:lstStyle>
            <a:lvl1pPr algn="l">
              <a:defRPr sz="1200"/>
            </a:lvl1pPr>
          </a:lstStyle>
          <a:p>
            <a:endParaRPr lang="en-US"/>
          </a:p>
        </p:txBody>
      </p:sp>
      <p:sp>
        <p:nvSpPr>
          <p:cNvPr id="3" name="Date Placeholder 2">
            <a:extLst>
              <a:ext uri="{FF2B5EF4-FFF2-40B4-BE49-F238E27FC236}">
                <a16:creationId xmlns:a16="http://schemas.microsoft.com/office/drawing/2014/main" id="{F3281D6E-C53C-446D-A866-05DF4668309D}"/>
              </a:ext>
            </a:extLst>
          </p:cNvPr>
          <p:cNvSpPr>
            <a:spLocks noGrp="1"/>
          </p:cNvSpPr>
          <p:nvPr>
            <p:ph type="dt" sz="quarter" idx="1"/>
          </p:nvPr>
        </p:nvSpPr>
        <p:spPr>
          <a:xfrm>
            <a:off x="3971081" y="1"/>
            <a:ext cx="3037735" cy="466088"/>
          </a:xfrm>
          <a:prstGeom prst="rect">
            <a:avLst/>
          </a:prstGeom>
        </p:spPr>
        <p:txBody>
          <a:bodyPr vert="horz" lIns="91281" tIns="45641" rIns="91281" bIns="45641" rtlCol="0"/>
          <a:lstStyle>
            <a:lvl1pPr algn="r">
              <a:defRPr sz="1200"/>
            </a:lvl1pPr>
          </a:lstStyle>
          <a:p>
            <a:fld id="{5DC82B26-B561-4639-A59B-02BAAB48185C}" type="datetimeFigureOut">
              <a:rPr lang="en-US" smtClean="0"/>
              <a:t>3/29/2021</a:t>
            </a:fld>
            <a:endParaRPr lang="en-US"/>
          </a:p>
        </p:txBody>
      </p:sp>
      <p:sp>
        <p:nvSpPr>
          <p:cNvPr id="4" name="Footer Placeholder 3">
            <a:extLst>
              <a:ext uri="{FF2B5EF4-FFF2-40B4-BE49-F238E27FC236}">
                <a16:creationId xmlns:a16="http://schemas.microsoft.com/office/drawing/2014/main" id="{73713E9E-BA02-40D1-A893-F08771CFD0DE}"/>
              </a:ext>
            </a:extLst>
          </p:cNvPr>
          <p:cNvSpPr>
            <a:spLocks noGrp="1"/>
          </p:cNvSpPr>
          <p:nvPr>
            <p:ph type="ftr" sz="quarter" idx="2"/>
          </p:nvPr>
        </p:nvSpPr>
        <p:spPr>
          <a:xfrm>
            <a:off x="0" y="8830313"/>
            <a:ext cx="3037735" cy="466088"/>
          </a:xfrm>
          <a:prstGeom prst="rect">
            <a:avLst/>
          </a:prstGeom>
        </p:spPr>
        <p:txBody>
          <a:bodyPr vert="horz" lIns="91281" tIns="45641" rIns="91281" bIns="4564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A9B8C-C3FF-47A3-94D8-0EE4C6C33143}"/>
              </a:ext>
            </a:extLst>
          </p:cNvPr>
          <p:cNvSpPr>
            <a:spLocks noGrp="1"/>
          </p:cNvSpPr>
          <p:nvPr>
            <p:ph type="sldNum" sz="quarter" idx="3"/>
          </p:nvPr>
        </p:nvSpPr>
        <p:spPr>
          <a:xfrm>
            <a:off x="3971081" y="8830313"/>
            <a:ext cx="3037735" cy="466088"/>
          </a:xfrm>
          <a:prstGeom prst="rect">
            <a:avLst/>
          </a:prstGeom>
        </p:spPr>
        <p:txBody>
          <a:bodyPr vert="horz" lIns="91281" tIns="45641" rIns="91281" bIns="45641" rtlCol="0" anchor="b"/>
          <a:lstStyle>
            <a:lvl1pPr algn="r">
              <a:defRPr sz="1200"/>
            </a:lvl1pPr>
          </a:lstStyle>
          <a:p>
            <a:fld id="{BD203B02-8887-407F-A2AC-42CD9EDC7DD3}" type="slidenum">
              <a:rPr lang="en-US" smtClean="0"/>
              <a:t>‹#›</a:t>
            </a:fld>
            <a:endParaRPr lang="en-US"/>
          </a:p>
        </p:txBody>
      </p:sp>
    </p:spTree>
    <p:extLst>
      <p:ext uri="{BB962C8B-B14F-4D97-AF65-F5344CB8AC3E}">
        <p14:creationId xmlns:p14="http://schemas.microsoft.com/office/powerpoint/2010/main" val="14906294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4820"/>
          </a:xfrm>
          <a:prstGeom prst="rect">
            <a:avLst/>
          </a:prstGeom>
        </p:spPr>
        <p:txBody>
          <a:bodyPr vert="horz" lIns="92717" tIns="46358" rIns="92717" bIns="46358" rtlCol="0"/>
          <a:lstStyle>
            <a:lvl1pPr algn="l">
              <a:defRPr sz="1200"/>
            </a:lvl1pPr>
          </a:lstStyle>
          <a:p>
            <a:endParaRPr lang="en-US"/>
          </a:p>
        </p:txBody>
      </p:sp>
      <p:sp>
        <p:nvSpPr>
          <p:cNvPr id="3" name="Date Placeholder 2"/>
          <p:cNvSpPr>
            <a:spLocks noGrp="1"/>
          </p:cNvSpPr>
          <p:nvPr>
            <p:ph type="dt" idx="1"/>
          </p:nvPr>
        </p:nvSpPr>
        <p:spPr>
          <a:xfrm>
            <a:off x="3970940" y="3"/>
            <a:ext cx="3037840" cy="464820"/>
          </a:xfrm>
          <a:prstGeom prst="rect">
            <a:avLst/>
          </a:prstGeom>
        </p:spPr>
        <p:txBody>
          <a:bodyPr vert="horz" lIns="92717" tIns="46358" rIns="92717" bIns="46358" rtlCol="0"/>
          <a:lstStyle>
            <a:lvl1pPr algn="r">
              <a:defRPr sz="1200"/>
            </a:lvl1pPr>
          </a:lstStyle>
          <a:p>
            <a:fld id="{CDD8DBE3-FE09-4F29-BD08-2709DD595442}" type="datetimeFigureOut">
              <a:rPr lang="en-US" smtClean="0"/>
              <a:pPr/>
              <a:t>3/29/2021</a:t>
            </a:fld>
            <a:endParaRPr lang="en-US"/>
          </a:p>
        </p:txBody>
      </p:sp>
      <p:sp>
        <p:nvSpPr>
          <p:cNvPr id="4" name="Slide Image Placeholder 3"/>
          <p:cNvSpPr>
            <a:spLocks noGrp="1" noRot="1" noChangeAspect="1"/>
          </p:cNvSpPr>
          <p:nvPr>
            <p:ph type="sldImg" idx="2"/>
          </p:nvPr>
        </p:nvSpPr>
        <p:spPr>
          <a:xfrm>
            <a:off x="1250950" y="698500"/>
            <a:ext cx="4508500" cy="3486150"/>
          </a:xfrm>
          <a:prstGeom prst="rect">
            <a:avLst/>
          </a:prstGeom>
          <a:noFill/>
          <a:ln w="12700">
            <a:solidFill>
              <a:prstClr val="black"/>
            </a:solidFill>
          </a:ln>
        </p:spPr>
        <p:txBody>
          <a:bodyPr vert="horz" lIns="92717" tIns="46358" rIns="92717" bIns="46358" rtlCol="0" anchor="ctr"/>
          <a:lstStyle/>
          <a:p>
            <a:endParaRPr lang="en-US"/>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2717" tIns="46358" rIns="92717" bIns="463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2717" tIns="46358" rIns="92717" bIns="4635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2717" tIns="46358" rIns="92717" bIns="46358" rtlCol="0" anchor="b"/>
          <a:lstStyle>
            <a:lvl1pPr algn="r">
              <a:defRPr sz="1200"/>
            </a:lvl1pPr>
          </a:lstStyle>
          <a:p>
            <a:fld id="{71790FAD-862C-4BB7-8637-82162DA83FD3}" type="slidenum">
              <a:rPr lang="en-US" smtClean="0"/>
              <a:pPr/>
              <a:t>‹#›</a:t>
            </a:fld>
            <a:endParaRPr lang="en-US"/>
          </a:p>
        </p:txBody>
      </p:sp>
    </p:spTree>
    <p:extLst>
      <p:ext uri="{BB962C8B-B14F-4D97-AF65-F5344CB8AC3E}">
        <p14:creationId xmlns:p14="http://schemas.microsoft.com/office/powerpoint/2010/main" val="1981447966"/>
      </p:ext>
    </p:extLst>
  </p:cSld>
  <p:clrMap bg1="lt1" tx1="dk1" bg2="lt2" tx2="dk2" accent1="accent1" accent2="accent2" accent3="accent3" accent4="accent4" accent5="accent5" accent6="accent6" hlink="hlink" folHlink="folHlink"/>
  <p:hf sldNum="0" hdr="0" ftr="0" dt="0"/>
  <p:notesStyle>
    <a:lvl1pPr marL="0" algn="l" defTabSz="914294" rtl="0" eaLnBrk="1" latinLnBrk="0" hangingPunct="1">
      <a:defRPr sz="1200" kern="1200">
        <a:solidFill>
          <a:schemeClr val="tx1"/>
        </a:solidFill>
        <a:latin typeface="+mn-lt"/>
        <a:ea typeface="+mn-ea"/>
        <a:cs typeface="+mn-cs"/>
      </a:defRPr>
    </a:lvl1pPr>
    <a:lvl2pPr marL="457146" algn="l" defTabSz="914294" rtl="0" eaLnBrk="1" latinLnBrk="0" hangingPunct="1">
      <a:defRPr sz="1200" kern="1200">
        <a:solidFill>
          <a:schemeClr val="tx1"/>
        </a:solidFill>
        <a:latin typeface="+mn-lt"/>
        <a:ea typeface="+mn-ea"/>
        <a:cs typeface="+mn-cs"/>
      </a:defRPr>
    </a:lvl2pPr>
    <a:lvl3pPr marL="914294" algn="l" defTabSz="914294" rtl="0" eaLnBrk="1" latinLnBrk="0" hangingPunct="1">
      <a:defRPr sz="1200" kern="1200">
        <a:solidFill>
          <a:schemeClr val="tx1"/>
        </a:solidFill>
        <a:latin typeface="+mn-lt"/>
        <a:ea typeface="+mn-ea"/>
        <a:cs typeface="+mn-cs"/>
      </a:defRPr>
    </a:lvl3pPr>
    <a:lvl4pPr marL="1371440" algn="l" defTabSz="914294" rtl="0" eaLnBrk="1" latinLnBrk="0" hangingPunct="1">
      <a:defRPr sz="1200" kern="1200">
        <a:solidFill>
          <a:schemeClr val="tx1"/>
        </a:solidFill>
        <a:latin typeface="+mn-lt"/>
        <a:ea typeface="+mn-ea"/>
        <a:cs typeface="+mn-cs"/>
      </a:defRPr>
    </a:lvl4pPr>
    <a:lvl5pPr marL="1828586" algn="l" defTabSz="914294" rtl="0" eaLnBrk="1" latinLnBrk="0" hangingPunct="1">
      <a:defRPr sz="1200" kern="1200">
        <a:solidFill>
          <a:schemeClr val="tx1"/>
        </a:solidFill>
        <a:latin typeface="+mn-lt"/>
        <a:ea typeface="+mn-ea"/>
        <a:cs typeface="+mn-cs"/>
      </a:defRPr>
    </a:lvl5pPr>
    <a:lvl6pPr marL="2285732" algn="l" defTabSz="914294" rtl="0" eaLnBrk="1" latinLnBrk="0" hangingPunct="1">
      <a:defRPr sz="1200" kern="1200">
        <a:solidFill>
          <a:schemeClr val="tx1"/>
        </a:solidFill>
        <a:latin typeface="+mn-lt"/>
        <a:ea typeface="+mn-ea"/>
        <a:cs typeface="+mn-cs"/>
      </a:defRPr>
    </a:lvl6pPr>
    <a:lvl7pPr marL="2742880" algn="l" defTabSz="914294" rtl="0" eaLnBrk="1" latinLnBrk="0" hangingPunct="1">
      <a:defRPr sz="1200" kern="1200">
        <a:solidFill>
          <a:schemeClr val="tx1"/>
        </a:solidFill>
        <a:latin typeface="+mn-lt"/>
        <a:ea typeface="+mn-ea"/>
        <a:cs typeface="+mn-cs"/>
      </a:defRPr>
    </a:lvl7pPr>
    <a:lvl8pPr marL="3200026" algn="l" defTabSz="914294" rtl="0" eaLnBrk="1" latinLnBrk="0" hangingPunct="1">
      <a:defRPr sz="1200" kern="1200">
        <a:solidFill>
          <a:schemeClr val="tx1"/>
        </a:solidFill>
        <a:latin typeface="+mn-lt"/>
        <a:ea typeface="+mn-ea"/>
        <a:cs typeface="+mn-cs"/>
      </a:defRPr>
    </a:lvl8pPr>
    <a:lvl9pPr marL="3657172"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250950" y="698500"/>
            <a:ext cx="45085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31310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Proposed to the pension board to vote effective changes to close the gap – voted 4-4.  Special meeting at end of September.  Believe that they have enough votes to present at the February legislative session.  Might be 0.2%.  When you fund 100% of ADC, you would use the 7.5% discount rate for everything instead of blended rate.  </a:t>
            </a:r>
          </a:p>
          <a:p>
            <a:r>
              <a:rPr lang="en-US" dirty="0"/>
              <a:t>Moody’s looks at this as debt.  At 14.5% on 75-year amortization, closing to 16% brings it down to 40 years. </a:t>
            </a:r>
          </a:p>
          <a:p>
            <a:r>
              <a:rPr lang="en-US" dirty="0"/>
              <a:t>Mayor attends every pension board meeting.</a:t>
            </a:r>
          </a:p>
          <a:p>
            <a:endParaRPr lang="en-US" dirty="0"/>
          </a:p>
          <a:p>
            <a:r>
              <a:rPr lang="en-US" dirty="0"/>
              <a:t>By fully funding the pension, the city no longer has to devote liquidity to fund it even more in the future.</a:t>
            </a:r>
          </a:p>
        </p:txBody>
      </p:sp>
    </p:spTree>
    <p:extLst>
      <p:ext uri="{BB962C8B-B14F-4D97-AF65-F5344CB8AC3E}">
        <p14:creationId xmlns:p14="http://schemas.microsoft.com/office/powerpoint/2010/main" val="300609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78992"/>
            <a:ext cx="9144000" cy="626110"/>
          </a:xfrm>
        </p:spPr>
        <p:txBody>
          <a:bodyPr anchor="b" anchorCtr="0"/>
          <a:lstStyle>
            <a:lvl1pPr algn="ctr">
              <a:defRPr sz="3100" cap="none"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457200" y="4268638"/>
            <a:ext cx="9144000" cy="518160"/>
          </a:xfrm>
        </p:spPr>
        <p:txBody>
          <a:bodyPr lIns="0" tIns="0" rIns="0" bIns="0">
            <a:normAutofit/>
          </a:bodyPr>
          <a:lstStyle>
            <a:lvl1pPr marL="0" indent="0" algn="ctr">
              <a:buNone/>
              <a:defRPr sz="2200" b="1">
                <a:solidFill>
                  <a:schemeClr val="bg2">
                    <a:lumMod val="50000"/>
                  </a:schemeClr>
                </a:solidFill>
                <a:latin typeface="+mj-lt"/>
              </a:defRPr>
            </a:lvl1pPr>
            <a:lvl2pPr marL="502861" indent="0" algn="ctr">
              <a:buNone/>
              <a:defRPr>
                <a:solidFill>
                  <a:schemeClr val="tx1">
                    <a:tint val="75000"/>
                  </a:schemeClr>
                </a:solidFill>
              </a:defRPr>
            </a:lvl2pPr>
            <a:lvl3pPr marL="1005723" indent="0" algn="ctr">
              <a:buNone/>
              <a:defRPr>
                <a:solidFill>
                  <a:schemeClr val="tx1">
                    <a:tint val="75000"/>
                  </a:schemeClr>
                </a:solidFill>
              </a:defRPr>
            </a:lvl3pPr>
            <a:lvl4pPr marL="1508583" indent="0" algn="ctr">
              <a:buNone/>
              <a:defRPr>
                <a:solidFill>
                  <a:schemeClr val="tx1">
                    <a:tint val="75000"/>
                  </a:schemeClr>
                </a:solidFill>
              </a:defRPr>
            </a:lvl4pPr>
            <a:lvl5pPr marL="2011445" indent="0" algn="ctr">
              <a:buNone/>
              <a:defRPr>
                <a:solidFill>
                  <a:schemeClr val="tx1">
                    <a:tint val="75000"/>
                  </a:schemeClr>
                </a:solidFill>
              </a:defRPr>
            </a:lvl5pPr>
            <a:lvl6pPr marL="2514306" indent="0" algn="ctr">
              <a:buNone/>
              <a:defRPr>
                <a:solidFill>
                  <a:schemeClr val="tx1">
                    <a:tint val="75000"/>
                  </a:schemeClr>
                </a:solidFill>
              </a:defRPr>
            </a:lvl6pPr>
            <a:lvl7pPr marL="3017167" indent="0" algn="ctr">
              <a:buNone/>
              <a:defRPr>
                <a:solidFill>
                  <a:schemeClr val="tx1">
                    <a:tint val="75000"/>
                  </a:schemeClr>
                </a:solidFill>
              </a:defRPr>
            </a:lvl7pPr>
            <a:lvl8pPr marL="3520029" indent="0" algn="ctr">
              <a:buNone/>
              <a:defRPr>
                <a:solidFill>
                  <a:schemeClr val="tx1">
                    <a:tint val="75000"/>
                  </a:schemeClr>
                </a:solidFill>
              </a:defRPr>
            </a:lvl8pPr>
            <a:lvl9pPr marL="40228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055599" y="6438346"/>
            <a:ext cx="1947202" cy="217627"/>
          </a:xfrm>
          <a:noFill/>
        </p:spPr>
        <p:txBody>
          <a:bodyPr/>
          <a:lstStyle>
            <a:lvl1pPr algn="ctr">
              <a:defRPr sz="1400" b="1">
                <a:solidFill>
                  <a:schemeClr val="accent4"/>
                </a:solidFill>
                <a:latin typeface="+mj-lt"/>
              </a:defRPr>
            </a:lvl1pPr>
          </a:lstStyle>
          <a:p>
            <a:endParaRPr lang="en-US"/>
          </a:p>
        </p:txBody>
      </p:sp>
      <p:sp>
        <p:nvSpPr>
          <p:cNvPr id="5" name="Rectangle 4">
            <a:extLst>
              <a:ext uri="{FF2B5EF4-FFF2-40B4-BE49-F238E27FC236}">
                <a16:creationId xmlns:a16="http://schemas.microsoft.com/office/drawing/2014/main" id="{CB835DAD-A04C-4344-885E-66262BEBBA9C}"/>
              </a:ext>
            </a:extLst>
          </p:cNvPr>
          <p:cNvSpPr/>
          <p:nvPr userDrawn="1"/>
        </p:nvSpPr>
        <p:spPr>
          <a:xfrm>
            <a:off x="8721969" y="6547160"/>
            <a:ext cx="1336431" cy="1225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218760-2BEA-46A5-91B5-97497C63E949}"/>
              </a:ext>
            </a:extLst>
          </p:cNvPr>
          <p:cNvSpPr/>
          <p:nvPr userDrawn="1"/>
        </p:nvSpPr>
        <p:spPr>
          <a:xfrm>
            <a:off x="0" y="7402749"/>
            <a:ext cx="612843" cy="36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28260865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5" name="Text Placeholder 16"/>
          <p:cNvSpPr>
            <a:spLocks noGrp="1"/>
          </p:cNvSpPr>
          <p:nvPr>
            <p:ph type="body" sz="quarter" idx="19" hasCustomPrompt="1"/>
          </p:nvPr>
        </p:nvSpPr>
        <p:spPr>
          <a:xfrm>
            <a:off x="470263" y="6995160"/>
            <a:ext cx="8473408"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8"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07682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2861" indent="0">
              <a:buNone/>
              <a:defRPr sz="3100"/>
            </a:lvl2pPr>
            <a:lvl3pPr marL="1005723" indent="0">
              <a:buNone/>
              <a:defRPr sz="2700"/>
            </a:lvl3pPr>
            <a:lvl4pPr marL="1508583" indent="0">
              <a:buNone/>
              <a:defRPr sz="2200"/>
            </a:lvl4pPr>
            <a:lvl5pPr marL="2011445" indent="0">
              <a:buNone/>
              <a:defRPr sz="2200"/>
            </a:lvl5pPr>
            <a:lvl6pPr marL="2514306" indent="0">
              <a:buNone/>
              <a:defRPr sz="2200"/>
            </a:lvl6pPr>
            <a:lvl7pPr marL="3017167" indent="0">
              <a:buNone/>
              <a:defRPr sz="2200"/>
            </a:lvl7pPr>
            <a:lvl8pPr marL="3520029" indent="0">
              <a:buNone/>
              <a:defRPr sz="2200"/>
            </a:lvl8pPr>
            <a:lvl9pPr marL="4022889"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2861" indent="0">
              <a:buNone/>
              <a:defRPr sz="1300"/>
            </a:lvl2pPr>
            <a:lvl3pPr marL="1005723" indent="0">
              <a:buNone/>
              <a:defRPr sz="1100"/>
            </a:lvl3pPr>
            <a:lvl4pPr marL="1508583" indent="0">
              <a:buNone/>
              <a:defRPr sz="1000"/>
            </a:lvl4pPr>
            <a:lvl5pPr marL="2011445" indent="0">
              <a:buNone/>
              <a:defRPr sz="1000"/>
            </a:lvl5pPr>
            <a:lvl6pPr marL="2514306" indent="0">
              <a:buNone/>
              <a:defRPr sz="1000"/>
            </a:lvl6pPr>
            <a:lvl7pPr marL="3017167" indent="0">
              <a:buNone/>
              <a:defRPr sz="1000"/>
            </a:lvl7pPr>
            <a:lvl8pPr marL="3520029" indent="0">
              <a:buNone/>
              <a:defRPr sz="1000"/>
            </a:lvl8pPr>
            <a:lvl9pPr marL="402288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43076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30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subhead box 1/2 left">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76073" y="2117725"/>
            <a:ext cx="5394960" cy="4579938"/>
          </a:xfrm>
          <a:noFill/>
          <a:ln w="6350">
            <a:solidFill>
              <a:schemeClr val="bg1">
                <a:lumMod val="65000"/>
              </a:schemeClr>
            </a:solidFill>
          </a:ln>
        </p:spPr>
        <p:txBody>
          <a:bodyPr/>
          <a:lstStyle>
            <a:lvl1pPr>
              <a:defRPr sz="1000" cap="all" baseline="0">
                <a:solidFill>
                  <a:schemeClr val="bg1"/>
                </a:solidFill>
              </a:defRPr>
            </a:lvl1pPr>
          </a:lstStyle>
          <a:p>
            <a:pPr lvl="0"/>
            <a:r>
              <a:rPr lang="en-US"/>
              <a:t>Click to edit Master text styles</a:t>
            </a:r>
          </a:p>
        </p:txBody>
      </p:sp>
      <p:sp>
        <p:nvSpPr>
          <p:cNvPr id="20" name="Text Placeholder 17"/>
          <p:cNvSpPr>
            <a:spLocks noGrp="1"/>
          </p:cNvSpPr>
          <p:nvPr>
            <p:ph type="body" sz="quarter" idx="13"/>
          </p:nvPr>
        </p:nvSpPr>
        <p:spPr>
          <a:xfrm>
            <a:off x="473824" y="7223733"/>
            <a:ext cx="8960751" cy="296562"/>
          </a:xfrm>
        </p:spPr>
        <p:txBody>
          <a:bodyPr anchor="b"/>
          <a:lstStyle>
            <a:lvl1pPr algn="l">
              <a:lnSpc>
                <a:spcPct val="100000"/>
              </a:lnSpc>
              <a:spcBef>
                <a:spcPts val="0"/>
              </a:spcBef>
              <a:spcAft>
                <a:spcPct val="0"/>
              </a:spcAft>
              <a:defRPr sz="900" b="0" i="0" u="none" baseline="0">
                <a:solidFill>
                  <a:schemeClr val="tx1">
                    <a:lumMod val="75000"/>
                    <a:lumOff val="25000"/>
                  </a:schemeClr>
                </a:solidFill>
                <a:latin typeface="Arial Narrow"/>
              </a:defRPr>
            </a:lvl1pPr>
          </a:lstStyle>
          <a:p>
            <a:pPr lvl="0"/>
            <a:r>
              <a:rPr lang="en-US"/>
              <a:t>Click to edit Master text styles</a:t>
            </a:r>
          </a:p>
        </p:txBody>
      </p:sp>
      <p:sp>
        <p:nvSpPr>
          <p:cNvPr id="23" name="Title 1"/>
          <p:cNvSpPr>
            <a:spLocks noGrp="1"/>
          </p:cNvSpPr>
          <p:nvPr>
            <p:ph type="title"/>
          </p:nvPr>
        </p:nvSpPr>
        <p:spPr>
          <a:xfrm>
            <a:off x="457200" y="805051"/>
            <a:ext cx="9289473" cy="513111"/>
          </a:xfrm>
          <a:prstGeom prst="rect">
            <a:avLst/>
          </a:prstGeom>
        </p:spPr>
        <p:txBody>
          <a:bodyPr lIns="91429" tIns="45715" rIns="91429" bIns="45715">
            <a:noAutofit/>
          </a:bodyPr>
          <a:lstStyle>
            <a:lvl1pPr marL="1588" indent="0" algn="l">
              <a:lnSpc>
                <a:spcPct val="100000"/>
              </a:lnSpc>
              <a:spcBef>
                <a:spcPct val="0"/>
              </a:spcBef>
              <a:spcAft>
                <a:spcPct val="0"/>
              </a:spcAft>
              <a:defRPr sz="2600" b="0" i="0" u="none" spc="0" baseline="0">
                <a:solidFill>
                  <a:schemeClr val="accent1"/>
                </a:solidFill>
                <a:latin typeface="Arial" pitchFamily="34" charset="0"/>
                <a:cs typeface="Arial" pitchFamily="34" charset="0"/>
              </a:defRPr>
            </a:lvl1pPr>
          </a:lstStyle>
          <a:p>
            <a:r>
              <a:rPr lang="en-US"/>
              <a:t>Click to edit Master title style</a:t>
            </a:r>
          </a:p>
        </p:txBody>
      </p:sp>
      <p:sp>
        <p:nvSpPr>
          <p:cNvPr id="24" name="Text Placeholder 19"/>
          <p:cNvSpPr>
            <a:spLocks noGrp="1"/>
          </p:cNvSpPr>
          <p:nvPr>
            <p:ph type="body" sz="quarter" idx="10"/>
          </p:nvPr>
        </p:nvSpPr>
        <p:spPr>
          <a:xfrm>
            <a:off x="457201" y="1282434"/>
            <a:ext cx="9306611" cy="469900"/>
          </a:xfrm>
        </p:spPr>
        <p:txBody>
          <a:bodyPr lIns="91429" tIns="45715" rIns="91429" bIns="45715">
            <a:noAutofit/>
          </a:bodyPr>
          <a:lstStyle>
            <a:lvl1pPr marL="0" marR="0" indent="1588" algn="l" defTabSz="992073" rtl="0" eaLnBrk="1" fontAlgn="base" latinLnBrk="0" hangingPunct="1">
              <a:lnSpc>
                <a:spcPct val="100000"/>
              </a:lnSpc>
              <a:spcBef>
                <a:spcPct val="75000"/>
              </a:spcBef>
              <a:spcAft>
                <a:spcPct val="0"/>
              </a:spcAft>
              <a:buClrTx/>
              <a:buSzTx/>
              <a:buFontTx/>
              <a:buNone/>
              <a:tabLst/>
              <a:defRPr sz="1600" b="0" i="0" u="none" spc="0" baseline="0">
                <a:solidFill>
                  <a:schemeClr val="tx1">
                    <a:lumMod val="50000"/>
                    <a:lumOff val="50000"/>
                  </a:schemeClr>
                </a:solidFill>
                <a:latin typeface="Arial" pitchFamily="34" charset="0"/>
                <a:cs typeface="Arial" pitchFamily="34" charset="0"/>
              </a:defRPr>
            </a:lvl1pPr>
          </a:lstStyle>
          <a:p>
            <a:pPr lvl="0"/>
            <a:r>
              <a:rPr lang="en-US"/>
              <a:t>Click to edit Master text styles</a:t>
            </a:r>
          </a:p>
        </p:txBody>
      </p:sp>
      <p:sp>
        <p:nvSpPr>
          <p:cNvPr id="6" name="Text Placeholder 25"/>
          <p:cNvSpPr>
            <a:spLocks noGrp="1"/>
          </p:cNvSpPr>
          <p:nvPr>
            <p:ph type="body" sz="quarter" idx="14"/>
          </p:nvPr>
        </p:nvSpPr>
        <p:spPr>
          <a:xfrm>
            <a:off x="6400800" y="2010566"/>
            <a:ext cx="3253769" cy="5025234"/>
          </a:xfrm>
        </p:spPr>
        <p:txBody>
          <a:bodyPr spcCol="0"/>
          <a:lstStyle>
            <a:lvl1pPr algn="l">
              <a:lnSpc>
                <a:spcPct val="110000"/>
              </a:lnSpc>
              <a:spcBef>
                <a:spcPts val="1200"/>
              </a:spcBef>
              <a:defRPr sz="1600" baseline="0">
                <a:solidFill>
                  <a:schemeClr val="tx1"/>
                </a:solidFill>
                <a:latin typeface="Arial" pitchFamily="34" charset="0"/>
                <a:cs typeface="Arial" pitchFamily="34" charset="0"/>
              </a:defRPr>
            </a:lvl1pPr>
            <a:lvl2pPr marL="182859" indent="-182859" algn="l">
              <a:lnSpc>
                <a:spcPct val="110000"/>
              </a:lnSpc>
              <a:spcBef>
                <a:spcPts val="599"/>
              </a:spcBef>
              <a:buClr>
                <a:schemeClr val="tx1"/>
              </a:buClr>
              <a:defRPr sz="1600" baseline="0">
                <a:solidFill>
                  <a:schemeClr val="tx1"/>
                </a:solidFill>
                <a:latin typeface="Arial" pitchFamily="34" charset="0"/>
                <a:cs typeface="Arial" pitchFamily="34" charset="0"/>
              </a:defRPr>
            </a:lvl2pPr>
            <a:lvl3pPr marL="411432" indent="-182859" algn="l">
              <a:lnSpc>
                <a:spcPct val="110000"/>
              </a:lnSpc>
              <a:spcBef>
                <a:spcPts val="599"/>
              </a:spcBef>
              <a:buClr>
                <a:schemeClr val="tx1"/>
              </a:buClr>
              <a:buFont typeface="Avenir LT Std 35 Light" pitchFamily="34" charset="0"/>
              <a:buChar char="–"/>
              <a:defRPr sz="1400">
                <a:solidFill>
                  <a:schemeClr val="tx1"/>
                </a:solidFill>
                <a:latin typeface="Arial" pitchFamily="34" charset="0"/>
                <a:cs typeface="Arial" pitchFamily="34" charset="0"/>
              </a:defRPr>
            </a:lvl3pPr>
            <a:lvl4pPr marL="594291" indent="-182859" algn="l">
              <a:spcBef>
                <a:spcPts val="599"/>
              </a:spcBef>
              <a:buClr>
                <a:schemeClr val="tx1"/>
              </a:buClr>
              <a:buFont typeface="Arial" pitchFamily="34" charset="0"/>
              <a:buChar char="•"/>
              <a:defRPr sz="1100">
                <a:latin typeface="Arial" pitchFamily="34" charset="0"/>
                <a:cs typeface="Arial" pitchFamily="34" charset="0"/>
              </a:defRPr>
            </a:lvl4pPr>
            <a:lvl5pPr algn="l">
              <a:defRPr sz="1400">
                <a:latin typeface="Avenir LT Std 45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6391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2915" y="2977517"/>
            <a:ext cx="9136380" cy="442595"/>
          </a:xfrm>
        </p:spPr>
        <p:txBody>
          <a:bodyPr/>
          <a:lstStyle>
            <a:lvl1pPr>
              <a:defRPr sz="4300" b="0">
                <a:solidFill>
                  <a:schemeClr val="bg1">
                    <a:lumMod val="50000"/>
                  </a:schemeClr>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Footer Text</a:t>
            </a:r>
          </a:p>
        </p:txBody>
      </p:sp>
      <p:sp>
        <p:nvSpPr>
          <p:cNvPr id="5" name="TextBox 4">
            <a:extLst>
              <a:ext uri="{FF2B5EF4-FFF2-40B4-BE49-F238E27FC236}">
                <a16:creationId xmlns:a16="http://schemas.microsoft.com/office/drawing/2014/main" id="{0DBAC5FC-7556-4141-B65C-A6D6E6CA2648}"/>
              </a:ext>
            </a:extLst>
          </p:cNvPr>
          <p:cNvSpPr txBox="1"/>
          <p:nvPr userDrawn="1"/>
        </p:nvSpPr>
        <p:spPr>
          <a:xfrm>
            <a:off x="9235440" y="7370064"/>
            <a:ext cx="822960" cy="402336"/>
          </a:xfrm>
          <a:prstGeom prst="rect">
            <a:avLst/>
          </a:prstGeom>
          <a:noFill/>
        </p:spPr>
        <p:txBody>
          <a:bodyPr wrap="square" rtlCol="0" anchor="ctr">
            <a:spAutoFit/>
          </a:bodyPr>
          <a:lstStyle/>
          <a:p>
            <a:pPr algn="l"/>
            <a:r>
              <a:rPr lang="en-US" sz="2000" kern="1200" baseline="0">
                <a:solidFill>
                  <a:srgbClr val="17375E"/>
                </a:solidFill>
                <a:effectLst/>
                <a:latin typeface="Garamond" panose="02020404030301010803" pitchFamily="18" charset="0"/>
                <a:ea typeface="+mn-ea"/>
                <a:cs typeface="+mn-cs"/>
              </a:rPr>
              <a:t> </a:t>
            </a:r>
            <a:r>
              <a:rPr lang="en-US" sz="1600" kern="1200" baseline="0">
                <a:solidFill>
                  <a:srgbClr val="17375E"/>
                </a:solidFill>
                <a:effectLst/>
                <a:latin typeface="Garamond" panose="02020404030301010803" pitchFamily="18" charset="0"/>
                <a:ea typeface="+mn-ea"/>
                <a:cs typeface="+mn-cs"/>
              </a:rPr>
              <a:t> </a:t>
            </a:r>
            <a:r>
              <a:rPr lang="en-US" sz="1600" kern="1200" baseline="0">
                <a:solidFill>
                  <a:srgbClr val="7F7F7F"/>
                </a:solidFill>
                <a:effectLst/>
                <a:latin typeface="Garamond" panose="02020404030301010803" pitchFamily="18" charset="0"/>
                <a:ea typeface="+mn-ea"/>
                <a:cs typeface="+mn-cs"/>
              </a:rPr>
              <a:t>│</a:t>
            </a:r>
            <a:r>
              <a:rPr lang="en-US" sz="1600" kern="1200" baseline="0">
                <a:solidFill>
                  <a:srgbClr val="17375E"/>
                </a:solidFill>
                <a:effectLst/>
                <a:latin typeface="Garamond" panose="02020404030301010803" pitchFamily="18" charset="0"/>
                <a:ea typeface="+mn-ea"/>
                <a:cs typeface="+mn-cs"/>
              </a:rPr>
              <a:t> </a:t>
            </a:r>
            <a:fld id="{3947A1EE-A628-48D6-B8CB-104F735C6C36}" type="slidenum">
              <a:rPr lang="en-US" sz="1600" b="1" kern="1200" baseline="0" smtClean="0">
                <a:solidFill>
                  <a:srgbClr val="17375E"/>
                </a:solidFill>
                <a:effectLst/>
                <a:latin typeface="Garamond" panose="02020404030301010803" pitchFamily="18" charset="0"/>
                <a:ea typeface="+mn-ea"/>
                <a:cs typeface="+mn-cs"/>
              </a:rPr>
              <a:pPr algn="l"/>
              <a:t>‹#›</a:t>
            </a:fld>
            <a:endParaRPr lang="en-US" sz="2500" b="1" baseline="0">
              <a:solidFill>
                <a:srgbClr val="17375E"/>
              </a:solidFill>
              <a:latin typeface="Garamond" panose="02020404030301010803" pitchFamily="18" charset="0"/>
            </a:endParaRPr>
          </a:p>
        </p:txBody>
      </p:sp>
    </p:spTree>
    <p:extLst>
      <p:ext uri="{BB962C8B-B14F-4D97-AF65-F5344CB8AC3E}">
        <p14:creationId xmlns:p14="http://schemas.microsoft.com/office/powerpoint/2010/main" val="962122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586740" y="1209042"/>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8" name="Text Placeholder 16"/>
          <p:cNvSpPr>
            <a:spLocks noGrp="1"/>
          </p:cNvSpPr>
          <p:nvPr>
            <p:ph type="body" sz="quarter" idx="19" hasCustomPrompt="1"/>
          </p:nvPr>
        </p:nvSpPr>
        <p:spPr>
          <a:xfrm>
            <a:off x="595199" y="6995160"/>
            <a:ext cx="8348472" cy="690880"/>
          </a:xfrm>
        </p:spPr>
        <p:txBody>
          <a:bodyPr vert="horz" lIns="91429" tIns="45715" rIns="91429" bIns="45715" rtlCol="0" anchor="b">
            <a:normAutofit/>
          </a:bodyPr>
          <a:lstStyle>
            <a:lvl1pPr marL="0" indent="0">
              <a:buNone/>
              <a:defRPr lang="en-US" sz="1100" b="0" kern="1200" spc="0" baseline="0" dirty="0">
                <a:solidFill>
                  <a:schemeClr val="tx1"/>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2"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282657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586740" y="1209042"/>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8" name="Text Placeholder 16"/>
          <p:cNvSpPr>
            <a:spLocks noGrp="1"/>
          </p:cNvSpPr>
          <p:nvPr>
            <p:ph type="body" sz="quarter" idx="19" hasCustomPrompt="1"/>
          </p:nvPr>
        </p:nvSpPr>
        <p:spPr>
          <a:xfrm>
            <a:off x="595199" y="6995160"/>
            <a:ext cx="8348472" cy="690880"/>
          </a:xfrm>
        </p:spPr>
        <p:txBody>
          <a:bodyPr vert="horz" lIns="91429" tIns="45715" rIns="91429" bIns="45715" rtlCol="0" anchor="b">
            <a:normAutofit/>
          </a:bodyPr>
          <a:lstStyle>
            <a:lvl1pPr marL="0" indent="0">
              <a:buNone/>
              <a:defRPr lang="en-US" sz="1100" b="0" kern="1200" spc="0" baseline="0" dirty="0">
                <a:solidFill>
                  <a:schemeClr val="tx1"/>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2"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204151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586740" y="1209042"/>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8" name="Text Placeholder 16"/>
          <p:cNvSpPr>
            <a:spLocks noGrp="1"/>
          </p:cNvSpPr>
          <p:nvPr>
            <p:ph type="body" sz="quarter" idx="19" hasCustomPrompt="1"/>
          </p:nvPr>
        </p:nvSpPr>
        <p:spPr>
          <a:xfrm>
            <a:off x="595199" y="6995160"/>
            <a:ext cx="8348472" cy="690880"/>
          </a:xfrm>
        </p:spPr>
        <p:txBody>
          <a:bodyPr vert="horz" lIns="91429" tIns="45715" rIns="91429" bIns="45715" rtlCol="0" anchor="b">
            <a:normAutofit/>
          </a:bodyPr>
          <a:lstStyle>
            <a:lvl1pPr marL="0" indent="0">
              <a:buNone/>
              <a:defRPr lang="en-US" sz="1100" b="0" kern="1200" spc="0" baseline="0" dirty="0">
                <a:solidFill>
                  <a:schemeClr val="tx1"/>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2"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930051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a:xfrm>
            <a:off x="502920" y="796492"/>
            <a:ext cx="9220200" cy="442595"/>
          </a:xfrm>
        </p:spPr>
        <p:txBody>
          <a:bodyPr/>
          <a:lstStyle>
            <a:lvl1pPr algn="l">
              <a:defRPr/>
            </a:lvl1pPr>
          </a:lstStyle>
          <a:p>
            <a:r>
              <a:rPr lang="en-US"/>
              <a:t>Click to edit Master title style</a:t>
            </a:r>
          </a:p>
        </p:txBody>
      </p:sp>
      <p:sp>
        <p:nvSpPr>
          <p:cNvPr id="9" name="Footer Placeholder 4"/>
          <p:cNvSpPr>
            <a:spLocks noGrp="1"/>
          </p:cNvSpPr>
          <p:nvPr>
            <p:ph type="ftr" sz="quarter" idx="3"/>
          </p:nvPr>
        </p:nvSpPr>
        <p:spPr>
          <a:xfrm>
            <a:off x="7929372" y="0"/>
            <a:ext cx="2129028" cy="259080"/>
          </a:xfrm>
          <a:prstGeom prst="rect">
            <a:avLst/>
          </a:prstGeom>
          <a:solidFill>
            <a:schemeClr val="bg1"/>
          </a:solidFill>
        </p:spPr>
        <p:txBody>
          <a:bodyPr vert="horz" wrap="square" lIns="0" tIns="0" rIns="45715" bIns="0" rtlCol="0" anchor="ctr" anchorCtr="0">
            <a:normAutofit/>
          </a:bodyPr>
          <a:lstStyle>
            <a:lvl1pPr algn="r">
              <a:defRPr sz="801">
                <a:solidFill>
                  <a:schemeClr val="bg2">
                    <a:lumMod val="50000"/>
                  </a:schemeClr>
                </a:solidFill>
                <a:latin typeface="+mj-lt"/>
              </a:defRPr>
            </a:lvl1pPr>
          </a:lstStyle>
          <a:p>
            <a:r>
              <a:rPr lang="en-US"/>
              <a:t>Footer Text</a:t>
            </a:r>
          </a:p>
        </p:txBody>
      </p:sp>
      <p:sp>
        <p:nvSpPr>
          <p:cNvPr id="8" name="Text Placeholder 16">
            <a:extLst>
              <a:ext uri="{FF2B5EF4-FFF2-40B4-BE49-F238E27FC236}">
                <a16:creationId xmlns:a16="http://schemas.microsoft.com/office/drawing/2014/main" id="{BCE112D4-61F1-4136-BF36-80F1EE0E9FBF}"/>
              </a:ext>
            </a:extLst>
          </p:cNvPr>
          <p:cNvSpPr>
            <a:spLocks noGrp="1"/>
          </p:cNvSpPr>
          <p:nvPr>
            <p:ph type="body" sz="quarter" idx="19" hasCustomPrompt="1"/>
          </p:nvPr>
        </p:nvSpPr>
        <p:spPr>
          <a:xfrm>
            <a:off x="502920" y="7081520"/>
            <a:ext cx="8535205" cy="690880"/>
          </a:xfrm>
        </p:spPr>
        <p:txBody>
          <a:bodyPr vert="horz" lIns="91429" tIns="45715" rIns="91429" bIns="45715" rtlCol="0" anchor="b">
            <a:normAutofit/>
          </a:bodyPr>
          <a:lstStyle>
            <a:lvl1pPr marL="0" indent="0">
              <a:buNone/>
              <a:defRPr lang="en-US" sz="801" b="0" kern="1200" spc="0" baseline="0" dirty="0">
                <a:solidFill>
                  <a:schemeClr val="tx1"/>
                </a:solidFill>
                <a:latin typeface="Garamond" pitchFamily="18" charset="0"/>
                <a:ea typeface="+mn-ea"/>
                <a:cs typeface="+mn-cs"/>
              </a:defRPr>
            </a:lvl1pPr>
          </a:lstStyle>
          <a:p>
            <a:pPr marL="0" lvl="0" indent="0" algn="l" defTabSz="732128" rtl="0" eaLnBrk="1" latinLnBrk="0" hangingPunct="1">
              <a:spcBef>
                <a:spcPct val="20000"/>
              </a:spcBef>
              <a:buFont typeface="Arial" pitchFamily="34" charset="0"/>
              <a:buNone/>
            </a:pPr>
            <a:r>
              <a:rPr lang="en-US"/>
              <a:t>Notes:</a:t>
            </a:r>
          </a:p>
        </p:txBody>
      </p:sp>
      <p:sp>
        <p:nvSpPr>
          <p:cNvPr id="6" name="Slide Number Placeholder 5">
            <a:extLst>
              <a:ext uri="{FF2B5EF4-FFF2-40B4-BE49-F238E27FC236}">
                <a16:creationId xmlns:a16="http://schemas.microsoft.com/office/drawing/2014/main" id="{16BDEA24-68F6-4369-8AA6-D97C23068E52}"/>
              </a:ext>
            </a:extLst>
          </p:cNvPr>
          <p:cNvSpPr txBox="1">
            <a:spLocks/>
          </p:cNvSpPr>
          <p:nvPr/>
        </p:nvSpPr>
        <p:spPr>
          <a:xfrm>
            <a:off x="0" y="7513320"/>
            <a:ext cx="301752" cy="259080"/>
          </a:xfrm>
          <a:prstGeom prst="rect">
            <a:avLst/>
          </a:prstGeom>
          <a:noFill/>
        </p:spPr>
        <p:txBody>
          <a:bodyPr wrap="none" lIns="0" tIns="0" rIns="0" bIns="0" anchor="ctr" anchorCtr="0"/>
          <a:lstStyle>
            <a:defPPr>
              <a:defRPr lang="en-US"/>
            </a:defPPr>
            <a:lvl1pPr marL="0" algn="ctr" defTabSz="914294" rtl="0" eaLnBrk="1" latinLnBrk="0" hangingPunct="1">
              <a:defRPr lang="en-US" sz="1100" b="1" kern="1200" smtClean="0">
                <a:solidFill>
                  <a:schemeClr val="bg2">
                    <a:lumMod val="50000"/>
                  </a:schemeClr>
                </a:solidFill>
                <a:latin typeface="+mj-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a:lstStyle>
          <a:p>
            <a:pPr>
              <a:defRPr/>
            </a:pPr>
            <a:fld id="{41F19540-7194-4B10-9B26-7C33C5269F2B}" type="slidenum">
              <a:rPr lang="en-US" sz="801" smtClean="0"/>
              <a:pPr>
                <a:defRPr/>
              </a:pPr>
              <a:t>‹#›</a:t>
            </a:fld>
            <a:endParaRPr lang="en-US" sz="801"/>
          </a:p>
        </p:txBody>
      </p:sp>
      <p:sp>
        <p:nvSpPr>
          <p:cNvPr id="7" name="Content Placeholder 2">
            <a:extLst>
              <a:ext uri="{FF2B5EF4-FFF2-40B4-BE49-F238E27FC236}">
                <a16:creationId xmlns:a16="http://schemas.microsoft.com/office/drawing/2014/main" id="{02458553-8F63-44CD-868E-288C9C2DDEDF}"/>
              </a:ext>
            </a:extLst>
          </p:cNvPr>
          <p:cNvSpPr>
            <a:spLocks noGrp="1"/>
          </p:cNvSpPr>
          <p:nvPr>
            <p:ph idx="1"/>
          </p:nvPr>
        </p:nvSpPr>
        <p:spPr>
          <a:xfrm>
            <a:off x="1320165" y="1776498"/>
            <a:ext cx="8151495" cy="5305021"/>
          </a:xfrm>
        </p:spPr>
        <p:txBody>
          <a:bodyPr/>
          <a:lstStyle>
            <a:lvl1pPr marL="331351" indent="-331351">
              <a:spcBef>
                <a:spcPts val="990"/>
              </a:spcBef>
              <a:buFont typeface="+mj-lt"/>
              <a:buAutoNum type="arabicPeriod"/>
              <a:defRPr sz="1980">
                <a:solidFill>
                  <a:schemeClr val="tx1"/>
                </a:solidFill>
                <a:latin typeface="+mn-lt"/>
              </a:defRPr>
            </a:lvl1pPr>
            <a:lvl2pPr marL="657463" indent="-292061">
              <a:buFont typeface="+mj-lt"/>
              <a:buAutoNum type="alphaLcPeriod"/>
              <a:defRPr sz="1980">
                <a:solidFill>
                  <a:schemeClr val="tx1"/>
                </a:solidFill>
                <a:latin typeface="+mn-lt"/>
              </a:defRPr>
            </a:lvl2pPr>
            <a:lvl3pPr>
              <a:defRPr sz="165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756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5785" y="443277"/>
            <a:ext cx="8675370" cy="532882"/>
          </a:xfrm>
        </p:spPr>
        <p:txBody>
          <a:bodyPr lIns="0" tIns="0" rIns="0"/>
          <a:lstStyle>
            <a:lvl1pPr>
              <a:defRPr b="1"/>
            </a:lvl1pPr>
          </a:lstStyle>
          <a:p>
            <a:r>
              <a:rPr lang="en-US"/>
              <a:t>Click to edit Master title style</a:t>
            </a:r>
          </a:p>
        </p:txBody>
      </p:sp>
      <p:sp>
        <p:nvSpPr>
          <p:cNvPr id="3" name="Text Placeholder 2"/>
          <p:cNvSpPr>
            <a:spLocks noGrp="1"/>
          </p:cNvSpPr>
          <p:nvPr>
            <p:ph type="body" idx="1"/>
          </p:nvPr>
        </p:nvSpPr>
        <p:spPr>
          <a:xfrm>
            <a:off x="691516" y="1843361"/>
            <a:ext cx="4255174" cy="519665"/>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692826" y="2372201"/>
            <a:ext cx="4255174" cy="464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5" y="1843361"/>
            <a:ext cx="4276130" cy="519666"/>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5092065" y="2395052"/>
            <a:ext cx="4276130" cy="461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62CAC-076E-4027-ACF5-FC9D2E3CB5E0}" type="slidenum">
              <a:rPr lang="en-US" smtClean="0"/>
              <a:t>‹#›</a:t>
            </a:fld>
            <a:endParaRPr lang="en-US"/>
          </a:p>
        </p:txBody>
      </p:sp>
      <p:sp>
        <p:nvSpPr>
          <p:cNvPr id="10" name="Text Placeholder 10">
            <a:extLst>
              <a:ext uri="{FF2B5EF4-FFF2-40B4-BE49-F238E27FC236}">
                <a16:creationId xmlns:a16="http://schemas.microsoft.com/office/drawing/2014/main" id="{DEEF8752-7B60-4FA3-88C1-1ABD1DF2D091}"/>
              </a:ext>
            </a:extLst>
          </p:cNvPr>
          <p:cNvSpPr>
            <a:spLocks noGrp="1"/>
          </p:cNvSpPr>
          <p:nvPr>
            <p:ph type="body" sz="quarter" idx="18"/>
          </p:nvPr>
        </p:nvSpPr>
        <p:spPr>
          <a:xfrm>
            <a:off x="565785" y="976159"/>
            <a:ext cx="9136380" cy="518159"/>
          </a:xfrm>
          <a:prstGeom prst="rect">
            <a:avLst/>
          </a:prstGeom>
        </p:spPr>
        <p:txBody>
          <a:bodyPr lIns="0">
            <a:normAutofit/>
          </a:bodyPr>
          <a:lstStyle>
            <a:lvl1pPr algn="l">
              <a:buNone/>
              <a:defRPr sz="1601" b="0" i="0" spc="159" baseline="0">
                <a:solidFill>
                  <a:schemeClr val="tx1"/>
                </a:solidFill>
                <a:latin typeface="Garamond" pitchFamily="18" charset="0"/>
                <a:cs typeface="Garamond" pitchFamily="18" charset="0"/>
              </a:defRPr>
            </a:lvl1pPr>
          </a:lstStyle>
          <a:p>
            <a:pPr lvl="0"/>
            <a:r>
              <a:rPr lang="en-US"/>
              <a:t>Click to edit Master text styles</a:t>
            </a:r>
          </a:p>
        </p:txBody>
      </p:sp>
    </p:spTree>
    <p:extLst>
      <p:ext uri="{BB962C8B-B14F-4D97-AF65-F5344CB8AC3E}">
        <p14:creationId xmlns:p14="http://schemas.microsoft.com/office/powerpoint/2010/main" val="1787043071"/>
      </p:ext>
    </p:extLst>
  </p:cSld>
  <p:clrMapOvr>
    <a:masterClrMapping/>
  </p:clrMapOvr>
  <p:transition>
    <p:fade/>
  </p:transition>
  <p:extLst>
    <p:ext uri="{DCECCB84-F9BA-43D5-87BE-67443E8EF086}">
      <p15:sldGuideLst xmlns:p15="http://schemas.microsoft.com/office/powerpoint/2012/main">
        <p15:guide id="1" orient="horz" pos="1008">
          <p15:clr>
            <a:srgbClr val="FBAE40"/>
          </p15:clr>
        </p15:guide>
        <p15:guide id="2" orient="horz" pos="240">
          <p15:clr>
            <a:srgbClr val="FBAE40"/>
          </p15:clr>
        </p15:guide>
        <p15:guide id="3"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461010" y="843959"/>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8"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2"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57925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461010" y="843960"/>
            <a:ext cx="9136380" cy="518159"/>
          </a:xfrm>
          <a:prstGeom prst="rect">
            <a:avLst/>
          </a:prstGeom>
        </p:spPr>
        <p:txBody>
          <a:bodyPr lIns="0">
            <a:normAutofit/>
          </a:bodyPr>
          <a:lstStyle>
            <a:lvl1pPr algn="l">
              <a:buNone/>
              <a:defRPr sz="2135" b="0" i="0" spc="212" baseline="0">
                <a:solidFill>
                  <a:schemeClr val="tx1"/>
                </a:solidFill>
                <a:latin typeface="+mn-lt"/>
                <a:cs typeface="Garamond" pitchFamily="18" charset="0"/>
              </a:defRPr>
            </a:lvl1pPr>
          </a:lstStyle>
          <a:p>
            <a:pPr lvl="0"/>
            <a:r>
              <a:rPr lang="en-US" dirty="0"/>
              <a:t>Click to edit Master text styles</a:t>
            </a:r>
          </a:p>
        </p:txBody>
      </p:sp>
      <p:sp>
        <p:nvSpPr>
          <p:cNvPr id="8"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068" b="0" kern="1200" spc="0" baseline="0" dirty="0">
                <a:solidFill>
                  <a:schemeClr val="tx2"/>
                </a:solidFill>
                <a:latin typeface="Garamond" pitchFamily="18" charset="0"/>
                <a:ea typeface="+mn-ea"/>
                <a:cs typeface="+mn-cs"/>
              </a:defRPr>
            </a:lvl1pPr>
          </a:lstStyle>
          <a:p>
            <a:pPr marL="0" lvl="0" indent="0" algn="l" defTabSz="976195" rtl="0" eaLnBrk="1" latinLnBrk="0" hangingPunct="1">
              <a:spcBef>
                <a:spcPct val="20000"/>
              </a:spcBef>
              <a:buFont typeface="Arial" pitchFamily="34" charset="0"/>
              <a:buNone/>
            </a:pPr>
            <a:r>
              <a:rPr lang="en-US" dirty="0"/>
              <a:t>Notes:</a:t>
            </a:r>
          </a:p>
        </p:txBody>
      </p:sp>
      <p:sp>
        <p:nvSpPr>
          <p:cNvPr id="12"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068">
                <a:solidFill>
                  <a:schemeClr val="bg2">
                    <a:lumMod val="50000"/>
                  </a:schemeClr>
                </a:solidFill>
                <a:latin typeface="+mj-lt"/>
              </a:defRPr>
            </a:lvl1pPr>
          </a:lstStyle>
          <a:p>
            <a:r>
              <a:rPr lang="en-US" dirty="0"/>
              <a:t>Footer Text</a:t>
            </a:r>
          </a:p>
        </p:txBody>
      </p:sp>
    </p:spTree>
    <p:extLst>
      <p:ext uri="{BB962C8B-B14F-4D97-AF65-F5344CB8AC3E}">
        <p14:creationId xmlns:p14="http://schemas.microsoft.com/office/powerpoint/2010/main" val="2091426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111760" y="1381760"/>
            <a:ext cx="9769599" cy="5699760"/>
          </a:xfrm>
          <a:prstGeom prst="rect">
            <a:avLst/>
          </a:prstGeom>
        </p:spPr>
        <p:txBody>
          <a:bodyPr/>
          <a:lstStyle>
            <a:lvl1pPr>
              <a:spcBef>
                <a:spcPts val="1320"/>
              </a:spcBef>
              <a:defRPr/>
            </a:lvl1pPr>
            <a:lvl2pPr>
              <a:spcBef>
                <a:spcPts val="660"/>
              </a:spcBef>
              <a:defRPr/>
            </a:lvl2pPr>
            <a:lvl3pPr>
              <a:defRPr sz="1540"/>
            </a:lvl3pPr>
            <a:lvl4pPr>
              <a:defRPr sz="1540"/>
            </a:lvl4pPr>
            <a:lvl5pPr>
              <a:defRPr sz="154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433374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111760" y="1381760"/>
            <a:ext cx="9769599" cy="5699760"/>
          </a:xfrm>
          <a:prstGeom prst="rect">
            <a:avLst/>
          </a:prstGeom>
        </p:spPr>
        <p:txBody>
          <a:bodyPr/>
          <a:lstStyle>
            <a:lvl1pPr>
              <a:spcBef>
                <a:spcPts val="1320"/>
              </a:spcBef>
              <a:defRPr/>
            </a:lvl1pPr>
            <a:lvl2pPr>
              <a:spcBef>
                <a:spcPts val="660"/>
              </a:spcBef>
              <a:defRPr/>
            </a:lvl2pPr>
            <a:lvl3pPr>
              <a:defRPr sz="1540"/>
            </a:lvl3pPr>
            <a:lvl4pPr>
              <a:defRPr sz="1540"/>
            </a:lvl4pPr>
            <a:lvl5pPr>
              <a:defRPr sz="154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9806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1"/>
            <a:ext cx="10058400" cy="5602605"/>
          </a:xfrm>
        </p:spPr>
        <p:txBody>
          <a:bodyPr/>
          <a:lstStyle>
            <a:lvl1pPr marL="0" indent="0">
              <a:buNone/>
              <a:defRPr/>
            </a:lvl1pPr>
          </a:lstStyle>
          <a:p>
            <a:r>
              <a:rPr lang="en-US" dirty="0"/>
              <a:t>Insert a photo here</a:t>
            </a:r>
          </a:p>
        </p:txBody>
      </p:sp>
      <p:sp>
        <p:nvSpPr>
          <p:cNvPr id="26" name="Text Placeholder 6"/>
          <p:cNvSpPr>
            <a:spLocks noGrp="1"/>
          </p:cNvSpPr>
          <p:nvPr>
            <p:ph type="body" sz="quarter" idx="14" hasCustomPrompt="1"/>
          </p:nvPr>
        </p:nvSpPr>
        <p:spPr>
          <a:xfrm>
            <a:off x="0" y="2936239"/>
            <a:ext cx="10058400" cy="2682558"/>
          </a:xfrm>
          <a:prstGeom prst="rtTriangle">
            <a:avLst/>
          </a:prstGeom>
          <a:solidFill>
            <a:schemeClr val="bg1"/>
          </a:solidFill>
          <a:ln>
            <a:solidFill>
              <a:schemeClr val="bg1"/>
            </a:solidFill>
          </a:ln>
        </p:spPr>
        <p:txBody>
          <a:bodyPr/>
          <a:lstStyle>
            <a:lvl1pPr marL="0" indent="0">
              <a:buNone/>
              <a:defRPr>
                <a:noFill/>
              </a:defRPr>
            </a:lvl1pPr>
          </a:lstStyle>
          <a:p>
            <a:pPr lvl="0"/>
            <a:r>
              <a:rPr lang="en-US" dirty="0"/>
              <a:t> </a:t>
            </a:r>
          </a:p>
        </p:txBody>
      </p:sp>
      <p:sp>
        <p:nvSpPr>
          <p:cNvPr id="9" name="Text Box 47"/>
          <p:cNvSpPr txBox="1">
            <a:spLocks noChangeArrowheads="1"/>
          </p:cNvSpPr>
          <p:nvPr/>
        </p:nvSpPr>
        <p:spPr bwMode="gray">
          <a:xfrm>
            <a:off x="146353" y="7455823"/>
            <a:ext cx="1838965"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 dirty="0">
                <a:solidFill>
                  <a:srgbClr val="616365"/>
                </a:solidFill>
              </a:rPr>
              <a:t>© 2020 by The Segal Group, Inc.</a:t>
            </a:r>
          </a:p>
        </p:txBody>
      </p:sp>
      <p:sp>
        <p:nvSpPr>
          <p:cNvPr id="16" name="Rectangle 3"/>
          <p:cNvSpPr>
            <a:spLocks noGrp="1" noChangeArrowheads="1"/>
          </p:cNvSpPr>
          <p:nvPr>
            <p:ph type="subTitle" idx="1" hasCustomPrompt="1"/>
          </p:nvPr>
        </p:nvSpPr>
        <p:spPr bwMode="gray">
          <a:xfrm>
            <a:off x="204181" y="5996484"/>
            <a:ext cx="7808968" cy="8472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lvl1pPr marL="0" indent="0">
              <a:spcBef>
                <a:spcPts val="1320"/>
              </a:spcBef>
              <a:buNone/>
              <a:defRPr lang="en-US" sz="1980" b="1" smtClean="0">
                <a:solidFill>
                  <a:schemeClr val="accent5"/>
                </a:solidFill>
                <a:effectLst/>
              </a:defRPr>
            </a:lvl1pPr>
          </a:lstStyle>
          <a:p>
            <a:r>
              <a:rPr lang="en-US" sz="1980" b="1" dirty="0">
                <a:solidFill>
                  <a:srgbClr val="001C71"/>
                </a:solidFill>
                <a:effectLst/>
                <a:latin typeface="Arial" panose="020B0604020202020204" pitchFamily="34" charset="0"/>
                <a:ea typeface="Times New Roman" panose="02020603050405020304" pitchFamily="18" charset="0"/>
              </a:rPr>
              <a:t>Report Sub-Title (Title Case)</a:t>
            </a:r>
          </a:p>
        </p:txBody>
      </p:sp>
      <p:sp>
        <p:nvSpPr>
          <p:cNvPr id="4" name="Text Placeholder 3"/>
          <p:cNvSpPr>
            <a:spLocks noGrp="1"/>
          </p:cNvSpPr>
          <p:nvPr>
            <p:ph type="body" sz="quarter" idx="11" hasCustomPrompt="1"/>
          </p:nvPr>
        </p:nvSpPr>
        <p:spPr>
          <a:xfrm>
            <a:off x="204180" y="4241944"/>
            <a:ext cx="3819179" cy="366575"/>
          </a:xfrm>
          <a:noFill/>
        </p:spPr>
        <p:txBody>
          <a:bodyPr wrap="square" lIns="45720" tIns="45720" rIns="45720" bIns="45720" anchor="ctr" anchorCtr="0">
            <a:spAutoFit/>
          </a:bodyPr>
          <a:lstStyle>
            <a:lvl1pPr marL="0" indent="0">
              <a:buFontTx/>
              <a:buNone/>
              <a:defRPr sz="1980" b="0" baseline="0">
                <a:solidFill>
                  <a:schemeClr val="accent4"/>
                </a:solidFill>
              </a:defRPr>
            </a:lvl1pPr>
            <a:lvl2pPr marL="232252" indent="0">
              <a:buFontTx/>
              <a:buNone/>
              <a:defRPr/>
            </a:lvl2pPr>
            <a:lvl3pPr marL="436563" indent="0">
              <a:buFontTx/>
              <a:buNone/>
              <a:defRPr/>
            </a:lvl3pPr>
            <a:lvl4pPr marL="654844" indent="0">
              <a:buFontTx/>
              <a:buNone/>
              <a:defRPr/>
            </a:lvl4pPr>
            <a:lvl5pPr marL="873125" indent="0">
              <a:buFontTx/>
              <a:buNone/>
              <a:defRPr/>
            </a:lvl5pPr>
          </a:lstStyle>
          <a:p>
            <a:pPr lvl="0"/>
            <a:r>
              <a:rPr lang="en-US" dirty="0"/>
              <a:t>Company Name (Title Case)</a:t>
            </a:r>
          </a:p>
        </p:txBody>
      </p:sp>
      <p:sp>
        <p:nvSpPr>
          <p:cNvPr id="6" name="Text Placeholder 5"/>
          <p:cNvSpPr>
            <a:spLocks noGrp="1"/>
          </p:cNvSpPr>
          <p:nvPr>
            <p:ph type="body" sz="quarter" idx="12" hasCustomPrompt="1"/>
          </p:nvPr>
        </p:nvSpPr>
        <p:spPr>
          <a:xfrm>
            <a:off x="204181" y="6844030"/>
            <a:ext cx="7816215" cy="323850"/>
          </a:xfrm>
        </p:spPr>
        <p:txBody>
          <a:bodyPr lIns="45720" tIns="45720" rIns="45720" bIns="45720"/>
          <a:lstStyle>
            <a:lvl1pPr marL="0" indent="0">
              <a:buNone/>
              <a:defRPr lang="en-US" sz="1320" smtClean="0">
                <a:solidFill>
                  <a:schemeClr val="accent5"/>
                </a:solidFill>
                <a:effectLst/>
              </a:defRPr>
            </a:lvl1pPr>
          </a:lstStyle>
          <a:p>
            <a:r>
              <a:rPr lang="en-US" sz="1320" dirty="0">
                <a:solidFill>
                  <a:srgbClr val="001C71"/>
                </a:solidFill>
                <a:effectLst/>
                <a:latin typeface="Arial" panose="020B0604020202020204" pitchFamily="34" charset="0"/>
                <a:ea typeface="Times New Roman" panose="02020603050405020304" pitchFamily="18" charset="0"/>
                <a:cs typeface="Times New Roman" panose="02020603050405020304" pitchFamily="18" charset="0"/>
              </a:rPr>
              <a:t>Date / Consultant Name / Consultant Name</a:t>
            </a:r>
          </a:p>
        </p:txBody>
      </p:sp>
      <p:sp>
        <p:nvSpPr>
          <p:cNvPr id="2" name="Title 1"/>
          <p:cNvSpPr>
            <a:spLocks noGrp="1"/>
          </p:cNvSpPr>
          <p:nvPr>
            <p:ph type="title" hasCustomPrompt="1"/>
          </p:nvPr>
        </p:nvSpPr>
        <p:spPr>
          <a:xfrm>
            <a:off x="204182" y="4663440"/>
            <a:ext cx="7842539" cy="1309729"/>
          </a:xfrm>
        </p:spPr>
        <p:txBody>
          <a:bodyPr lIns="45720" tIns="45720" rIns="45720" bIns="45720" anchor="ctr" anchorCtr="0"/>
          <a:lstStyle>
            <a:lvl1pPr>
              <a:defRPr sz="4400">
                <a:solidFill>
                  <a:schemeClr val="accent5"/>
                </a:solidFill>
              </a:defRPr>
            </a:lvl1pPr>
          </a:lstStyle>
          <a:p>
            <a:r>
              <a:rPr lang="en-US" dirty="0"/>
              <a:t>Report Title (Title Case)</a:t>
            </a:r>
          </a:p>
        </p:txBody>
      </p:sp>
    </p:spTree>
    <p:extLst>
      <p:ext uri="{BB962C8B-B14F-4D97-AF65-F5344CB8AC3E}">
        <p14:creationId xmlns:p14="http://schemas.microsoft.com/office/powerpoint/2010/main" val="703647842"/>
      </p:ext>
    </p:extLst>
  </p:cSld>
  <p:clrMapOvr>
    <a:masterClrMapping/>
  </p:clrMapOvr>
  <p:extLst mod="1">
    <p:ext uri="{DCECCB84-F9BA-43D5-87BE-67443E8EF086}">
      <p15:sldGuideLst xmlns:p15="http://schemas.microsoft.com/office/powerpoint/2012/main">
        <p15:guide id="1" orient="horz" pos="2160">
          <p15:clr>
            <a:srgbClr val="FBAE40"/>
          </p15:clr>
        </p15:guide>
        <p15:guide id="2" pos="1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95578" y="7312849"/>
            <a:ext cx="1787925"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292" rIns="50292">
            <a:spAutoFit/>
          </a:bodyPr>
          <a:lstStyle/>
          <a:p>
            <a:r>
              <a:rPr lang="en-US" sz="880" dirty="0">
                <a:solidFill>
                  <a:srgbClr val="616365"/>
                </a:solidFill>
              </a:rPr>
              <a:t>© 2020 by The Segal Group, Inc. </a:t>
            </a:r>
          </a:p>
        </p:txBody>
      </p:sp>
      <p:sp>
        <p:nvSpPr>
          <p:cNvPr id="16" name="Rectangle 3"/>
          <p:cNvSpPr>
            <a:spLocks noGrp="1" noChangeArrowheads="1"/>
          </p:cNvSpPr>
          <p:nvPr>
            <p:ph type="subTitle" idx="1" hasCustomPrompt="1"/>
          </p:nvPr>
        </p:nvSpPr>
        <p:spPr bwMode="gray">
          <a:xfrm>
            <a:off x="195578" y="5527040"/>
            <a:ext cx="8616203" cy="6908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lvl1pPr marL="0" indent="0">
              <a:spcBef>
                <a:spcPts val="1320"/>
              </a:spcBef>
              <a:buNone/>
              <a:defRPr lang="en-US" sz="1980" b="1" smtClean="0">
                <a:solidFill>
                  <a:schemeClr val="accent5"/>
                </a:solidFill>
                <a:effectLst/>
              </a:defRPr>
            </a:lvl1pPr>
          </a:lstStyle>
          <a:p>
            <a:r>
              <a:rPr lang="en-US" sz="1980" b="1" dirty="0">
                <a:solidFill>
                  <a:srgbClr val="001C71"/>
                </a:solidFill>
                <a:effectLst/>
                <a:latin typeface="Arial" panose="020B0604020202020204" pitchFamily="34" charset="0"/>
                <a:ea typeface="Times New Roman" panose="02020603050405020304" pitchFamily="18" charset="0"/>
              </a:rPr>
              <a:t>Report Sub-Title (Title Case)</a:t>
            </a:r>
          </a:p>
        </p:txBody>
      </p:sp>
      <p:sp>
        <p:nvSpPr>
          <p:cNvPr id="4" name="Text Placeholder 3"/>
          <p:cNvSpPr>
            <a:spLocks noGrp="1"/>
          </p:cNvSpPr>
          <p:nvPr>
            <p:ph type="body" sz="quarter" idx="11" hasCustomPrompt="1"/>
          </p:nvPr>
        </p:nvSpPr>
        <p:spPr>
          <a:xfrm>
            <a:off x="195580" y="3820448"/>
            <a:ext cx="3840365" cy="366575"/>
          </a:xfrm>
          <a:noFill/>
        </p:spPr>
        <p:txBody>
          <a:bodyPr wrap="square" lIns="45720" tIns="45720" rIns="45720" bIns="45720" anchor="b" anchorCtr="0">
            <a:spAutoFit/>
          </a:bodyPr>
          <a:lstStyle>
            <a:lvl1pPr marL="0" marR="0" indent="0" algn="l" defTabSz="1005840" rtl="0" eaLnBrk="1" fontAlgn="base" latinLnBrk="0" hangingPunct="1">
              <a:lnSpc>
                <a:spcPct val="90000"/>
              </a:lnSpc>
              <a:spcBef>
                <a:spcPct val="65000"/>
              </a:spcBef>
              <a:spcAft>
                <a:spcPct val="0"/>
              </a:spcAft>
              <a:buClr>
                <a:schemeClr val="accent5"/>
              </a:buClr>
              <a:buSzTx/>
              <a:buFontTx/>
              <a:buNone/>
              <a:tabLst/>
              <a:defRPr sz="1980" b="0">
                <a:solidFill>
                  <a:schemeClr val="accent4"/>
                </a:solidFill>
              </a:defRPr>
            </a:lvl1pPr>
            <a:lvl2pPr marL="232252" indent="0">
              <a:buFontTx/>
              <a:buNone/>
              <a:defRPr/>
            </a:lvl2pPr>
            <a:lvl3pPr marL="436563" indent="0">
              <a:buFontTx/>
              <a:buNone/>
              <a:defRPr/>
            </a:lvl3pPr>
            <a:lvl4pPr marL="654844" indent="0">
              <a:buFontTx/>
              <a:buNone/>
              <a:defRPr/>
            </a:lvl4pPr>
            <a:lvl5pPr marL="873125" indent="0">
              <a:buFontTx/>
              <a:buNone/>
              <a:defRPr/>
            </a:lvl5pPr>
          </a:lstStyle>
          <a:p>
            <a:pPr lvl="0"/>
            <a:r>
              <a:rPr lang="en-US" dirty="0"/>
              <a:t>Company Name (Title Case) </a:t>
            </a:r>
          </a:p>
        </p:txBody>
      </p:sp>
      <p:sp>
        <p:nvSpPr>
          <p:cNvPr id="11" name="Text Placeholder 5"/>
          <p:cNvSpPr>
            <a:spLocks noGrp="1"/>
          </p:cNvSpPr>
          <p:nvPr>
            <p:ph type="body" sz="quarter" idx="12" hasCustomPrompt="1"/>
          </p:nvPr>
        </p:nvSpPr>
        <p:spPr>
          <a:xfrm>
            <a:off x="195578" y="6217920"/>
            <a:ext cx="8616203" cy="323850"/>
          </a:xfrm>
        </p:spPr>
        <p:txBody>
          <a:bodyPr lIns="45720" tIns="45720" rIns="45720" bIns="45720"/>
          <a:lstStyle>
            <a:lvl1pPr marL="0" indent="0">
              <a:buNone/>
              <a:defRPr lang="en-US" sz="1320" smtClean="0">
                <a:solidFill>
                  <a:schemeClr val="accent5"/>
                </a:solidFill>
                <a:effectLst/>
              </a:defRPr>
            </a:lvl1pPr>
          </a:lstStyle>
          <a:p>
            <a:r>
              <a:rPr lang="en-US" sz="1320" dirty="0">
                <a:solidFill>
                  <a:srgbClr val="001C71"/>
                </a:solidFill>
                <a:effectLst/>
                <a:latin typeface="Arial" panose="020B0604020202020204" pitchFamily="34" charset="0"/>
                <a:ea typeface="Times New Roman" panose="02020603050405020304" pitchFamily="18" charset="0"/>
                <a:cs typeface="Times New Roman" panose="02020603050405020304" pitchFamily="18" charset="0"/>
              </a:rPr>
              <a:t>Date / Consultant Name / Consultant Name</a:t>
            </a:r>
          </a:p>
        </p:txBody>
      </p:sp>
      <p:sp>
        <p:nvSpPr>
          <p:cNvPr id="21" name="Title 1"/>
          <p:cNvSpPr>
            <a:spLocks noGrp="1"/>
          </p:cNvSpPr>
          <p:nvPr>
            <p:ph type="title" hasCustomPrompt="1"/>
          </p:nvPr>
        </p:nvSpPr>
        <p:spPr>
          <a:xfrm>
            <a:off x="204182" y="4217312"/>
            <a:ext cx="6127673" cy="1309729"/>
          </a:xfrm>
        </p:spPr>
        <p:txBody>
          <a:bodyPr lIns="45720" tIns="45720" rIns="45720" bIns="45720" anchor="ctr" anchorCtr="0"/>
          <a:lstStyle>
            <a:lvl1pPr>
              <a:defRPr sz="4400">
                <a:solidFill>
                  <a:schemeClr val="accent5"/>
                </a:solidFill>
              </a:defRPr>
            </a:lvl1pPr>
          </a:lstStyle>
          <a:p>
            <a:r>
              <a:rPr kumimoji="0" lang="en-US" sz="4400" b="0" i="0" u="none" strike="noStrike" kern="0" cap="none" spc="0" normalizeH="0" baseline="0" noProof="0" dirty="0">
                <a:ln>
                  <a:noFill/>
                </a:ln>
                <a:solidFill>
                  <a:srgbClr val="001C71"/>
                </a:solidFill>
                <a:effectLst/>
                <a:uLnTx/>
                <a:uFillTx/>
                <a:latin typeface="Palatino Linotype" panose="02040502050505030304" pitchFamily="18" charset="0"/>
                <a:ea typeface="Times New Roman" panose="02020603050405020304" pitchFamily="18" charset="0"/>
                <a:cs typeface="Palatino Linotype" panose="02040502050505030304" pitchFamily="18" charset="0"/>
              </a:rPr>
              <a:t>Report Title (Title Case) </a:t>
            </a:r>
            <a:endParaRPr lang="en-US" dirty="0"/>
          </a:p>
        </p:txBody>
      </p:sp>
      <p:sp>
        <p:nvSpPr>
          <p:cNvPr id="2" name="Rectangle 1"/>
          <p:cNvSpPr/>
          <p:nvPr userDrawn="1"/>
        </p:nvSpPr>
        <p:spPr bwMode="auto">
          <a:xfrm>
            <a:off x="8382" y="8414"/>
            <a:ext cx="10038283" cy="7751674"/>
          </a:xfrm>
          <a:prstGeom prst="rect">
            <a:avLst/>
          </a:prstGeom>
          <a:noFill/>
          <a:ln w="19050" cap="flat" cmpd="sng" algn="ctr">
            <a:solidFill>
              <a:schemeClr val="accent1"/>
            </a:solidFill>
            <a:prstDash val="solid"/>
            <a:round/>
            <a:headEnd type="none" w="med" len="med"/>
            <a:tailEnd type="none" w="med" len="med"/>
          </a:ln>
          <a:effectLst/>
          <a:extLst/>
        </p:spPr>
        <p:txBody>
          <a:bodyPr vert="horz" wrap="square" lIns="100584" tIns="50292" rIns="100584" bIns="50292" numCol="1" rtlCol="0" anchor="ctr" anchorCtr="0" compatLnSpc="1">
            <a:prstTxWarp prst="textNoShape">
              <a:avLst/>
            </a:prstTxWarp>
          </a:bodyPr>
          <a:lstStyle/>
          <a:p>
            <a:pPr marL="0" marR="0" indent="0" algn="l" defTabSz="1005840" rtl="0" eaLnBrk="1" fontAlgn="base" latinLnBrk="0" hangingPunct="1">
              <a:lnSpc>
                <a:spcPct val="90000"/>
              </a:lnSpc>
              <a:spcBef>
                <a:spcPts val="1320"/>
              </a:spcBef>
              <a:spcAft>
                <a:spcPct val="0"/>
              </a:spcAft>
              <a:buClrTx/>
              <a:buSzTx/>
              <a:buFontTx/>
              <a:buNone/>
              <a:tabLst/>
            </a:pPr>
            <a:endParaRPr kumimoji="0" lang="en-US" sz="1760" b="0" i="0" u="none" strike="noStrike" cap="none" normalizeH="0" baseline="0" dirty="0" err="1">
              <a:ln>
                <a:noFill/>
              </a:ln>
              <a:solidFill>
                <a:schemeClr val="tx1"/>
              </a:solidFill>
              <a:effectLst/>
              <a:latin typeface="Arial" charset="0"/>
            </a:endParaRPr>
          </a:p>
        </p:txBody>
      </p:sp>
    </p:spTree>
    <p:extLst>
      <p:ext uri="{BB962C8B-B14F-4D97-AF65-F5344CB8AC3E}">
        <p14:creationId xmlns:p14="http://schemas.microsoft.com/office/powerpoint/2010/main" val="494603660"/>
      </p:ext>
    </p:extLst>
  </p:cSld>
  <p:clrMapOvr>
    <a:masterClrMapping/>
  </p:clrMapOvr>
  <p:extLst mod="1">
    <p:ext uri="{DCECCB84-F9BA-43D5-87BE-67443E8EF086}">
      <p15:sldGuideLst xmlns:p15="http://schemas.microsoft.com/office/powerpoint/2012/main">
        <p15:guide id="1" pos="1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_P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bwMode="gray">
          <a:xfrm>
            <a:off x="1257300" y="1899920"/>
            <a:ext cx="7962900" cy="5409745"/>
          </a:xfrm>
        </p:spPr>
        <p:txBody>
          <a:bodyPr/>
          <a:lstStyle>
            <a:lvl1pPr marL="0" indent="0">
              <a:spcBef>
                <a:spcPts val="1320"/>
              </a:spcBef>
              <a:buFont typeface="+mj-lt"/>
              <a:buNone/>
              <a:defRPr sz="1980" b="1">
                <a:latin typeface="+mn-lt"/>
              </a:defRPr>
            </a:lvl1pPr>
            <a:lvl2pPr marL="232252" indent="-232252">
              <a:spcBef>
                <a:spcPts val="660"/>
              </a:spcBef>
              <a:buClr>
                <a:schemeClr val="accent5"/>
              </a:buClr>
              <a:defRPr sz="1980" b="1">
                <a:latin typeface="+mn-lt"/>
              </a:defRPr>
            </a:lvl2pPr>
            <a:lvl3pPr marL="438309" indent="-202565">
              <a:spcBef>
                <a:spcPts val="660"/>
              </a:spcBef>
              <a:buClr>
                <a:schemeClr val="accent5"/>
              </a:buClr>
              <a:defRPr sz="1980" b="1">
                <a:latin typeface="+mn-lt"/>
              </a:defRPr>
            </a:lvl3pPr>
            <a:lvl4pPr marL="722948" indent="-254953">
              <a:spcBef>
                <a:spcPts val="330"/>
              </a:spcBef>
              <a:buClr>
                <a:schemeClr val="accent5"/>
              </a:buClr>
              <a:defRPr sz="1760" b="0">
                <a:latin typeface="+mn-lt"/>
              </a:defRPr>
            </a:lvl4pPr>
            <a:lvl5pPr marL="946468" indent="-129223">
              <a:spcBef>
                <a:spcPts val="330"/>
              </a:spcBef>
              <a:buClr>
                <a:schemeClr val="accent5"/>
              </a:buClr>
              <a:defRPr sz="1760" b="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7"/>
          <p:cNvSpPr txBox="1">
            <a:spLocks/>
          </p:cNvSpPr>
          <p:nvPr/>
        </p:nvSpPr>
        <p:spPr bwMode="gray">
          <a:xfrm>
            <a:off x="9436869" y="7463563"/>
            <a:ext cx="602555" cy="255549"/>
          </a:xfrm>
          <a:prstGeom prst="rect">
            <a:avLst/>
          </a:prstGeom>
          <a:ln>
            <a:noFill/>
          </a:ln>
        </p:spPr>
        <p:txBody>
          <a:bodyPr vert="horz" lIns="100584" tIns="50292" rIns="100584" bIns="50292"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100" smtClean="0">
                <a:solidFill>
                  <a:prstClr val="black"/>
                </a:solidFill>
              </a:rPr>
              <a:pPr/>
              <a:t>‹#›</a:t>
            </a:fld>
            <a:endParaRPr lang="en-US" sz="1100" dirty="0">
              <a:solidFill>
                <a:prstClr val="black"/>
              </a:solidFill>
            </a:endParaRPr>
          </a:p>
        </p:txBody>
      </p:sp>
      <p:sp>
        <p:nvSpPr>
          <p:cNvPr id="18" name="Text Placeholder 3"/>
          <p:cNvSpPr>
            <a:spLocks noGrp="1"/>
          </p:cNvSpPr>
          <p:nvPr>
            <p:ph type="body" sz="quarter" idx="11"/>
          </p:nvPr>
        </p:nvSpPr>
        <p:spPr>
          <a:xfrm>
            <a:off x="880110" y="777240"/>
            <a:ext cx="8235315" cy="863600"/>
          </a:xfrm>
        </p:spPr>
        <p:txBody>
          <a:bodyPr/>
          <a:lstStyle>
            <a:lvl1pPr marL="179864" indent="-179864">
              <a:buClr>
                <a:schemeClr val="accent2"/>
              </a:buClr>
              <a:buFont typeface="Arial" panose="020B0604020202020204" pitchFamily="34" charset="0"/>
              <a:buChar char="│"/>
              <a:defRPr sz="4400">
                <a:solidFill>
                  <a:schemeClr val="accent5"/>
                </a:solidFill>
                <a:latin typeface="+mj-lt"/>
              </a:defRPr>
            </a:lvl1pPr>
          </a:lstStyle>
          <a:p>
            <a:r>
              <a:rPr lang="en-US" dirty="0"/>
              <a:t>Agenda</a:t>
            </a:r>
          </a:p>
        </p:txBody>
      </p:sp>
    </p:spTree>
    <p:extLst>
      <p:ext uri="{BB962C8B-B14F-4D97-AF65-F5344CB8AC3E}">
        <p14:creationId xmlns:p14="http://schemas.microsoft.com/office/powerpoint/2010/main" val="4182226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0" y="1122680"/>
            <a:ext cx="9769599" cy="5699760"/>
          </a:xfrm>
          <a:prstGeom prst="rect">
            <a:avLst/>
          </a:prstGeom>
        </p:spPr>
        <p:txBody>
          <a:bodyPr/>
          <a:lstStyle>
            <a:lvl1pPr>
              <a:spcBef>
                <a:spcPts val="1320"/>
              </a:spcBef>
              <a:defRPr/>
            </a:lvl1pPr>
            <a:lvl2pPr>
              <a:spcBef>
                <a:spcPts val="660"/>
              </a:spcBef>
              <a:defRPr/>
            </a:lvl2pPr>
            <a:lvl3pPr>
              <a:defRPr sz="1540"/>
            </a:lvl3pPr>
            <a:lvl4pPr>
              <a:defRPr sz="1540"/>
            </a:lvl4pPr>
            <a:lvl5pPr>
              <a:defRPr sz="154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299236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419" y="1295400"/>
            <a:ext cx="4777740" cy="5561225"/>
          </a:xfrm>
          <a:prstGeom prst="rect">
            <a:avLst/>
          </a:prstGeom>
        </p:spPr>
        <p:txBody>
          <a:bodyPr/>
          <a:lstStyle>
            <a:lvl1pPr>
              <a:defRPr sz="1540"/>
            </a:lvl1pPr>
            <a:lvl2pPr>
              <a:defRPr sz="1540"/>
            </a:lvl2pPr>
            <a:lvl3pPr>
              <a:defRPr sz="1540"/>
            </a:lvl3pPr>
            <a:lvl4pPr>
              <a:defRPr sz="1540"/>
            </a:lvl4pPr>
            <a:lvl5pPr>
              <a:defRPr sz="1540"/>
            </a:lvl5pPr>
            <a:lvl6pPr>
              <a:defRPr sz="1980"/>
            </a:lvl6pPr>
            <a:lvl7pPr>
              <a:defRPr sz="1980"/>
            </a:lvl7pPr>
            <a:lvl8pPr>
              <a:defRPr sz="1980"/>
            </a:lvl8pPr>
            <a:lvl9pPr>
              <a:defRPr sz="198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87439" y="1295400"/>
            <a:ext cx="4693920" cy="5561225"/>
          </a:xfrm>
          <a:prstGeom prst="rect">
            <a:avLst/>
          </a:prstGeom>
        </p:spPr>
        <p:txBody>
          <a:bodyPr/>
          <a:lstStyle>
            <a:lvl1pPr>
              <a:defRPr sz="1540"/>
            </a:lvl1pPr>
            <a:lvl2pPr>
              <a:defRPr sz="1540"/>
            </a:lvl2pPr>
            <a:lvl3pPr>
              <a:defRPr sz="1540"/>
            </a:lvl3pPr>
            <a:lvl4pPr>
              <a:defRPr sz="1540"/>
            </a:lvl4pPr>
            <a:lvl5pPr>
              <a:defRPr sz="1540"/>
            </a:lvl5pPr>
            <a:lvl6pPr>
              <a:defRPr sz="1980"/>
            </a:lvl6pPr>
            <a:lvl7pPr>
              <a:defRPr sz="1980"/>
            </a:lvl7pPr>
            <a:lvl8pPr>
              <a:defRPr sz="1980"/>
            </a:lvl8pPr>
            <a:lvl9pPr>
              <a:defRPr sz="19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12217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419" y="1295400"/>
            <a:ext cx="4777740" cy="2797705"/>
          </a:xfrm>
          <a:prstGeom prst="rect">
            <a:avLst/>
          </a:prstGeom>
        </p:spPr>
        <p:txBody>
          <a:bodyPr/>
          <a:lstStyle>
            <a:lvl1pPr>
              <a:defRPr sz="1540"/>
            </a:lvl1pPr>
            <a:lvl2pPr>
              <a:defRPr sz="1540"/>
            </a:lvl2pPr>
            <a:lvl3pPr>
              <a:defRPr sz="1540"/>
            </a:lvl3pPr>
            <a:lvl4pPr>
              <a:defRPr sz="1540"/>
            </a:lvl4pPr>
            <a:lvl5pPr>
              <a:defRPr sz="1540"/>
            </a:lvl5pPr>
            <a:lvl6pPr>
              <a:defRPr sz="1980"/>
            </a:lvl6pPr>
            <a:lvl7pPr>
              <a:defRPr sz="1980"/>
            </a:lvl7pPr>
            <a:lvl8pPr>
              <a:defRPr sz="1980"/>
            </a:lvl8pPr>
            <a:lvl9pPr>
              <a:defRPr sz="198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87439" y="1295400"/>
            <a:ext cx="4693920" cy="2786878"/>
          </a:xfrm>
          <a:prstGeom prst="rect">
            <a:avLst/>
          </a:prstGeom>
        </p:spPr>
        <p:txBody>
          <a:bodyPr/>
          <a:lstStyle>
            <a:lvl1pPr>
              <a:defRPr sz="1540"/>
            </a:lvl1pPr>
            <a:lvl2pPr>
              <a:defRPr sz="1540"/>
            </a:lvl2pPr>
            <a:lvl3pPr>
              <a:defRPr sz="1540"/>
            </a:lvl3pPr>
            <a:lvl4pPr>
              <a:defRPr sz="1540"/>
            </a:lvl4pPr>
            <a:lvl5pPr>
              <a:defRPr sz="1540"/>
            </a:lvl5pPr>
            <a:lvl6pPr>
              <a:defRPr sz="1980"/>
            </a:lvl6pPr>
            <a:lvl7pPr>
              <a:defRPr sz="1980"/>
            </a:lvl7pPr>
            <a:lvl8pPr>
              <a:defRPr sz="1980"/>
            </a:lvl8pPr>
            <a:lvl9pPr>
              <a:defRPr sz="198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0"/>
          </p:nvPr>
        </p:nvSpPr>
        <p:spPr>
          <a:xfrm>
            <a:off x="74419" y="4231640"/>
            <a:ext cx="4777740" cy="3022600"/>
          </a:xfrm>
        </p:spPr>
        <p:txBody>
          <a:bodyPr/>
          <a:lstStyle>
            <a:lvl1pPr>
              <a:defRPr sz="1540"/>
            </a:lvl1pPr>
            <a:lvl2pPr>
              <a:defRPr sz="1540"/>
            </a:lvl2pPr>
            <a:lvl3pPr>
              <a:defRPr sz="1540"/>
            </a:lvl3pPr>
            <a:lvl4pPr>
              <a:defRPr sz="1540"/>
            </a:lvl4pPr>
            <a:lvl5pPr>
              <a:defRPr sz="15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5187439" y="4231640"/>
            <a:ext cx="4693920" cy="3022600"/>
          </a:xfrm>
        </p:spPr>
        <p:txBody>
          <a:bodyPr/>
          <a:lstStyle>
            <a:lvl1pPr>
              <a:defRPr sz="1540"/>
            </a:lvl1pPr>
            <a:lvl2pPr>
              <a:defRPr sz="1540"/>
            </a:lvl2pPr>
            <a:lvl3pPr>
              <a:defRPr sz="1540"/>
            </a:lvl3pPr>
            <a:lvl4pPr>
              <a:defRPr sz="1540"/>
            </a:lvl4pPr>
            <a:lvl5pPr>
              <a:defRPr sz="154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538664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1" y="1295400"/>
            <a:ext cx="4797618" cy="725064"/>
          </a:xfrm>
          <a:prstGeom prst="rect">
            <a:avLst/>
          </a:prstGeom>
        </p:spPr>
        <p:txBody>
          <a:bodyPr anchor="b"/>
          <a:lstStyle>
            <a:lvl1pPr marL="235744" indent="-235744">
              <a:buFont typeface="Arial" pitchFamily="34" charset="0"/>
              <a:buChar char=" "/>
              <a:defRPr sz="15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Edit Master text styles</a:t>
            </a:r>
          </a:p>
        </p:txBody>
      </p:sp>
      <p:sp>
        <p:nvSpPr>
          <p:cNvPr id="4" name="Content Placeholder 3"/>
          <p:cNvSpPr>
            <a:spLocks noGrp="1"/>
          </p:cNvSpPr>
          <p:nvPr>
            <p:ph sz="half" idx="2"/>
          </p:nvPr>
        </p:nvSpPr>
        <p:spPr>
          <a:xfrm>
            <a:off x="74419" y="2072640"/>
            <a:ext cx="4777740" cy="5181600"/>
          </a:xfrm>
          <a:prstGeom prst="rect">
            <a:avLst/>
          </a:prstGeom>
        </p:spPr>
        <p:txBody>
          <a:bodyPr/>
          <a:lstStyle>
            <a:lvl1pPr>
              <a:defRPr sz="1540"/>
            </a:lvl1pPr>
            <a:lvl2pPr>
              <a:defRPr sz="1540"/>
            </a:lvl2pPr>
            <a:lvl3pPr>
              <a:defRPr sz="1540"/>
            </a:lvl3pPr>
            <a:lvl4pPr>
              <a:defRPr sz="1540"/>
            </a:lvl4pPr>
            <a:lvl5pPr>
              <a:defRPr sz="1540"/>
            </a:lvl5pPr>
            <a:lvl6pPr>
              <a:defRPr sz="1760"/>
            </a:lvl6pPr>
            <a:lvl7pPr>
              <a:defRPr sz="1760"/>
            </a:lvl7pPr>
            <a:lvl8pPr>
              <a:defRPr sz="1760"/>
            </a:lvl8pPr>
            <a:lvl9pPr>
              <a:defRPr sz="1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3020" y="1295400"/>
            <a:ext cx="4808096" cy="725064"/>
          </a:xfrm>
          <a:prstGeom prst="rect">
            <a:avLst/>
          </a:prstGeom>
        </p:spPr>
        <p:txBody>
          <a:bodyPr anchor="b"/>
          <a:lstStyle>
            <a:lvl1pPr marL="225267" indent="-225267">
              <a:buFont typeface="Arial" pitchFamily="34" charset="0"/>
              <a:buChar char=" "/>
              <a:defRPr sz="15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dirty="0"/>
              <a:t>Edit Master text styles</a:t>
            </a:r>
          </a:p>
        </p:txBody>
      </p:sp>
      <p:sp>
        <p:nvSpPr>
          <p:cNvPr id="6" name="Content Placeholder 5"/>
          <p:cNvSpPr>
            <a:spLocks noGrp="1"/>
          </p:cNvSpPr>
          <p:nvPr>
            <p:ph sz="quarter" idx="4"/>
          </p:nvPr>
        </p:nvSpPr>
        <p:spPr>
          <a:xfrm>
            <a:off x="5109528" y="2072640"/>
            <a:ext cx="4781233" cy="5181600"/>
          </a:xfrm>
          <a:prstGeom prst="rect">
            <a:avLst/>
          </a:prstGeom>
        </p:spPr>
        <p:txBody>
          <a:bodyPr/>
          <a:lstStyle>
            <a:lvl1pPr>
              <a:defRPr sz="1540"/>
            </a:lvl1pPr>
            <a:lvl2pPr>
              <a:defRPr sz="1540"/>
            </a:lvl2pPr>
            <a:lvl3pPr>
              <a:defRPr sz="1540"/>
            </a:lvl3pPr>
            <a:lvl4pPr>
              <a:defRPr sz="1540"/>
            </a:lvl4pPr>
            <a:lvl5pPr>
              <a:defRPr sz="1540"/>
            </a:lvl5pPr>
            <a:lvl6pPr>
              <a:defRPr sz="1760"/>
            </a:lvl6pPr>
            <a:lvl7pPr>
              <a:defRPr sz="1760"/>
            </a:lvl7pPr>
            <a:lvl8pPr>
              <a:defRPr sz="1760"/>
            </a:lvl8pPr>
            <a:lvl9pPr>
              <a:defRPr sz="17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6127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Medi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461010" y="2430418"/>
            <a:ext cx="9136380" cy="437387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461010" y="858777"/>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8"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0" name="Content Placeholder 2"/>
          <p:cNvSpPr>
            <a:spLocks noGrp="1"/>
          </p:cNvSpPr>
          <p:nvPr>
            <p:ph idx="20"/>
          </p:nvPr>
        </p:nvSpPr>
        <p:spPr>
          <a:xfrm>
            <a:off x="461010" y="1431838"/>
            <a:ext cx="8969343" cy="807717"/>
          </a:xfrm>
        </p:spPr>
        <p:txBody>
          <a:bodyPr lIns="45720" rIns="45720"/>
          <a:lstStyle>
            <a:lvl1pPr marL="0" indent="0">
              <a:buNone/>
              <a:defRPr sz="2200">
                <a:solidFill>
                  <a:schemeClr val="tx1"/>
                </a:solidFill>
                <a:latin typeface="+mn-lt"/>
              </a:defRPr>
            </a:lvl1pPr>
            <a:lvl2pPr>
              <a:defRPr sz="20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780028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90814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7"/>
          <p:cNvSpPr txBox="1">
            <a:spLocks/>
          </p:cNvSpPr>
          <p:nvPr/>
        </p:nvSpPr>
        <p:spPr bwMode="gray">
          <a:xfrm>
            <a:off x="9455846" y="7454311"/>
            <a:ext cx="602555" cy="255549"/>
          </a:xfrm>
          <a:prstGeom prst="rect">
            <a:avLst/>
          </a:prstGeom>
          <a:ln>
            <a:noFill/>
          </a:ln>
        </p:spPr>
        <p:txBody>
          <a:bodyPr vert="horz" lIns="100584" tIns="50292" rIns="100584" bIns="50292"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990" smtClean="0">
                <a:solidFill>
                  <a:prstClr val="black"/>
                </a:solidFill>
              </a:rPr>
              <a:pPr/>
              <a:t>‹#›</a:t>
            </a:fld>
            <a:endParaRPr lang="en-US" sz="990" dirty="0">
              <a:solidFill>
                <a:prstClr val="black"/>
              </a:solidFill>
            </a:endParaRPr>
          </a:p>
        </p:txBody>
      </p:sp>
    </p:spTree>
    <p:extLst>
      <p:ext uri="{BB962C8B-B14F-4D97-AF65-F5344CB8AC3E}">
        <p14:creationId xmlns:p14="http://schemas.microsoft.com/office/powerpoint/2010/main" val="772557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O_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820" y="1334792"/>
            <a:ext cx="4777740" cy="6005808"/>
          </a:xfrm>
        </p:spPr>
        <p:txBody>
          <a:bodyPr/>
          <a:lstStyle>
            <a:lvl1pPr marL="0" indent="0">
              <a:buNone/>
              <a:defRPr sz="1320">
                <a:latin typeface="+mn-lt"/>
              </a:defRPr>
            </a:lvl1pPr>
            <a:lvl2pPr marL="169387" indent="-169387">
              <a:defRPr sz="1320">
                <a:latin typeface="+mn-lt"/>
              </a:defRPr>
            </a:lvl2pPr>
            <a:lvl3pPr marL="357982" indent="-188595">
              <a:defRPr sz="1320">
                <a:latin typeface="+mn-lt"/>
              </a:defRPr>
            </a:lvl3pPr>
            <a:lvl4pPr marL="508159" indent="-169387">
              <a:defRPr sz="1320">
                <a:latin typeface="+mn-lt"/>
              </a:defRPr>
            </a:lvl4pPr>
            <a:lvl5pPr marL="639128" indent="-130969">
              <a:defRPr sz="132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5196840" y="1295400"/>
            <a:ext cx="4526280" cy="4922520"/>
          </a:xfrm>
        </p:spPr>
        <p:txBody>
          <a:bodyPr/>
          <a:lstStyle>
            <a:lvl1pPr marL="0" indent="0">
              <a:buNone/>
              <a:defRPr sz="1320">
                <a:latin typeface="+mn-lt"/>
              </a:defRPr>
            </a:lvl1pPr>
            <a:lvl2pPr marL="178118" indent="-178118">
              <a:defRPr sz="1320">
                <a:latin typeface="+mn-lt"/>
              </a:defRPr>
            </a:lvl2pPr>
            <a:lvl3pPr marL="338773" indent="-160655">
              <a:defRPr sz="1320">
                <a:latin typeface="+mn-lt"/>
              </a:defRPr>
            </a:lvl3pPr>
            <a:lvl4pPr marL="469742" indent="-150178">
              <a:defRPr sz="1320">
                <a:latin typeface="+mn-lt"/>
              </a:defRPr>
            </a:lvl4pPr>
            <a:lvl5pPr marL="583248" indent="-113507">
              <a:defRPr sz="132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2"/>
          </p:nvPr>
        </p:nvSpPr>
        <p:spPr>
          <a:xfrm>
            <a:off x="5196840" y="6304280"/>
            <a:ext cx="4526280" cy="1036320"/>
          </a:xfrm>
        </p:spPr>
        <p:txBody>
          <a:bodyPr/>
          <a:lstStyle>
            <a:lvl1pPr marL="0" indent="0">
              <a:buNone/>
              <a:defRPr sz="1100">
                <a:solidFill>
                  <a:schemeClr val="accent4"/>
                </a:solidFill>
                <a:latin typeface="+mn-lt"/>
              </a:defRPr>
            </a:lvl1pPr>
            <a:lvl2pPr marL="232252" indent="0">
              <a:buNone/>
              <a:defRPr sz="1100">
                <a:solidFill>
                  <a:schemeClr val="accent4"/>
                </a:solidFill>
                <a:latin typeface="Arial Narrow" panose="020B0606020202030204" pitchFamily="34" charset="0"/>
              </a:defRPr>
            </a:lvl2pPr>
            <a:lvl3pPr marL="436563" indent="0">
              <a:buNone/>
              <a:defRPr sz="1100">
                <a:solidFill>
                  <a:schemeClr val="accent4"/>
                </a:solidFill>
                <a:latin typeface="Arial Narrow" panose="020B0606020202030204" pitchFamily="34" charset="0"/>
              </a:defRPr>
            </a:lvl3pPr>
            <a:lvl4pPr marL="654844" indent="0">
              <a:buNone/>
              <a:defRPr sz="1100">
                <a:solidFill>
                  <a:schemeClr val="accent4"/>
                </a:solidFill>
                <a:latin typeface="Arial Narrow" panose="020B0606020202030204" pitchFamily="34" charset="0"/>
              </a:defRPr>
            </a:lvl4pPr>
            <a:lvl5pPr marL="873125" indent="0">
              <a:buNone/>
              <a:defRPr sz="1100">
                <a:solidFill>
                  <a:schemeClr val="accent4"/>
                </a:solidFill>
                <a:latin typeface="Arial Narrow" panose="020B0606020202030204" pitchFamily="34" charset="0"/>
              </a:defRPr>
            </a:lvl5pPr>
          </a:lstStyle>
          <a:p>
            <a:pPr lvl="0"/>
            <a:r>
              <a:rPr lang="en-US" dirty="0"/>
              <a:t>Edit Master text styles</a:t>
            </a:r>
          </a:p>
        </p:txBody>
      </p:sp>
      <p:sp>
        <p:nvSpPr>
          <p:cNvPr id="6"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57790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1"/>
            <a:ext cx="10058400" cy="5602605"/>
          </a:xfrm>
        </p:spPr>
        <p:txBody>
          <a:bodyPr/>
          <a:lstStyle>
            <a:lvl1pPr marL="0" indent="0">
              <a:buNone/>
              <a:defRPr/>
            </a:lvl1pPr>
          </a:lstStyle>
          <a:p>
            <a:r>
              <a:rPr lang="en-US" dirty="0"/>
              <a:t>Insert a photo here</a:t>
            </a:r>
          </a:p>
        </p:txBody>
      </p:sp>
      <p:sp>
        <p:nvSpPr>
          <p:cNvPr id="26" name="Text Placeholder 6"/>
          <p:cNvSpPr>
            <a:spLocks noGrp="1"/>
          </p:cNvSpPr>
          <p:nvPr>
            <p:ph type="body" sz="quarter" idx="14" hasCustomPrompt="1"/>
          </p:nvPr>
        </p:nvSpPr>
        <p:spPr>
          <a:xfrm>
            <a:off x="0" y="2936239"/>
            <a:ext cx="10058400" cy="2682558"/>
          </a:xfrm>
          <a:prstGeom prst="rtTriangle">
            <a:avLst/>
          </a:prstGeom>
          <a:solidFill>
            <a:schemeClr val="bg1"/>
          </a:solidFill>
          <a:ln>
            <a:solidFill>
              <a:schemeClr val="bg1"/>
            </a:solidFill>
          </a:ln>
        </p:spPr>
        <p:txBody>
          <a:bodyPr/>
          <a:lstStyle>
            <a:lvl1pPr marL="0" indent="0">
              <a:buNone/>
              <a:defRPr>
                <a:noFill/>
              </a:defRPr>
            </a:lvl1pPr>
          </a:lstStyle>
          <a:p>
            <a:pPr lvl="0"/>
            <a:r>
              <a:rPr lang="en-US" dirty="0"/>
              <a:t> </a:t>
            </a:r>
          </a:p>
        </p:txBody>
      </p:sp>
      <p:sp>
        <p:nvSpPr>
          <p:cNvPr id="9" name="Text Box 47"/>
          <p:cNvSpPr txBox="1">
            <a:spLocks noChangeArrowheads="1"/>
          </p:cNvSpPr>
          <p:nvPr/>
        </p:nvSpPr>
        <p:spPr bwMode="gray">
          <a:xfrm>
            <a:off x="146353" y="7455823"/>
            <a:ext cx="1838965"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80" dirty="0">
                <a:solidFill>
                  <a:srgbClr val="616365"/>
                </a:solidFill>
              </a:rPr>
              <a:t>© 2020 by The Segal Group, Inc.</a:t>
            </a:r>
          </a:p>
        </p:txBody>
      </p:sp>
      <p:sp>
        <p:nvSpPr>
          <p:cNvPr id="16" name="Rectangle 3"/>
          <p:cNvSpPr>
            <a:spLocks noGrp="1" noChangeArrowheads="1"/>
          </p:cNvSpPr>
          <p:nvPr>
            <p:ph type="subTitle" idx="1" hasCustomPrompt="1"/>
          </p:nvPr>
        </p:nvSpPr>
        <p:spPr bwMode="gray">
          <a:xfrm>
            <a:off x="204181" y="5996484"/>
            <a:ext cx="7808968" cy="8472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lvl1pPr marL="0" indent="0">
              <a:spcBef>
                <a:spcPts val="1320"/>
              </a:spcBef>
              <a:buNone/>
              <a:defRPr lang="en-US" sz="1980" b="1" smtClean="0">
                <a:solidFill>
                  <a:schemeClr val="accent5"/>
                </a:solidFill>
                <a:effectLst/>
              </a:defRPr>
            </a:lvl1pPr>
          </a:lstStyle>
          <a:p>
            <a:r>
              <a:rPr lang="en-US" sz="1980" b="1" dirty="0">
                <a:solidFill>
                  <a:srgbClr val="001C71"/>
                </a:solidFill>
                <a:effectLst/>
                <a:latin typeface="Arial" panose="020B0604020202020204" pitchFamily="34" charset="0"/>
                <a:ea typeface="Times New Roman" panose="02020603050405020304" pitchFamily="18" charset="0"/>
              </a:rPr>
              <a:t>Report Sub-Title (Title Case)</a:t>
            </a:r>
          </a:p>
        </p:txBody>
      </p:sp>
      <p:sp>
        <p:nvSpPr>
          <p:cNvPr id="4" name="Text Placeholder 3"/>
          <p:cNvSpPr>
            <a:spLocks noGrp="1"/>
          </p:cNvSpPr>
          <p:nvPr>
            <p:ph type="body" sz="quarter" idx="11" hasCustomPrompt="1"/>
          </p:nvPr>
        </p:nvSpPr>
        <p:spPr>
          <a:xfrm>
            <a:off x="204180" y="4241944"/>
            <a:ext cx="3819179" cy="366575"/>
          </a:xfrm>
          <a:noFill/>
        </p:spPr>
        <p:txBody>
          <a:bodyPr wrap="square" lIns="45720" tIns="45720" rIns="45720" bIns="45720" anchor="ctr" anchorCtr="0">
            <a:spAutoFit/>
          </a:bodyPr>
          <a:lstStyle>
            <a:lvl1pPr marL="0" indent="0">
              <a:buFontTx/>
              <a:buNone/>
              <a:defRPr sz="1980" b="0" baseline="0">
                <a:solidFill>
                  <a:schemeClr val="accent4"/>
                </a:solidFill>
              </a:defRPr>
            </a:lvl1pPr>
            <a:lvl2pPr marL="232252" indent="0">
              <a:buFontTx/>
              <a:buNone/>
              <a:defRPr/>
            </a:lvl2pPr>
            <a:lvl3pPr marL="436563" indent="0">
              <a:buFontTx/>
              <a:buNone/>
              <a:defRPr/>
            </a:lvl3pPr>
            <a:lvl4pPr marL="654844" indent="0">
              <a:buFontTx/>
              <a:buNone/>
              <a:defRPr/>
            </a:lvl4pPr>
            <a:lvl5pPr marL="873125" indent="0">
              <a:buFontTx/>
              <a:buNone/>
              <a:defRPr/>
            </a:lvl5pPr>
          </a:lstStyle>
          <a:p>
            <a:pPr lvl="0"/>
            <a:r>
              <a:rPr lang="en-US" dirty="0"/>
              <a:t>Company Name (Title Case)</a:t>
            </a:r>
          </a:p>
        </p:txBody>
      </p:sp>
      <p:sp>
        <p:nvSpPr>
          <p:cNvPr id="6" name="Text Placeholder 5"/>
          <p:cNvSpPr>
            <a:spLocks noGrp="1"/>
          </p:cNvSpPr>
          <p:nvPr>
            <p:ph type="body" sz="quarter" idx="12" hasCustomPrompt="1"/>
          </p:nvPr>
        </p:nvSpPr>
        <p:spPr>
          <a:xfrm>
            <a:off x="204181" y="6844030"/>
            <a:ext cx="7816215" cy="323850"/>
          </a:xfrm>
        </p:spPr>
        <p:txBody>
          <a:bodyPr lIns="45720" tIns="45720" rIns="45720" bIns="45720"/>
          <a:lstStyle>
            <a:lvl1pPr marL="0" indent="0">
              <a:buNone/>
              <a:defRPr lang="en-US" sz="1320" smtClean="0">
                <a:solidFill>
                  <a:schemeClr val="accent5"/>
                </a:solidFill>
                <a:effectLst/>
              </a:defRPr>
            </a:lvl1pPr>
          </a:lstStyle>
          <a:p>
            <a:r>
              <a:rPr lang="en-US" sz="1320" dirty="0">
                <a:solidFill>
                  <a:srgbClr val="001C71"/>
                </a:solidFill>
                <a:effectLst/>
                <a:latin typeface="Arial" panose="020B0604020202020204" pitchFamily="34" charset="0"/>
                <a:ea typeface="Times New Roman" panose="02020603050405020304" pitchFamily="18" charset="0"/>
                <a:cs typeface="Times New Roman" panose="02020603050405020304" pitchFamily="18" charset="0"/>
              </a:rPr>
              <a:t>Date / Consultant Name / Consultant Name</a:t>
            </a:r>
          </a:p>
        </p:txBody>
      </p:sp>
      <p:sp>
        <p:nvSpPr>
          <p:cNvPr id="2" name="Title 1"/>
          <p:cNvSpPr>
            <a:spLocks noGrp="1"/>
          </p:cNvSpPr>
          <p:nvPr>
            <p:ph type="title" hasCustomPrompt="1"/>
          </p:nvPr>
        </p:nvSpPr>
        <p:spPr>
          <a:xfrm>
            <a:off x="204182" y="4663440"/>
            <a:ext cx="7842539" cy="1309729"/>
          </a:xfrm>
        </p:spPr>
        <p:txBody>
          <a:bodyPr lIns="45720" tIns="45720" rIns="45720" bIns="45720" anchor="ctr" anchorCtr="0"/>
          <a:lstStyle>
            <a:lvl1pPr>
              <a:defRPr sz="4400">
                <a:solidFill>
                  <a:schemeClr val="accent5"/>
                </a:solidFill>
              </a:defRPr>
            </a:lvl1pPr>
          </a:lstStyle>
          <a:p>
            <a:r>
              <a:rPr lang="en-US" dirty="0"/>
              <a:t>Report Title (Title Case)</a:t>
            </a:r>
          </a:p>
        </p:txBody>
      </p:sp>
    </p:spTree>
    <p:extLst>
      <p:ext uri="{BB962C8B-B14F-4D97-AF65-F5344CB8AC3E}">
        <p14:creationId xmlns:p14="http://schemas.microsoft.com/office/powerpoint/2010/main" val="1566604830"/>
      </p:ext>
    </p:extLst>
  </p:cSld>
  <p:clrMapOvr>
    <a:masterClrMapping/>
  </p:clrMapOvr>
  <p:extLst mod="1">
    <p:ext uri="{DCECCB84-F9BA-43D5-87BE-67443E8EF086}">
      <p15:sldGuideLst xmlns:p15="http://schemas.microsoft.com/office/powerpoint/2012/main">
        <p15:guide id="1" orient="horz" pos="2160">
          <p15:clr>
            <a:srgbClr val="FBAE40"/>
          </p15:clr>
        </p15:guide>
        <p15:guide id="2" pos="1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Section_P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bwMode="gray">
          <a:xfrm>
            <a:off x="1257300" y="1899920"/>
            <a:ext cx="7962900" cy="5409745"/>
          </a:xfrm>
        </p:spPr>
        <p:txBody>
          <a:bodyPr/>
          <a:lstStyle>
            <a:lvl1pPr marL="0" indent="0">
              <a:spcBef>
                <a:spcPts val="1320"/>
              </a:spcBef>
              <a:buFont typeface="+mj-lt"/>
              <a:buNone/>
              <a:defRPr sz="1980" b="1">
                <a:latin typeface="+mn-lt"/>
              </a:defRPr>
            </a:lvl1pPr>
            <a:lvl2pPr marL="232252" indent="-232252">
              <a:spcBef>
                <a:spcPts val="660"/>
              </a:spcBef>
              <a:buClr>
                <a:schemeClr val="accent5"/>
              </a:buClr>
              <a:defRPr sz="1980" b="1">
                <a:latin typeface="+mn-lt"/>
              </a:defRPr>
            </a:lvl2pPr>
            <a:lvl3pPr marL="438309" indent="-202565">
              <a:spcBef>
                <a:spcPts val="660"/>
              </a:spcBef>
              <a:buClr>
                <a:schemeClr val="accent5"/>
              </a:buClr>
              <a:defRPr sz="1980" b="1">
                <a:latin typeface="+mn-lt"/>
              </a:defRPr>
            </a:lvl3pPr>
            <a:lvl4pPr marL="722948" indent="-254953">
              <a:spcBef>
                <a:spcPts val="330"/>
              </a:spcBef>
              <a:buClr>
                <a:schemeClr val="accent5"/>
              </a:buClr>
              <a:defRPr sz="1760" b="0">
                <a:latin typeface="+mn-lt"/>
              </a:defRPr>
            </a:lvl4pPr>
            <a:lvl5pPr marL="946468" indent="-129223">
              <a:spcBef>
                <a:spcPts val="330"/>
              </a:spcBef>
              <a:buClr>
                <a:schemeClr val="accent5"/>
              </a:buClr>
              <a:defRPr sz="1760" b="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7"/>
          <p:cNvSpPr txBox="1">
            <a:spLocks/>
          </p:cNvSpPr>
          <p:nvPr/>
        </p:nvSpPr>
        <p:spPr bwMode="gray">
          <a:xfrm>
            <a:off x="9436869" y="7463563"/>
            <a:ext cx="602555" cy="255549"/>
          </a:xfrm>
          <a:prstGeom prst="rect">
            <a:avLst/>
          </a:prstGeom>
          <a:ln>
            <a:noFill/>
          </a:ln>
        </p:spPr>
        <p:txBody>
          <a:bodyPr vert="horz" lIns="100584" tIns="50292" rIns="100584" bIns="50292"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100" smtClean="0">
                <a:solidFill>
                  <a:prstClr val="black"/>
                </a:solidFill>
              </a:rPr>
              <a:pPr/>
              <a:t>‹#›</a:t>
            </a:fld>
            <a:endParaRPr lang="en-US" sz="1100" dirty="0">
              <a:solidFill>
                <a:prstClr val="black"/>
              </a:solidFill>
            </a:endParaRPr>
          </a:p>
        </p:txBody>
      </p:sp>
      <p:sp>
        <p:nvSpPr>
          <p:cNvPr id="18" name="Text Placeholder 3"/>
          <p:cNvSpPr>
            <a:spLocks noGrp="1"/>
          </p:cNvSpPr>
          <p:nvPr>
            <p:ph type="body" sz="quarter" idx="11"/>
          </p:nvPr>
        </p:nvSpPr>
        <p:spPr>
          <a:xfrm>
            <a:off x="880110" y="777240"/>
            <a:ext cx="8235315" cy="863600"/>
          </a:xfrm>
        </p:spPr>
        <p:txBody>
          <a:bodyPr/>
          <a:lstStyle>
            <a:lvl1pPr marL="179864" indent="-179864">
              <a:buClr>
                <a:schemeClr val="accent2"/>
              </a:buClr>
              <a:buFont typeface="Arial" panose="020B0604020202020204" pitchFamily="34" charset="0"/>
              <a:buChar char="│"/>
              <a:defRPr sz="4400">
                <a:solidFill>
                  <a:schemeClr val="accent5"/>
                </a:solidFill>
                <a:latin typeface="+mj-lt"/>
              </a:defRPr>
            </a:lvl1pPr>
          </a:lstStyle>
          <a:p>
            <a:r>
              <a:rPr lang="en-US" dirty="0"/>
              <a:t>Agenda</a:t>
            </a:r>
          </a:p>
        </p:txBody>
      </p:sp>
    </p:spTree>
    <p:extLst>
      <p:ext uri="{BB962C8B-B14F-4D97-AF65-F5344CB8AC3E}">
        <p14:creationId xmlns:p14="http://schemas.microsoft.com/office/powerpoint/2010/main" val="3440459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461010" y="843960"/>
            <a:ext cx="9136380" cy="518159"/>
          </a:xfrm>
          <a:prstGeom prst="rect">
            <a:avLst/>
          </a:prstGeom>
        </p:spPr>
        <p:txBody>
          <a:bodyPr lIns="0">
            <a:normAutofit/>
          </a:bodyPr>
          <a:lstStyle>
            <a:lvl1pPr algn="l">
              <a:buNone/>
              <a:defRPr sz="2135" b="0" i="0" spc="212" baseline="0">
                <a:solidFill>
                  <a:schemeClr val="tx1"/>
                </a:solidFill>
                <a:latin typeface="+mn-lt"/>
                <a:cs typeface="Garamond" pitchFamily="18" charset="0"/>
              </a:defRPr>
            </a:lvl1pPr>
          </a:lstStyle>
          <a:p>
            <a:pPr lvl="0"/>
            <a:r>
              <a:rPr lang="en-US" dirty="0"/>
              <a:t>Click to edit Master text styles</a:t>
            </a:r>
          </a:p>
        </p:txBody>
      </p:sp>
      <p:sp>
        <p:nvSpPr>
          <p:cNvPr id="8"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068" b="0" kern="1200" spc="0" baseline="0" dirty="0">
                <a:solidFill>
                  <a:schemeClr val="tx2"/>
                </a:solidFill>
                <a:latin typeface="Garamond" pitchFamily="18" charset="0"/>
                <a:ea typeface="+mn-ea"/>
                <a:cs typeface="+mn-cs"/>
              </a:defRPr>
            </a:lvl1pPr>
          </a:lstStyle>
          <a:p>
            <a:pPr marL="0" lvl="0" indent="0" algn="l" defTabSz="976195" rtl="0" eaLnBrk="1" latinLnBrk="0" hangingPunct="1">
              <a:spcBef>
                <a:spcPct val="20000"/>
              </a:spcBef>
              <a:buFont typeface="Arial" pitchFamily="34" charset="0"/>
              <a:buNone/>
            </a:pPr>
            <a:r>
              <a:rPr lang="en-US" dirty="0"/>
              <a:t>Notes:</a:t>
            </a:r>
          </a:p>
        </p:txBody>
      </p:sp>
      <p:sp>
        <p:nvSpPr>
          <p:cNvPr id="12"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068">
                <a:solidFill>
                  <a:schemeClr val="bg2">
                    <a:lumMod val="50000"/>
                  </a:schemeClr>
                </a:solidFill>
                <a:latin typeface="+mj-lt"/>
              </a:defRPr>
            </a:lvl1pPr>
          </a:lstStyle>
          <a:p>
            <a:r>
              <a:rPr lang="en-US" dirty="0"/>
              <a:t>Footer Text</a:t>
            </a:r>
          </a:p>
        </p:txBody>
      </p:sp>
    </p:spTree>
    <p:extLst>
      <p:ext uri="{BB962C8B-B14F-4D97-AF65-F5344CB8AC3E}">
        <p14:creationId xmlns:p14="http://schemas.microsoft.com/office/powerpoint/2010/main" val="12003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no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7"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0"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1432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7" name="Text Placeholder 10"/>
          <p:cNvSpPr>
            <a:spLocks noGrp="1"/>
          </p:cNvSpPr>
          <p:nvPr>
            <p:ph type="body" sz="quarter" idx="18"/>
          </p:nvPr>
        </p:nvSpPr>
        <p:spPr>
          <a:xfrm>
            <a:off x="461010" y="855346"/>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8"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1"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
        <p:nvSpPr>
          <p:cNvPr id="10" name="TextBox 9">
            <a:extLst>
              <a:ext uri="{FF2B5EF4-FFF2-40B4-BE49-F238E27FC236}">
                <a16:creationId xmlns:a16="http://schemas.microsoft.com/office/drawing/2014/main" id="{1375D5DA-B00A-4FC5-AFC2-C1335284D917}"/>
              </a:ext>
            </a:extLst>
          </p:cNvPr>
          <p:cNvSpPr txBox="1"/>
          <p:nvPr userDrawn="1"/>
        </p:nvSpPr>
        <p:spPr>
          <a:xfrm>
            <a:off x="9235440" y="7370064"/>
            <a:ext cx="822960" cy="402336"/>
          </a:xfrm>
          <a:prstGeom prst="rect">
            <a:avLst/>
          </a:prstGeom>
          <a:noFill/>
        </p:spPr>
        <p:txBody>
          <a:bodyPr wrap="square" rtlCol="0" anchor="ctr">
            <a:spAutoFit/>
          </a:bodyPr>
          <a:lstStyle/>
          <a:p>
            <a:pPr algn="l"/>
            <a:r>
              <a:rPr lang="en-US" sz="2000" kern="1200" baseline="0">
                <a:solidFill>
                  <a:srgbClr val="17375E"/>
                </a:solidFill>
                <a:effectLst/>
                <a:latin typeface="Garamond" panose="02020404030301010803" pitchFamily="18" charset="0"/>
                <a:ea typeface="+mn-ea"/>
                <a:cs typeface="+mn-cs"/>
              </a:rPr>
              <a:t> </a:t>
            </a:r>
            <a:r>
              <a:rPr lang="en-US" sz="1600" kern="1200" baseline="0">
                <a:solidFill>
                  <a:srgbClr val="17375E"/>
                </a:solidFill>
                <a:effectLst/>
                <a:latin typeface="Garamond" panose="02020404030301010803" pitchFamily="18" charset="0"/>
                <a:ea typeface="+mn-ea"/>
                <a:cs typeface="+mn-cs"/>
              </a:rPr>
              <a:t> </a:t>
            </a:r>
            <a:r>
              <a:rPr lang="en-US" sz="1600" kern="1200" baseline="0">
                <a:solidFill>
                  <a:srgbClr val="7F7F7F"/>
                </a:solidFill>
                <a:effectLst/>
                <a:latin typeface="Garamond" panose="02020404030301010803" pitchFamily="18" charset="0"/>
                <a:ea typeface="+mn-ea"/>
                <a:cs typeface="+mn-cs"/>
              </a:rPr>
              <a:t>│</a:t>
            </a:r>
            <a:r>
              <a:rPr lang="en-US" sz="1600" kern="1200" baseline="0">
                <a:solidFill>
                  <a:srgbClr val="17375E"/>
                </a:solidFill>
                <a:effectLst/>
                <a:latin typeface="Garamond" panose="02020404030301010803" pitchFamily="18" charset="0"/>
                <a:ea typeface="+mn-ea"/>
                <a:cs typeface="+mn-cs"/>
              </a:rPr>
              <a:t> </a:t>
            </a:r>
            <a:fld id="{3947A1EE-A628-48D6-B8CB-104F735C6C36}" type="slidenum">
              <a:rPr lang="en-US" sz="1600" b="1" kern="1200" baseline="0" smtClean="0">
                <a:solidFill>
                  <a:srgbClr val="17375E"/>
                </a:solidFill>
                <a:effectLst/>
                <a:latin typeface="Garamond" panose="02020404030301010803" pitchFamily="18" charset="0"/>
                <a:ea typeface="+mn-ea"/>
                <a:cs typeface="+mn-cs"/>
              </a:rPr>
              <a:pPr algn="l"/>
              <a:t>‹#›</a:t>
            </a:fld>
            <a:endParaRPr lang="en-US" sz="2500" b="1" baseline="0">
              <a:solidFill>
                <a:srgbClr val="17375E"/>
              </a:solidFill>
              <a:latin typeface="Garamond" panose="02020404030301010803" pitchFamily="18" charset="0"/>
            </a:endParaRPr>
          </a:p>
        </p:txBody>
      </p:sp>
    </p:spTree>
    <p:extLst>
      <p:ext uri="{BB962C8B-B14F-4D97-AF65-F5344CB8AC3E}">
        <p14:creationId xmlns:p14="http://schemas.microsoft.com/office/powerpoint/2010/main" val="107922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6"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9"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90773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61010" y="1508762"/>
            <a:ext cx="4442460" cy="5129425"/>
          </a:xfrm>
        </p:spPr>
        <p:txBody>
          <a:bodyPr/>
          <a:lstStyle>
            <a:lvl1pPr>
              <a:defRPr sz="2700">
                <a:latin typeface="+mn-lt"/>
              </a:defRPr>
            </a:lvl1pPr>
            <a:lvl2pPr>
              <a:defRPr sz="2200">
                <a:latin typeface="+mn-lt"/>
              </a:defRPr>
            </a:lvl2pPr>
            <a:lvl3pPr>
              <a:defRPr sz="22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510941"/>
            <a:ext cx="4442460" cy="5129425"/>
          </a:xfrm>
        </p:spPr>
        <p:txBody>
          <a:bodyPr/>
          <a:lstStyle>
            <a:lvl1pPr>
              <a:defRPr sz="2700">
                <a:latin typeface="+mn-lt"/>
              </a:defRPr>
            </a:lvl1pPr>
            <a:lvl2pPr>
              <a:defRPr sz="2200">
                <a:latin typeface="+mn-lt"/>
              </a:defRPr>
            </a:lvl2pPr>
            <a:lvl3pPr>
              <a:defRPr sz="22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8" name="Text Placeholder 10"/>
          <p:cNvSpPr>
            <a:spLocks noGrp="1"/>
          </p:cNvSpPr>
          <p:nvPr>
            <p:ph type="body" sz="quarter" idx="18"/>
          </p:nvPr>
        </p:nvSpPr>
        <p:spPr>
          <a:xfrm>
            <a:off x="461010" y="853936"/>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9" name="Text Placeholder 16"/>
          <p:cNvSpPr>
            <a:spLocks noGrp="1"/>
          </p:cNvSpPr>
          <p:nvPr>
            <p:ph type="body" sz="quarter" idx="19" hasCustomPrompt="1"/>
          </p:nvPr>
        </p:nvSpPr>
        <p:spPr>
          <a:xfrm>
            <a:off x="461011" y="6995160"/>
            <a:ext cx="8256270"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sp>
        <p:nvSpPr>
          <p:cNvPr id="12"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202917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61010" y="1370710"/>
            <a:ext cx="4487862" cy="725064"/>
          </a:xfrm>
        </p:spPr>
        <p:txBody>
          <a:bodyPr anchor="b">
            <a:normAutofit/>
          </a:bodyPr>
          <a:lstStyle>
            <a:lvl1pPr marL="0" indent="0">
              <a:buNone/>
              <a:defRPr sz="2200" b="1">
                <a:latin typeface="+mj-lt"/>
              </a:defRPr>
            </a:lvl1pPr>
            <a:lvl2pPr marL="502861" indent="0">
              <a:buNone/>
              <a:defRPr sz="2200" b="1"/>
            </a:lvl2pPr>
            <a:lvl3pPr marL="1005723" indent="0">
              <a:buNone/>
              <a:defRPr sz="2000" b="1"/>
            </a:lvl3pPr>
            <a:lvl4pPr marL="1508583" indent="0">
              <a:buNone/>
              <a:defRPr sz="1800" b="1"/>
            </a:lvl4pPr>
            <a:lvl5pPr marL="2011445" indent="0">
              <a:buNone/>
              <a:defRPr sz="1800" b="1"/>
            </a:lvl5pPr>
            <a:lvl6pPr marL="2514306" indent="0">
              <a:buNone/>
              <a:defRPr sz="1800" b="1"/>
            </a:lvl6pPr>
            <a:lvl7pPr marL="3017167" indent="0">
              <a:buNone/>
              <a:defRPr sz="1800" b="1"/>
            </a:lvl7pPr>
            <a:lvl8pPr marL="3520029" indent="0">
              <a:buNone/>
              <a:defRPr sz="1800" b="1"/>
            </a:lvl8pPr>
            <a:lvl9pPr marL="4022889" indent="0">
              <a:buNone/>
              <a:defRPr sz="1800" b="1"/>
            </a:lvl9pPr>
          </a:lstStyle>
          <a:p>
            <a:pPr lvl="0"/>
            <a:r>
              <a:rPr lang="en-US"/>
              <a:t>Click to edit Master text styles</a:t>
            </a:r>
          </a:p>
        </p:txBody>
      </p:sp>
      <p:sp>
        <p:nvSpPr>
          <p:cNvPr id="4" name="Content Placeholder 3"/>
          <p:cNvSpPr>
            <a:spLocks noGrp="1"/>
          </p:cNvSpPr>
          <p:nvPr>
            <p:ph sz="half" idx="2"/>
          </p:nvPr>
        </p:nvSpPr>
        <p:spPr>
          <a:xfrm>
            <a:off x="461010" y="2133556"/>
            <a:ext cx="4444207" cy="4663951"/>
          </a:xfrm>
        </p:spPr>
        <p:txBody>
          <a:bodyPr/>
          <a:lstStyle>
            <a:lvl1pPr>
              <a:defRPr sz="22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50154" y="1370710"/>
            <a:ext cx="4487862" cy="725064"/>
          </a:xfrm>
        </p:spPr>
        <p:txBody>
          <a:bodyPr anchor="b">
            <a:normAutofit/>
          </a:bodyPr>
          <a:lstStyle>
            <a:lvl1pPr marL="0" indent="0">
              <a:buNone/>
              <a:defRPr sz="2200" b="1">
                <a:latin typeface="+mj-lt"/>
              </a:defRPr>
            </a:lvl1pPr>
            <a:lvl2pPr marL="502861" indent="0">
              <a:buNone/>
              <a:defRPr sz="2200" b="1"/>
            </a:lvl2pPr>
            <a:lvl3pPr marL="1005723" indent="0">
              <a:buNone/>
              <a:defRPr sz="2000" b="1"/>
            </a:lvl3pPr>
            <a:lvl4pPr marL="1508583" indent="0">
              <a:buNone/>
              <a:defRPr sz="1800" b="1"/>
            </a:lvl4pPr>
            <a:lvl5pPr marL="2011445" indent="0">
              <a:buNone/>
              <a:defRPr sz="1800" b="1"/>
            </a:lvl5pPr>
            <a:lvl6pPr marL="2514306" indent="0">
              <a:buNone/>
              <a:defRPr sz="1800" b="1"/>
            </a:lvl6pPr>
            <a:lvl7pPr marL="3017167" indent="0">
              <a:buNone/>
              <a:defRPr sz="1800" b="1"/>
            </a:lvl7pPr>
            <a:lvl8pPr marL="3520029" indent="0">
              <a:buNone/>
              <a:defRPr sz="1800" b="1"/>
            </a:lvl8pPr>
            <a:lvl9pPr marL="402288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050154" y="2133557"/>
            <a:ext cx="4445953" cy="4663950"/>
          </a:xfrm>
        </p:spPr>
        <p:txBody>
          <a:bodyPr/>
          <a:lstStyle>
            <a:lvl1pPr>
              <a:defRPr sz="22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10" name="Text Placeholder 10"/>
          <p:cNvSpPr>
            <a:spLocks noGrp="1"/>
          </p:cNvSpPr>
          <p:nvPr>
            <p:ph type="body" sz="quarter" idx="18"/>
          </p:nvPr>
        </p:nvSpPr>
        <p:spPr>
          <a:xfrm>
            <a:off x="461010" y="854472"/>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11" name="Text Placeholder 16"/>
          <p:cNvSpPr>
            <a:spLocks noGrp="1"/>
          </p:cNvSpPr>
          <p:nvPr>
            <p:ph type="body" sz="quarter" idx="19" hasCustomPrompt="1"/>
          </p:nvPr>
        </p:nvSpPr>
        <p:spPr>
          <a:xfrm>
            <a:off x="461010" y="6995160"/>
            <a:ext cx="8482661" cy="690880"/>
          </a:xfrm>
        </p:spPr>
        <p:txBody>
          <a:bodyPr vert="horz" lIns="91429" tIns="45715" rIns="91429" bIns="45715" rtlCol="0" anchor="b">
            <a:normAutofit/>
          </a:bodyPr>
          <a:lstStyle>
            <a:lvl1pPr marL="0" indent="0">
              <a:buNone/>
              <a:defRPr lang="en-US" sz="1100" b="0" kern="1200" spc="0" baseline="0" dirty="0">
                <a:solidFill>
                  <a:schemeClr val="tx2"/>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cxnSp>
        <p:nvCxnSpPr>
          <p:cNvPr id="13" name="Straight Connector 12"/>
          <p:cNvCxnSpPr/>
          <p:nvPr/>
        </p:nvCxnSpPr>
        <p:spPr>
          <a:xfrm>
            <a:off x="461010" y="2108368"/>
            <a:ext cx="4023360" cy="125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01921" y="2108368"/>
            <a:ext cx="4023360" cy="125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a:spLocks noGrp="1"/>
          </p:cNvSpPr>
          <p:nvPr>
            <p:ph type="ftr" sz="quarter" idx="20"/>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26890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Sing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86741" y="1727200"/>
            <a:ext cx="4444207" cy="725064"/>
          </a:xfrm>
        </p:spPr>
        <p:txBody>
          <a:bodyPr anchor="b">
            <a:normAutofit/>
          </a:bodyPr>
          <a:lstStyle>
            <a:lvl1pPr marL="0" indent="0">
              <a:buNone/>
              <a:defRPr sz="2200" b="1">
                <a:latin typeface="+mj-lt"/>
              </a:defRPr>
            </a:lvl1pPr>
            <a:lvl2pPr marL="502861" indent="0">
              <a:buNone/>
              <a:defRPr sz="2200" b="1"/>
            </a:lvl2pPr>
            <a:lvl3pPr marL="1005723" indent="0">
              <a:buNone/>
              <a:defRPr sz="2000" b="1"/>
            </a:lvl3pPr>
            <a:lvl4pPr marL="1508583" indent="0">
              <a:buNone/>
              <a:defRPr sz="1800" b="1"/>
            </a:lvl4pPr>
            <a:lvl5pPr marL="2011445" indent="0">
              <a:buNone/>
              <a:defRPr sz="1800" b="1"/>
            </a:lvl5pPr>
            <a:lvl6pPr marL="2514306" indent="0">
              <a:buNone/>
              <a:defRPr sz="1800" b="1"/>
            </a:lvl6pPr>
            <a:lvl7pPr marL="3017167" indent="0">
              <a:buNone/>
              <a:defRPr sz="1800" b="1"/>
            </a:lvl7pPr>
            <a:lvl8pPr marL="3520029" indent="0">
              <a:buNone/>
              <a:defRPr sz="1800" b="1"/>
            </a:lvl8pPr>
            <a:lvl9pPr marL="4022889" indent="0">
              <a:buNone/>
              <a:defRPr sz="1800" b="1"/>
            </a:lvl9pPr>
          </a:lstStyle>
          <a:p>
            <a:pPr lvl="0"/>
            <a:r>
              <a:rPr lang="en-US"/>
              <a:t>Click to edit Master text styles</a:t>
            </a:r>
          </a:p>
        </p:txBody>
      </p:sp>
      <p:sp>
        <p:nvSpPr>
          <p:cNvPr id="4" name="Content Placeholder 3"/>
          <p:cNvSpPr>
            <a:spLocks noGrp="1"/>
          </p:cNvSpPr>
          <p:nvPr>
            <p:ph sz="half" idx="2"/>
          </p:nvPr>
        </p:nvSpPr>
        <p:spPr>
          <a:xfrm>
            <a:off x="586740" y="2504440"/>
            <a:ext cx="6789420" cy="4478126"/>
          </a:xfrm>
        </p:spPr>
        <p:txBody>
          <a:bodyPr/>
          <a:lstStyle>
            <a:lvl1pPr>
              <a:defRPr sz="22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10" name="Text Placeholder 10"/>
          <p:cNvSpPr>
            <a:spLocks noGrp="1"/>
          </p:cNvSpPr>
          <p:nvPr>
            <p:ph type="body" sz="quarter" idx="18"/>
          </p:nvPr>
        </p:nvSpPr>
        <p:spPr>
          <a:xfrm>
            <a:off x="586740" y="1209042"/>
            <a:ext cx="9136380" cy="518159"/>
          </a:xfrm>
          <a:prstGeom prst="rect">
            <a:avLst/>
          </a:prstGeom>
        </p:spPr>
        <p:txBody>
          <a:bodyPr lIns="0">
            <a:normAutofit/>
          </a:bodyPr>
          <a:lstStyle>
            <a:lvl1pPr algn="l">
              <a:buNone/>
              <a:defRPr sz="2200" b="0" i="0" spc="219" baseline="0">
                <a:solidFill>
                  <a:schemeClr val="tx1"/>
                </a:solidFill>
                <a:latin typeface="+mn-lt"/>
                <a:cs typeface="Garamond" pitchFamily="18" charset="0"/>
              </a:defRPr>
            </a:lvl1pPr>
          </a:lstStyle>
          <a:p>
            <a:pPr lvl="0"/>
            <a:r>
              <a:rPr lang="en-US"/>
              <a:t>Click to edit Master text styles</a:t>
            </a:r>
          </a:p>
        </p:txBody>
      </p:sp>
      <p:sp>
        <p:nvSpPr>
          <p:cNvPr id="11" name="Text Placeholder 16"/>
          <p:cNvSpPr>
            <a:spLocks noGrp="1"/>
          </p:cNvSpPr>
          <p:nvPr>
            <p:ph type="body" sz="quarter" idx="19" hasCustomPrompt="1"/>
          </p:nvPr>
        </p:nvSpPr>
        <p:spPr>
          <a:xfrm>
            <a:off x="595199" y="6995160"/>
            <a:ext cx="8348472" cy="690880"/>
          </a:xfrm>
        </p:spPr>
        <p:txBody>
          <a:bodyPr vert="horz" lIns="91429" tIns="45715" rIns="91429" bIns="45715" rtlCol="0" anchor="b">
            <a:normAutofit/>
          </a:bodyPr>
          <a:lstStyle>
            <a:lvl1pPr marL="0" indent="0">
              <a:buNone/>
              <a:defRPr lang="en-US" sz="1100" b="0" kern="1200" spc="0" baseline="0" dirty="0">
                <a:solidFill>
                  <a:schemeClr val="tx1"/>
                </a:solidFill>
                <a:latin typeface="Garamond" pitchFamily="18" charset="0"/>
                <a:ea typeface="+mn-ea"/>
                <a:cs typeface="+mn-cs"/>
              </a:defRPr>
            </a:lvl1pPr>
          </a:lstStyle>
          <a:p>
            <a:pPr marL="0" lvl="0" indent="0" algn="l" defTabSz="1005723" rtl="0" eaLnBrk="1" latinLnBrk="0" hangingPunct="1">
              <a:spcBef>
                <a:spcPct val="20000"/>
              </a:spcBef>
              <a:buFont typeface="Arial" pitchFamily="34" charset="0"/>
              <a:buNone/>
            </a:pPr>
            <a:r>
              <a:rPr lang="en-US"/>
              <a:t>Notes:</a:t>
            </a:r>
          </a:p>
        </p:txBody>
      </p:sp>
      <p:cxnSp>
        <p:nvCxnSpPr>
          <p:cNvPr id="13" name="Straight Connector 12"/>
          <p:cNvCxnSpPr/>
          <p:nvPr/>
        </p:nvCxnSpPr>
        <p:spPr>
          <a:xfrm>
            <a:off x="586740" y="2452264"/>
            <a:ext cx="66217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Tree>
    <p:extLst>
      <p:ext uri="{BB962C8B-B14F-4D97-AF65-F5344CB8AC3E}">
        <p14:creationId xmlns:p14="http://schemas.microsoft.com/office/powerpoint/2010/main" val="378731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010" y="392024"/>
            <a:ext cx="9136380" cy="442595"/>
          </a:xfrm>
          <a:prstGeom prst="rect">
            <a:avLst/>
          </a:prstGeom>
        </p:spPr>
        <p:txBody>
          <a:bodyPr vert="horz" wrap="none" lIns="0" tIns="0" rIns="0" bIns="0" rtlCol="0" anchor="ctr">
            <a:noAutofit/>
          </a:bodyPr>
          <a:lstStyle/>
          <a:p>
            <a:pPr lvl="0" algn="l"/>
            <a:r>
              <a:rPr lang="en-US"/>
              <a:t>Click to edit Master title style</a:t>
            </a:r>
          </a:p>
        </p:txBody>
      </p:sp>
      <p:sp>
        <p:nvSpPr>
          <p:cNvPr id="3" name="Text Placeholder 2"/>
          <p:cNvSpPr>
            <a:spLocks noGrp="1"/>
          </p:cNvSpPr>
          <p:nvPr>
            <p:ph type="body" idx="1"/>
          </p:nvPr>
        </p:nvSpPr>
        <p:spPr>
          <a:xfrm>
            <a:off x="461010" y="1419498"/>
            <a:ext cx="9136380" cy="5523490"/>
          </a:xfrm>
          <a:prstGeom prst="rect">
            <a:avLst/>
          </a:prstGeom>
        </p:spPr>
        <p:txBody>
          <a:bodyPr vert="horz" lIns="91429" tIns="45715" rIns="91429"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4360" y="6217920"/>
            <a:ext cx="1863382" cy="217627"/>
          </a:xfrm>
          <a:prstGeom prst="rect">
            <a:avLst/>
          </a:prstGeom>
          <a:solidFill>
            <a:schemeClr val="tx2"/>
          </a:solidFill>
        </p:spPr>
        <p:txBody>
          <a:bodyPr vert="horz" lIns="91429" tIns="45715" rIns="91429" bIns="45715" rtlCol="0" anchor="ctr"/>
          <a:lstStyle>
            <a:lvl1pPr>
              <a:defRPr lang="en-US" sz="1100" cap="all" baseline="0" smtClean="0">
                <a:solidFill>
                  <a:schemeClr val="bg1"/>
                </a:solidFill>
                <a:latin typeface="Franklin Gothic Medium" pitchFamily="34" charset="0"/>
              </a:defRPr>
            </a:lvl1pPr>
          </a:lstStyle>
          <a:p>
            <a:pPr eaLnBrk="0" fontAlgn="base" hangingPunct="0">
              <a:spcBef>
                <a:spcPct val="0"/>
              </a:spcBef>
              <a:spcAft>
                <a:spcPct val="0"/>
              </a:spcAft>
            </a:pPr>
            <a:endParaRPr lang="en-US"/>
          </a:p>
        </p:txBody>
      </p:sp>
      <p:sp>
        <p:nvSpPr>
          <p:cNvPr id="11" name="Footer Placeholder 4"/>
          <p:cNvSpPr>
            <a:spLocks noGrp="1"/>
          </p:cNvSpPr>
          <p:nvPr>
            <p:ph type="ftr" sz="quarter" idx="3"/>
          </p:nvPr>
        </p:nvSpPr>
        <p:spPr>
          <a:xfrm>
            <a:off x="7627620" y="0"/>
            <a:ext cx="2129028" cy="259080"/>
          </a:xfrm>
          <a:prstGeom prst="rect">
            <a:avLst/>
          </a:prstGeom>
          <a:solidFill>
            <a:schemeClr val="bg1"/>
          </a:solidFill>
        </p:spPr>
        <p:txBody>
          <a:bodyPr vert="horz" wrap="square" lIns="0" tIns="0" rIns="45715" bIns="0" rtlCol="0" anchor="ctr" anchorCtr="0">
            <a:normAutofit/>
          </a:bodyPr>
          <a:lstStyle>
            <a:lvl1pPr algn="r">
              <a:defRPr sz="1100">
                <a:solidFill>
                  <a:schemeClr val="bg2">
                    <a:lumMod val="50000"/>
                  </a:schemeClr>
                </a:solidFill>
                <a:latin typeface="+mj-lt"/>
              </a:defRPr>
            </a:lvl1pPr>
          </a:lstStyle>
          <a:p>
            <a:r>
              <a:rPr lang="en-US"/>
              <a:t>Footer Text</a:t>
            </a:r>
          </a:p>
        </p:txBody>
      </p:sp>
      <p:sp>
        <p:nvSpPr>
          <p:cNvPr id="6" name="TextBox 5">
            <a:extLst>
              <a:ext uri="{FF2B5EF4-FFF2-40B4-BE49-F238E27FC236}">
                <a16:creationId xmlns:a16="http://schemas.microsoft.com/office/drawing/2014/main" id="{D35409E5-1ACD-4E65-8E78-5460D74B7333}"/>
              </a:ext>
            </a:extLst>
          </p:cNvPr>
          <p:cNvSpPr txBox="1"/>
          <p:nvPr userDrawn="1"/>
        </p:nvSpPr>
        <p:spPr>
          <a:xfrm>
            <a:off x="0" y="7464621"/>
            <a:ext cx="486560" cy="276999"/>
          </a:xfrm>
          <a:prstGeom prst="rect">
            <a:avLst/>
          </a:prstGeom>
          <a:noFill/>
        </p:spPr>
        <p:txBody>
          <a:bodyPr wrap="square" rtlCol="0" anchor="ctr">
            <a:spAutoFit/>
          </a:bodyPr>
          <a:lstStyle/>
          <a:p>
            <a:pPr algn="l"/>
            <a:r>
              <a:rPr lang="en-US" sz="1200" b="0" i="0" kern="1200" baseline="0">
                <a:solidFill>
                  <a:srgbClr val="17375E"/>
                </a:solidFill>
                <a:effectLst/>
                <a:latin typeface="+mj-lt"/>
                <a:ea typeface="+mn-ea"/>
                <a:cs typeface="+mn-cs"/>
              </a:rPr>
              <a:t> </a:t>
            </a:r>
            <a:fld id="{3947A1EE-A628-48D6-B8CB-104F735C6C36}" type="slidenum">
              <a:rPr lang="en-US" sz="1200" b="0" i="0" kern="1200" baseline="0" smtClean="0">
                <a:solidFill>
                  <a:srgbClr val="17375E"/>
                </a:solidFill>
                <a:effectLst/>
                <a:latin typeface="+mj-lt"/>
                <a:ea typeface="+mn-ea"/>
                <a:cs typeface="+mn-cs"/>
              </a:rPr>
              <a:pPr algn="l"/>
              <a:t>‹#›</a:t>
            </a:fld>
            <a:endParaRPr lang="en-US" sz="2000" b="0" i="0" baseline="0">
              <a:solidFill>
                <a:srgbClr val="17375E"/>
              </a:solidFill>
              <a:latin typeface="+mj-lt"/>
            </a:endParaRPr>
          </a:p>
        </p:txBody>
      </p:sp>
      <p:pic>
        <p:nvPicPr>
          <p:cNvPr id="1026" name="Picture 2" descr="Seal of Birmingham | The Official Seal of the City of Birmin… | Flickr">
            <a:extLst>
              <a:ext uri="{FF2B5EF4-FFF2-40B4-BE49-F238E27FC236}">
                <a16:creationId xmlns:a16="http://schemas.microsoft.com/office/drawing/2014/main" id="{0A8A7B29-DB77-4FA6-92A3-8FE1BD5F7760}"/>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9079598" y="6805246"/>
            <a:ext cx="951763" cy="95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95159"/>
      </p:ext>
    </p:extLst>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5" r:id="rId12"/>
    <p:sldLayoutId id="2147484518" r:id="rId13"/>
    <p:sldLayoutId id="2147484525" r:id="rId14"/>
    <p:sldLayoutId id="2147484546" r:id="rId15"/>
    <p:sldLayoutId id="2147484547" r:id="rId16"/>
    <p:sldLayoutId id="2147484548" r:id="rId17"/>
    <p:sldLayoutId id="2147484543" r:id="rId18"/>
    <p:sldLayoutId id="2147484550" r:id="rId19"/>
    <p:sldLayoutId id="2147484566" r:id="rId20"/>
    <p:sldLayoutId id="2147484567" r:id="rId21"/>
    <p:sldLayoutId id="2147484568" r:id="rId22"/>
  </p:sldLayoutIdLst>
  <p:hf hdr="0" ftr="0" dt="0"/>
  <p:txStyles>
    <p:titleStyle>
      <a:lvl1pPr algn="ctr" defTabSz="1005723" rtl="0" eaLnBrk="1" latinLnBrk="0" hangingPunct="1">
        <a:spcBef>
          <a:spcPct val="0"/>
        </a:spcBef>
        <a:buNone/>
        <a:defRPr lang="en-US" sz="3600" b="1" kern="1200" cap="none" spc="110" baseline="0">
          <a:solidFill>
            <a:schemeClr val="tx1"/>
          </a:solidFill>
          <a:latin typeface="+mj-lt"/>
          <a:ea typeface="+mj-ea"/>
          <a:cs typeface="+mj-cs"/>
        </a:defRPr>
      </a:lvl1pPr>
    </p:titleStyle>
    <p:bodyStyle>
      <a:lvl1pPr marL="227013" indent="-227013" algn="l" defTabSz="1005723" rtl="0" eaLnBrk="1" latinLnBrk="0" hangingPunct="1">
        <a:spcBef>
          <a:spcPct val="20000"/>
        </a:spcBef>
        <a:buFont typeface="Arial" pitchFamily="34" charset="0"/>
        <a:buChar char="•"/>
        <a:defRPr sz="2700" kern="1200" baseline="0">
          <a:solidFill>
            <a:schemeClr val="tx1"/>
          </a:solidFill>
          <a:latin typeface="+mn-lt"/>
          <a:ea typeface="+mn-ea"/>
          <a:cs typeface="+mn-cs"/>
        </a:defRPr>
      </a:lvl1pPr>
      <a:lvl2pPr marL="627063" indent="-312738"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257153"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760014" indent="-251430" algn="l" defTabSz="10057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62876" indent="-251430" algn="l" defTabSz="10057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765736"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598"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459"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320"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723" rtl="0" eaLnBrk="1" latinLnBrk="0" hangingPunct="1">
        <a:defRPr sz="2000" kern="1200">
          <a:solidFill>
            <a:schemeClr val="tx1"/>
          </a:solidFill>
          <a:latin typeface="+mn-lt"/>
          <a:ea typeface="+mn-ea"/>
          <a:cs typeface="+mn-cs"/>
        </a:defRPr>
      </a:lvl1pPr>
      <a:lvl2pPr marL="502861" algn="l" defTabSz="1005723" rtl="0" eaLnBrk="1" latinLnBrk="0" hangingPunct="1">
        <a:defRPr sz="2000" kern="1200">
          <a:solidFill>
            <a:schemeClr val="tx1"/>
          </a:solidFill>
          <a:latin typeface="+mn-lt"/>
          <a:ea typeface="+mn-ea"/>
          <a:cs typeface="+mn-cs"/>
        </a:defRPr>
      </a:lvl2pPr>
      <a:lvl3pPr marL="1005723" algn="l" defTabSz="1005723" rtl="0" eaLnBrk="1" latinLnBrk="0" hangingPunct="1">
        <a:defRPr sz="2000" kern="1200">
          <a:solidFill>
            <a:schemeClr val="tx1"/>
          </a:solidFill>
          <a:latin typeface="+mn-lt"/>
          <a:ea typeface="+mn-ea"/>
          <a:cs typeface="+mn-cs"/>
        </a:defRPr>
      </a:lvl3pPr>
      <a:lvl4pPr marL="1508583" algn="l" defTabSz="1005723" rtl="0" eaLnBrk="1" latinLnBrk="0" hangingPunct="1">
        <a:defRPr sz="2000" kern="1200">
          <a:solidFill>
            <a:schemeClr val="tx1"/>
          </a:solidFill>
          <a:latin typeface="+mn-lt"/>
          <a:ea typeface="+mn-ea"/>
          <a:cs typeface="+mn-cs"/>
        </a:defRPr>
      </a:lvl4pPr>
      <a:lvl5pPr marL="2011445" algn="l" defTabSz="1005723" rtl="0" eaLnBrk="1" latinLnBrk="0" hangingPunct="1">
        <a:defRPr sz="2000" kern="1200">
          <a:solidFill>
            <a:schemeClr val="tx1"/>
          </a:solidFill>
          <a:latin typeface="+mn-lt"/>
          <a:ea typeface="+mn-ea"/>
          <a:cs typeface="+mn-cs"/>
        </a:defRPr>
      </a:lvl5pPr>
      <a:lvl6pPr marL="2514306" algn="l" defTabSz="1005723" rtl="0" eaLnBrk="1" latinLnBrk="0" hangingPunct="1">
        <a:defRPr sz="2000" kern="1200">
          <a:solidFill>
            <a:schemeClr val="tx1"/>
          </a:solidFill>
          <a:latin typeface="+mn-lt"/>
          <a:ea typeface="+mn-ea"/>
          <a:cs typeface="+mn-cs"/>
        </a:defRPr>
      </a:lvl6pPr>
      <a:lvl7pPr marL="3017167" algn="l" defTabSz="1005723" rtl="0" eaLnBrk="1" latinLnBrk="0" hangingPunct="1">
        <a:defRPr sz="2000" kern="1200">
          <a:solidFill>
            <a:schemeClr val="tx1"/>
          </a:solidFill>
          <a:latin typeface="+mn-lt"/>
          <a:ea typeface="+mn-ea"/>
          <a:cs typeface="+mn-cs"/>
        </a:defRPr>
      </a:lvl7pPr>
      <a:lvl8pPr marL="3520029" algn="l" defTabSz="1005723" rtl="0" eaLnBrk="1" latinLnBrk="0" hangingPunct="1">
        <a:defRPr sz="2000" kern="1200">
          <a:solidFill>
            <a:schemeClr val="tx1"/>
          </a:solidFill>
          <a:latin typeface="+mn-lt"/>
          <a:ea typeface="+mn-ea"/>
          <a:cs typeface="+mn-cs"/>
        </a:defRPr>
      </a:lvl8pPr>
      <a:lvl9pPr marL="4022889" algn="l" defTabSz="100572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gray">
          <a:xfrm>
            <a:off x="83820" y="1295400"/>
            <a:ext cx="9797539" cy="587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gray">
          <a:xfrm>
            <a:off x="83821" y="172720"/>
            <a:ext cx="9806939"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3" name="Rectangle 2"/>
          <p:cNvSpPr/>
          <p:nvPr userDrawn="1"/>
        </p:nvSpPr>
        <p:spPr bwMode="auto">
          <a:xfrm>
            <a:off x="0" y="0"/>
            <a:ext cx="10058400" cy="86360"/>
          </a:xfrm>
          <a:prstGeom prst="rect">
            <a:avLst/>
          </a:prstGeom>
          <a:solidFill>
            <a:schemeClr val="accent1"/>
          </a:solidFill>
          <a:ln w="63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50292" rIns="100584" bIns="50292" numCol="1" rtlCol="0" anchor="t" anchorCtr="0" compatLnSpc="1">
            <a:prstTxWarp prst="textNoShape">
              <a:avLst/>
            </a:prstTxWarp>
          </a:bodyPr>
          <a:lstStyle/>
          <a:p>
            <a:pPr marL="0" marR="0" indent="0" algn="l" defTabSz="1005840" rtl="0" eaLnBrk="1" fontAlgn="base" latinLnBrk="0" hangingPunct="1">
              <a:lnSpc>
                <a:spcPct val="90000"/>
              </a:lnSpc>
              <a:spcBef>
                <a:spcPct val="50000"/>
              </a:spcBef>
              <a:spcAft>
                <a:spcPct val="0"/>
              </a:spcAft>
              <a:buClrTx/>
              <a:buSzTx/>
              <a:buFontTx/>
              <a:buNone/>
              <a:tabLst/>
            </a:pPr>
            <a:endParaRPr kumimoji="0" lang="en-US" sz="1760" b="0" i="0" u="none" strike="noStrike" cap="none" normalizeH="0" baseline="0">
              <a:ln>
                <a:noFill/>
              </a:ln>
              <a:solidFill>
                <a:schemeClr val="tx1"/>
              </a:solidFill>
              <a:effectLst/>
              <a:latin typeface="Arial" charset="0"/>
            </a:endParaRPr>
          </a:p>
        </p:txBody>
      </p:sp>
      <p:grpSp>
        <p:nvGrpSpPr>
          <p:cNvPr id="9" name="Group 15"/>
          <p:cNvGrpSpPr>
            <a:grpSpLocks noChangeAspect="1"/>
          </p:cNvGrpSpPr>
          <p:nvPr userDrawn="1"/>
        </p:nvGrpSpPr>
        <p:grpSpPr bwMode="auto">
          <a:xfrm>
            <a:off x="8549640" y="7411578"/>
            <a:ext cx="1005840" cy="275253"/>
            <a:chOff x="240" y="3738"/>
            <a:chExt cx="1634" cy="434"/>
          </a:xfrm>
        </p:grpSpPr>
        <p:sp>
          <p:nvSpPr>
            <p:cNvPr id="11" name="Freeform 16"/>
            <p:cNvSpPr>
              <a:spLocks/>
            </p:cNvSpPr>
            <p:nvPr userDrawn="1"/>
          </p:nvSpPr>
          <p:spPr bwMode="auto">
            <a:xfrm>
              <a:off x="797" y="3795"/>
              <a:ext cx="256" cy="314"/>
            </a:xfrm>
            <a:custGeom>
              <a:avLst/>
              <a:gdLst>
                <a:gd name="T0" fmla="*/ 63 w 346"/>
                <a:gd name="T1" fmla="*/ 293 h 422"/>
                <a:gd name="T2" fmla="*/ 188 w 346"/>
                <a:gd name="T3" fmla="*/ 353 h 422"/>
                <a:gd name="T4" fmla="*/ 231 w 346"/>
                <a:gd name="T5" fmla="*/ 347 h 422"/>
                <a:gd name="T6" fmla="*/ 265 w 346"/>
                <a:gd name="T7" fmla="*/ 301 h 422"/>
                <a:gd name="T8" fmla="*/ 235 w 346"/>
                <a:gd name="T9" fmla="*/ 261 h 422"/>
                <a:gd name="T10" fmla="*/ 188 w 346"/>
                <a:gd name="T11" fmla="*/ 248 h 422"/>
                <a:gd name="T12" fmla="*/ 140 w 346"/>
                <a:gd name="T13" fmla="*/ 238 h 422"/>
                <a:gd name="T14" fmla="*/ 89 w 346"/>
                <a:gd name="T15" fmla="*/ 224 h 422"/>
                <a:gd name="T16" fmla="*/ 22 w 346"/>
                <a:gd name="T17" fmla="*/ 125 h 422"/>
                <a:gd name="T18" fmla="*/ 180 w 346"/>
                <a:gd name="T19" fmla="*/ 0 h 422"/>
                <a:gd name="T20" fmla="*/ 342 w 346"/>
                <a:gd name="T21" fmla="*/ 82 h 422"/>
                <a:gd name="T22" fmla="*/ 280 w 346"/>
                <a:gd name="T23" fmla="*/ 128 h 422"/>
                <a:gd name="T24" fmla="*/ 176 w 346"/>
                <a:gd name="T25" fmla="*/ 68 h 422"/>
                <a:gd name="T26" fmla="*/ 101 w 346"/>
                <a:gd name="T27" fmla="*/ 117 h 422"/>
                <a:gd name="T28" fmla="*/ 175 w 346"/>
                <a:gd name="T29" fmla="*/ 165 h 422"/>
                <a:gd name="T30" fmla="*/ 216 w 346"/>
                <a:gd name="T31" fmla="*/ 174 h 422"/>
                <a:gd name="T32" fmla="*/ 346 w 346"/>
                <a:gd name="T33" fmla="*/ 293 h 422"/>
                <a:gd name="T34" fmla="*/ 176 w 346"/>
                <a:gd name="T35" fmla="*/ 422 h 422"/>
                <a:gd name="T36" fmla="*/ 104 w 346"/>
                <a:gd name="T37" fmla="*/ 413 h 422"/>
                <a:gd name="T38" fmla="*/ 0 w 346"/>
                <a:gd name="T39" fmla="*/ 337 h 422"/>
                <a:gd name="T40" fmla="*/ 63 w 346"/>
                <a:gd name="T41" fmla="*/ 29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6" h="422">
                  <a:moveTo>
                    <a:pt x="63" y="293"/>
                  </a:moveTo>
                  <a:cubicBezTo>
                    <a:pt x="73" y="307"/>
                    <a:pt x="103" y="353"/>
                    <a:pt x="188" y="353"/>
                  </a:cubicBezTo>
                  <a:cubicBezTo>
                    <a:pt x="202" y="353"/>
                    <a:pt x="217" y="352"/>
                    <a:pt x="231" y="347"/>
                  </a:cubicBezTo>
                  <a:cubicBezTo>
                    <a:pt x="260" y="335"/>
                    <a:pt x="265" y="314"/>
                    <a:pt x="265" y="301"/>
                  </a:cubicBezTo>
                  <a:cubicBezTo>
                    <a:pt x="265" y="275"/>
                    <a:pt x="247" y="266"/>
                    <a:pt x="235" y="261"/>
                  </a:cubicBezTo>
                  <a:cubicBezTo>
                    <a:pt x="226" y="257"/>
                    <a:pt x="225" y="257"/>
                    <a:pt x="188" y="248"/>
                  </a:cubicBezTo>
                  <a:cubicBezTo>
                    <a:pt x="140" y="238"/>
                    <a:pt x="140" y="238"/>
                    <a:pt x="140" y="238"/>
                  </a:cubicBezTo>
                  <a:cubicBezTo>
                    <a:pt x="114" y="232"/>
                    <a:pt x="102" y="229"/>
                    <a:pt x="89" y="224"/>
                  </a:cubicBezTo>
                  <a:cubicBezTo>
                    <a:pt x="71" y="216"/>
                    <a:pt x="22" y="192"/>
                    <a:pt x="22" y="125"/>
                  </a:cubicBezTo>
                  <a:cubicBezTo>
                    <a:pt x="22" y="49"/>
                    <a:pt x="86" y="0"/>
                    <a:pt x="180" y="0"/>
                  </a:cubicBezTo>
                  <a:cubicBezTo>
                    <a:pt x="267" y="0"/>
                    <a:pt x="313" y="43"/>
                    <a:pt x="342" y="82"/>
                  </a:cubicBezTo>
                  <a:cubicBezTo>
                    <a:pt x="280" y="128"/>
                    <a:pt x="280" y="128"/>
                    <a:pt x="280" y="128"/>
                  </a:cubicBezTo>
                  <a:cubicBezTo>
                    <a:pt x="267" y="108"/>
                    <a:pt x="241" y="68"/>
                    <a:pt x="176" y="68"/>
                  </a:cubicBezTo>
                  <a:cubicBezTo>
                    <a:pt x="136" y="68"/>
                    <a:pt x="101" y="86"/>
                    <a:pt x="101" y="117"/>
                  </a:cubicBezTo>
                  <a:cubicBezTo>
                    <a:pt x="101" y="151"/>
                    <a:pt x="138" y="158"/>
                    <a:pt x="175" y="165"/>
                  </a:cubicBezTo>
                  <a:cubicBezTo>
                    <a:pt x="216" y="174"/>
                    <a:pt x="216" y="174"/>
                    <a:pt x="216" y="174"/>
                  </a:cubicBezTo>
                  <a:cubicBezTo>
                    <a:pt x="270" y="185"/>
                    <a:pt x="346" y="207"/>
                    <a:pt x="346" y="293"/>
                  </a:cubicBezTo>
                  <a:cubicBezTo>
                    <a:pt x="346" y="385"/>
                    <a:pt x="261" y="422"/>
                    <a:pt x="176" y="422"/>
                  </a:cubicBezTo>
                  <a:cubicBezTo>
                    <a:pt x="153" y="422"/>
                    <a:pt x="128" y="420"/>
                    <a:pt x="104" y="413"/>
                  </a:cubicBezTo>
                  <a:cubicBezTo>
                    <a:pt x="77" y="405"/>
                    <a:pt x="30" y="386"/>
                    <a:pt x="0" y="337"/>
                  </a:cubicBezTo>
                  <a:lnTo>
                    <a:pt x="63" y="293"/>
                  </a:lnTo>
                  <a:close/>
                </a:path>
              </a:pathLst>
            </a:custGeom>
            <a:solidFill>
              <a:srgbClr val="252C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sp>
          <p:nvSpPr>
            <p:cNvPr id="12" name="Freeform 17"/>
            <p:cNvSpPr>
              <a:spLocks noEditPoints="1"/>
            </p:cNvSpPr>
            <p:nvPr userDrawn="1"/>
          </p:nvSpPr>
          <p:spPr bwMode="auto">
            <a:xfrm>
              <a:off x="1084" y="3884"/>
              <a:ext cx="211" cy="224"/>
            </a:xfrm>
            <a:custGeom>
              <a:avLst/>
              <a:gdLst>
                <a:gd name="T0" fmla="*/ 208 w 285"/>
                <a:gd name="T1" fmla="*/ 114 h 302"/>
                <a:gd name="T2" fmla="*/ 144 w 285"/>
                <a:gd name="T3" fmla="*/ 55 h 302"/>
                <a:gd name="T4" fmla="*/ 75 w 285"/>
                <a:gd name="T5" fmla="*/ 114 h 302"/>
                <a:gd name="T6" fmla="*/ 208 w 285"/>
                <a:gd name="T7" fmla="*/ 114 h 302"/>
                <a:gd name="T8" fmla="*/ 285 w 285"/>
                <a:gd name="T9" fmla="*/ 229 h 302"/>
                <a:gd name="T10" fmla="*/ 146 w 285"/>
                <a:gd name="T11" fmla="*/ 302 h 302"/>
                <a:gd name="T12" fmla="*/ 0 w 285"/>
                <a:gd name="T13" fmla="*/ 150 h 302"/>
                <a:gd name="T14" fmla="*/ 142 w 285"/>
                <a:gd name="T15" fmla="*/ 0 h 302"/>
                <a:gd name="T16" fmla="*/ 254 w 285"/>
                <a:gd name="T17" fmla="*/ 54 h 302"/>
                <a:gd name="T18" fmla="*/ 283 w 285"/>
                <a:gd name="T19" fmla="*/ 165 h 302"/>
                <a:gd name="T20" fmla="*/ 73 w 285"/>
                <a:gd name="T21" fmla="*/ 165 h 302"/>
                <a:gd name="T22" fmla="*/ 153 w 285"/>
                <a:gd name="T23" fmla="*/ 235 h 302"/>
                <a:gd name="T24" fmla="*/ 227 w 285"/>
                <a:gd name="T25" fmla="*/ 196 h 302"/>
                <a:gd name="T26" fmla="*/ 285 w 285"/>
                <a:gd name="T27" fmla="*/ 22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302">
                  <a:moveTo>
                    <a:pt x="208" y="114"/>
                  </a:moveTo>
                  <a:cubicBezTo>
                    <a:pt x="202" y="70"/>
                    <a:pt x="174" y="55"/>
                    <a:pt x="144" y="55"/>
                  </a:cubicBezTo>
                  <a:cubicBezTo>
                    <a:pt x="108" y="55"/>
                    <a:pt x="83" y="76"/>
                    <a:pt x="75" y="114"/>
                  </a:cubicBezTo>
                  <a:lnTo>
                    <a:pt x="208" y="114"/>
                  </a:lnTo>
                  <a:close/>
                  <a:moveTo>
                    <a:pt x="285" y="229"/>
                  </a:moveTo>
                  <a:cubicBezTo>
                    <a:pt x="250" y="277"/>
                    <a:pt x="204" y="302"/>
                    <a:pt x="146" y="302"/>
                  </a:cubicBezTo>
                  <a:cubicBezTo>
                    <a:pt x="72" y="302"/>
                    <a:pt x="0" y="254"/>
                    <a:pt x="0" y="150"/>
                  </a:cubicBezTo>
                  <a:cubicBezTo>
                    <a:pt x="0" y="54"/>
                    <a:pt x="62" y="0"/>
                    <a:pt x="142" y="0"/>
                  </a:cubicBezTo>
                  <a:cubicBezTo>
                    <a:pt x="217" y="0"/>
                    <a:pt x="248" y="45"/>
                    <a:pt x="254" y="54"/>
                  </a:cubicBezTo>
                  <a:cubicBezTo>
                    <a:pt x="277" y="87"/>
                    <a:pt x="282" y="136"/>
                    <a:pt x="283" y="165"/>
                  </a:cubicBezTo>
                  <a:cubicBezTo>
                    <a:pt x="73" y="165"/>
                    <a:pt x="73" y="165"/>
                    <a:pt x="73" y="165"/>
                  </a:cubicBezTo>
                  <a:cubicBezTo>
                    <a:pt x="80" y="209"/>
                    <a:pt x="108" y="235"/>
                    <a:pt x="153" y="235"/>
                  </a:cubicBezTo>
                  <a:cubicBezTo>
                    <a:pt x="200" y="235"/>
                    <a:pt x="219" y="208"/>
                    <a:pt x="227" y="196"/>
                  </a:cubicBezTo>
                  <a:lnTo>
                    <a:pt x="285" y="229"/>
                  </a:lnTo>
                  <a:close/>
                </a:path>
              </a:pathLst>
            </a:custGeom>
            <a:solidFill>
              <a:srgbClr val="252C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sp>
          <p:nvSpPr>
            <p:cNvPr id="13" name="Freeform 18"/>
            <p:cNvSpPr>
              <a:spLocks noEditPoints="1"/>
            </p:cNvSpPr>
            <p:nvPr userDrawn="1"/>
          </p:nvSpPr>
          <p:spPr bwMode="auto">
            <a:xfrm>
              <a:off x="1323" y="3884"/>
              <a:ext cx="205" cy="288"/>
            </a:xfrm>
            <a:custGeom>
              <a:avLst/>
              <a:gdLst>
                <a:gd name="T0" fmla="*/ 140 w 276"/>
                <a:gd name="T1" fmla="*/ 61 h 388"/>
                <a:gd name="T2" fmla="*/ 70 w 276"/>
                <a:gd name="T3" fmla="*/ 139 h 388"/>
                <a:gd name="T4" fmla="*/ 140 w 276"/>
                <a:gd name="T5" fmla="*/ 214 h 388"/>
                <a:gd name="T6" fmla="*/ 210 w 276"/>
                <a:gd name="T7" fmla="*/ 142 h 388"/>
                <a:gd name="T8" fmla="*/ 140 w 276"/>
                <a:gd name="T9" fmla="*/ 61 h 388"/>
                <a:gd name="T10" fmla="*/ 276 w 276"/>
                <a:gd name="T11" fmla="*/ 9 h 388"/>
                <a:gd name="T12" fmla="*/ 276 w 276"/>
                <a:gd name="T13" fmla="*/ 242 h 388"/>
                <a:gd name="T14" fmla="*/ 258 w 276"/>
                <a:gd name="T15" fmla="*/ 345 h 388"/>
                <a:gd name="T16" fmla="*/ 140 w 276"/>
                <a:gd name="T17" fmla="*/ 388 h 388"/>
                <a:gd name="T18" fmla="*/ 9 w 276"/>
                <a:gd name="T19" fmla="*/ 299 h 388"/>
                <a:gd name="T20" fmla="*/ 84 w 276"/>
                <a:gd name="T21" fmla="*/ 299 h 388"/>
                <a:gd name="T22" fmla="*/ 142 w 276"/>
                <a:gd name="T23" fmla="*/ 334 h 388"/>
                <a:gd name="T24" fmla="*/ 198 w 276"/>
                <a:gd name="T25" fmla="*/ 311 h 388"/>
                <a:gd name="T26" fmla="*/ 208 w 276"/>
                <a:gd name="T27" fmla="*/ 246 h 388"/>
                <a:gd name="T28" fmla="*/ 123 w 276"/>
                <a:gd name="T29" fmla="*/ 277 h 388"/>
                <a:gd name="T30" fmla="*/ 0 w 276"/>
                <a:gd name="T31" fmla="*/ 141 h 388"/>
                <a:gd name="T32" fmla="*/ 128 w 276"/>
                <a:gd name="T33" fmla="*/ 0 h 388"/>
                <a:gd name="T34" fmla="*/ 208 w 276"/>
                <a:gd name="T35" fmla="*/ 38 h 388"/>
                <a:gd name="T36" fmla="*/ 208 w 276"/>
                <a:gd name="T37" fmla="*/ 9 h 388"/>
                <a:gd name="T38" fmla="*/ 276 w 276"/>
                <a:gd name="T39" fmla="*/ 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388">
                  <a:moveTo>
                    <a:pt x="140" y="61"/>
                  </a:moveTo>
                  <a:cubicBezTo>
                    <a:pt x="105" y="61"/>
                    <a:pt x="70" y="84"/>
                    <a:pt x="70" y="139"/>
                  </a:cubicBezTo>
                  <a:cubicBezTo>
                    <a:pt x="70" y="188"/>
                    <a:pt x="100" y="214"/>
                    <a:pt x="140" y="214"/>
                  </a:cubicBezTo>
                  <a:cubicBezTo>
                    <a:pt x="177" y="214"/>
                    <a:pt x="210" y="194"/>
                    <a:pt x="210" y="142"/>
                  </a:cubicBezTo>
                  <a:cubicBezTo>
                    <a:pt x="211" y="96"/>
                    <a:pt x="186" y="61"/>
                    <a:pt x="140" y="61"/>
                  </a:cubicBezTo>
                  <a:moveTo>
                    <a:pt x="276" y="9"/>
                  </a:moveTo>
                  <a:cubicBezTo>
                    <a:pt x="276" y="242"/>
                    <a:pt x="276" y="242"/>
                    <a:pt x="276" y="242"/>
                  </a:cubicBezTo>
                  <a:cubicBezTo>
                    <a:pt x="276" y="298"/>
                    <a:pt x="276" y="321"/>
                    <a:pt x="258" y="345"/>
                  </a:cubicBezTo>
                  <a:cubicBezTo>
                    <a:pt x="242" y="366"/>
                    <a:pt x="207" y="388"/>
                    <a:pt x="140" y="388"/>
                  </a:cubicBezTo>
                  <a:cubicBezTo>
                    <a:pt x="38" y="388"/>
                    <a:pt x="18" y="344"/>
                    <a:pt x="9" y="299"/>
                  </a:cubicBezTo>
                  <a:cubicBezTo>
                    <a:pt x="84" y="299"/>
                    <a:pt x="84" y="299"/>
                    <a:pt x="84" y="299"/>
                  </a:cubicBezTo>
                  <a:cubicBezTo>
                    <a:pt x="89" y="315"/>
                    <a:pt x="101" y="334"/>
                    <a:pt x="142" y="334"/>
                  </a:cubicBezTo>
                  <a:cubicBezTo>
                    <a:pt x="177" y="334"/>
                    <a:pt x="192" y="320"/>
                    <a:pt x="198" y="311"/>
                  </a:cubicBezTo>
                  <a:cubicBezTo>
                    <a:pt x="208" y="297"/>
                    <a:pt x="208" y="281"/>
                    <a:pt x="208" y="246"/>
                  </a:cubicBezTo>
                  <a:cubicBezTo>
                    <a:pt x="194" y="259"/>
                    <a:pt x="164" y="277"/>
                    <a:pt x="123" y="277"/>
                  </a:cubicBezTo>
                  <a:cubicBezTo>
                    <a:pt x="56" y="277"/>
                    <a:pt x="0" y="231"/>
                    <a:pt x="0" y="141"/>
                  </a:cubicBezTo>
                  <a:cubicBezTo>
                    <a:pt x="0" y="35"/>
                    <a:pt x="75" y="0"/>
                    <a:pt x="128" y="0"/>
                  </a:cubicBezTo>
                  <a:cubicBezTo>
                    <a:pt x="179" y="0"/>
                    <a:pt x="200" y="28"/>
                    <a:pt x="208" y="38"/>
                  </a:cubicBezTo>
                  <a:cubicBezTo>
                    <a:pt x="208" y="9"/>
                    <a:pt x="208" y="9"/>
                    <a:pt x="208" y="9"/>
                  </a:cubicBezTo>
                  <a:lnTo>
                    <a:pt x="276" y="9"/>
                  </a:lnTo>
                  <a:close/>
                </a:path>
              </a:pathLst>
            </a:custGeom>
            <a:solidFill>
              <a:srgbClr val="252C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sp>
          <p:nvSpPr>
            <p:cNvPr id="14" name="Freeform 19"/>
            <p:cNvSpPr>
              <a:spLocks noEditPoints="1"/>
            </p:cNvSpPr>
            <p:nvPr userDrawn="1"/>
          </p:nvSpPr>
          <p:spPr bwMode="auto">
            <a:xfrm>
              <a:off x="1567" y="3884"/>
              <a:ext cx="200" cy="222"/>
            </a:xfrm>
            <a:custGeom>
              <a:avLst/>
              <a:gdLst>
                <a:gd name="T0" fmla="*/ 189 w 270"/>
                <a:gd name="T1" fmla="*/ 151 h 300"/>
                <a:gd name="T2" fmla="*/ 130 w 270"/>
                <a:gd name="T3" fmla="*/ 168 h 300"/>
                <a:gd name="T4" fmla="*/ 73 w 270"/>
                <a:gd name="T5" fmla="*/ 208 h 300"/>
                <a:gd name="T6" fmla="*/ 119 w 270"/>
                <a:gd name="T7" fmla="*/ 241 h 300"/>
                <a:gd name="T8" fmla="*/ 185 w 270"/>
                <a:gd name="T9" fmla="*/ 208 h 300"/>
                <a:gd name="T10" fmla="*/ 189 w 270"/>
                <a:gd name="T11" fmla="*/ 183 h 300"/>
                <a:gd name="T12" fmla="*/ 189 w 270"/>
                <a:gd name="T13" fmla="*/ 151 h 300"/>
                <a:gd name="T14" fmla="*/ 14 w 270"/>
                <a:gd name="T15" fmla="*/ 92 h 300"/>
                <a:gd name="T16" fmla="*/ 25 w 270"/>
                <a:gd name="T17" fmla="*/ 50 h 300"/>
                <a:gd name="T18" fmla="*/ 138 w 270"/>
                <a:gd name="T19" fmla="*/ 0 h 300"/>
                <a:gd name="T20" fmla="*/ 223 w 270"/>
                <a:gd name="T21" fmla="*/ 18 h 300"/>
                <a:gd name="T22" fmla="*/ 258 w 270"/>
                <a:gd name="T23" fmla="*/ 96 h 300"/>
                <a:gd name="T24" fmla="*/ 258 w 270"/>
                <a:gd name="T25" fmla="*/ 247 h 300"/>
                <a:gd name="T26" fmla="*/ 270 w 270"/>
                <a:gd name="T27" fmla="*/ 293 h 300"/>
                <a:gd name="T28" fmla="*/ 189 w 270"/>
                <a:gd name="T29" fmla="*/ 293 h 300"/>
                <a:gd name="T30" fmla="*/ 188 w 270"/>
                <a:gd name="T31" fmla="*/ 271 h 300"/>
                <a:gd name="T32" fmla="*/ 103 w 270"/>
                <a:gd name="T33" fmla="*/ 300 h 300"/>
                <a:gd name="T34" fmla="*/ 0 w 270"/>
                <a:gd name="T35" fmla="*/ 211 h 300"/>
                <a:gd name="T36" fmla="*/ 10 w 270"/>
                <a:gd name="T37" fmla="*/ 172 h 300"/>
                <a:gd name="T38" fmla="*/ 101 w 270"/>
                <a:gd name="T39" fmla="*/ 117 h 300"/>
                <a:gd name="T40" fmla="*/ 189 w 270"/>
                <a:gd name="T41" fmla="*/ 96 h 300"/>
                <a:gd name="T42" fmla="*/ 141 w 270"/>
                <a:gd name="T43" fmla="*/ 53 h 300"/>
                <a:gd name="T44" fmla="*/ 90 w 270"/>
                <a:gd name="T45" fmla="*/ 71 h 300"/>
                <a:gd name="T46" fmla="*/ 83 w 270"/>
                <a:gd name="T47" fmla="*/ 96 h 300"/>
                <a:gd name="T48" fmla="*/ 14 w 270"/>
                <a:gd name="T49" fmla="*/ 9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0" h="300">
                  <a:moveTo>
                    <a:pt x="189" y="151"/>
                  </a:moveTo>
                  <a:cubicBezTo>
                    <a:pt x="176" y="158"/>
                    <a:pt x="160" y="163"/>
                    <a:pt x="130" y="168"/>
                  </a:cubicBezTo>
                  <a:cubicBezTo>
                    <a:pt x="105" y="172"/>
                    <a:pt x="73" y="178"/>
                    <a:pt x="73" y="208"/>
                  </a:cubicBezTo>
                  <a:cubicBezTo>
                    <a:pt x="73" y="230"/>
                    <a:pt x="91" y="241"/>
                    <a:pt x="119" y="241"/>
                  </a:cubicBezTo>
                  <a:cubicBezTo>
                    <a:pt x="153" y="241"/>
                    <a:pt x="178" y="225"/>
                    <a:pt x="185" y="208"/>
                  </a:cubicBezTo>
                  <a:cubicBezTo>
                    <a:pt x="189" y="200"/>
                    <a:pt x="189" y="191"/>
                    <a:pt x="189" y="183"/>
                  </a:cubicBezTo>
                  <a:lnTo>
                    <a:pt x="189" y="151"/>
                  </a:lnTo>
                  <a:close/>
                  <a:moveTo>
                    <a:pt x="14" y="92"/>
                  </a:moveTo>
                  <a:cubicBezTo>
                    <a:pt x="15" y="78"/>
                    <a:pt x="16" y="66"/>
                    <a:pt x="25" y="50"/>
                  </a:cubicBezTo>
                  <a:cubicBezTo>
                    <a:pt x="52" y="0"/>
                    <a:pt x="120" y="0"/>
                    <a:pt x="138" y="0"/>
                  </a:cubicBezTo>
                  <a:cubicBezTo>
                    <a:pt x="165" y="0"/>
                    <a:pt x="198" y="4"/>
                    <a:pt x="223" y="18"/>
                  </a:cubicBezTo>
                  <a:cubicBezTo>
                    <a:pt x="257" y="39"/>
                    <a:pt x="258" y="66"/>
                    <a:pt x="258" y="96"/>
                  </a:cubicBezTo>
                  <a:cubicBezTo>
                    <a:pt x="258" y="247"/>
                    <a:pt x="258" y="247"/>
                    <a:pt x="258" y="247"/>
                  </a:cubicBezTo>
                  <a:cubicBezTo>
                    <a:pt x="258" y="269"/>
                    <a:pt x="258" y="276"/>
                    <a:pt x="270" y="293"/>
                  </a:cubicBezTo>
                  <a:cubicBezTo>
                    <a:pt x="189" y="293"/>
                    <a:pt x="189" y="293"/>
                    <a:pt x="189" y="293"/>
                  </a:cubicBezTo>
                  <a:cubicBezTo>
                    <a:pt x="189" y="286"/>
                    <a:pt x="188" y="275"/>
                    <a:pt x="188" y="271"/>
                  </a:cubicBezTo>
                  <a:cubicBezTo>
                    <a:pt x="173" y="283"/>
                    <a:pt x="143" y="300"/>
                    <a:pt x="103" y="300"/>
                  </a:cubicBezTo>
                  <a:cubicBezTo>
                    <a:pt x="39" y="300"/>
                    <a:pt x="0" y="260"/>
                    <a:pt x="0" y="211"/>
                  </a:cubicBezTo>
                  <a:cubicBezTo>
                    <a:pt x="0" y="197"/>
                    <a:pt x="4" y="184"/>
                    <a:pt x="10" y="172"/>
                  </a:cubicBezTo>
                  <a:cubicBezTo>
                    <a:pt x="30" y="132"/>
                    <a:pt x="74" y="122"/>
                    <a:pt x="101" y="117"/>
                  </a:cubicBezTo>
                  <a:cubicBezTo>
                    <a:pt x="160" y="105"/>
                    <a:pt x="164" y="104"/>
                    <a:pt x="189" y="96"/>
                  </a:cubicBezTo>
                  <a:cubicBezTo>
                    <a:pt x="189" y="82"/>
                    <a:pt x="188" y="53"/>
                    <a:pt x="141" y="53"/>
                  </a:cubicBezTo>
                  <a:cubicBezTo>
                    <a:pt x="112" y="53"/>
                    <a:pt x="97" y="62"/>
                    <a:pt x="90" y="71"/>
                  </a:cubicBezTo>
                  <a:cubicBezTo>
                    <a:pt x="83" y="80"/>
                    <a:pt x="83" y="88"/>
                    <a:pt x="83" y="96"/>
                  </a:cubicBezTo>
                  <a:lnTo>
                    <a:pt x="14" y="92"/>
                  </a:lnTo>
                  <a:close/>
                </a:path>
              </a:pathLst>
            </a:custGeom>
            <a:solidFill>
              <a:srgbClr val="252C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sp>
          <p:nvSpPr>
            <p:cNvPr id="15" name="Rectangle 20"/>
            <p:cNvSpPr>
              <a:spLocks noChangeArrowheads="1"/>
            </p:cNvSpPr>
            <p:nvPr userDrawn="1"/>
          </p:nvSpPr>
          <p:spPr bwMode="auto">
            <a:xfrm>
              <a:off x="1823" y="3804"/>
              <a:ext cx="51" cy="297"/>
            </a:xfrm>
            <a:prstGeom prst="rect">
              <a:avLst/>
            </a:prstGeom>
            <a:solidFill>
              <a:srgbClr val="252C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sp>
          <p:nvSpPr>
            <p:cNvPr id="16" name="Freeform 21"/>
            <p:cNvSpPr>
              <a:spLocks/>
            </p:cNvSpPr>
            <p:nvPr userDrawn="1"/>
          </p:nvSpPr>
          <p:spPr bwMode="auto">
            <a:xfrm>
              <a:off x="490" y="3955"/>
              <a:ext cx="250" cy="217"/>
            </a:xfrm>
            <a:custGeom>
              <a:avLst/>
              <a:gdLst>
                <a:gd name="T0" fmla="*/ 125 w 250"/>
                <a:gd name="T1" fmla="*/ 217 h 217"/>
                <a:gd name="T2" fmla="*/ 108 w 250"/>
                <a:gd name="T3" fmla="*/ 62 h 217"/>
                <a:gd name="T4" fmla="*/ 250 w 250"/>
                <a:gd name="T5" fmla="*/ 0 h 217"/>
                <a:gd name="T6" fmla="*/ 0 w 250"/>
                <a:gd name="T7" fmla="*/ 0 h 217"/>
                <a:gd name="T8" fmla="*/ 125 w 250"/>
                <a:gd name="T9" fmla="*/ 217 h 217"/>
              </a:gdLst>
              <a:ahLst/>
              <a:cxnLst>
                <a:cxn ang="0">
                  <a:pos x="T0" y="T1"/>
                </a:cxn>
                <a:cxn ang="0">
                  <a:pos x="T2" y="T3"/>
                </a:cxn>
                <a:cxn ang="0">
                  <a:pos x="T4" y="T5"/>
                </a:cxn>
                <a:cxn ang="0">
                  <a:pos x="T6" y="T7"/>
                </a:cxn>
                <a:cxn ang="0">
                  <a:pos x="T8" y="T9"/>
                </a:cxn>
              </a:cxnLst>
              <a:rect l="0" t="0" r="r" b="b"/>
              <a:pathLst>
                <a:path w="250" h="217">
                  <a:moveTo>
                    <a:pt x="125" y="217"/>
                  </a:moveTo>
                  <a:lnTo>
                    <a:pt x="108" y="62"/>
                  </a:lnTo>
                  <a:lnTo>
                    <a:pt x="250" y="0"/>
                  </a:lnTo>
                  <a:lnTo>
                    <a:pt x="0" y="0"/>
                  </a:lnTo>
                  <a:lnTo>
                    <a:pt x="125" y="217"/>
                  </a:lnTo>
                  <a:close/>
                </a:path>
              </a:pathLst>
            </a:custGeom>
            <a:solidFill>
              <a:srgbClr val="3AC1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sp>
          <p:nvSpPr>
            <p:cNvPr id="17" name="Freeform 22"/>
            <p:cNvSpPr>
              <a:spLocks/>
            </p:cNvSpPr>
            <p:nvPr userDrawn="1"/>
          </p:nvSpPr>
          <p:spPr bwMode="auto">
            <a:xfrm>
              <a:off x="365" y="3738"/>
              <a:ext cx="250" cy="217"/>
            </a:xfrm>
            <a:custGeom>
              <a:avLst/>
              <a:gdLst>
                <a:gd name="T0" fmla="*/ 250 w 250"/>
                <a:gd name="T1" fmla="*/ 0 h 217"/>
                <a:gd name="T2" fmla="*/ 125 w 250"/>
                <a:gd name="T3" fmla="*/ 92 h 217"/>
                <a:gd name="T4" fmla="*/ 0 w 250"/>
                <a:gd name="T5" fmla="*/ 0 h 217"/>
                <a:gd name="T6" fmla="*/ 125 w 250"/>
                <a:gd name="T7" fmla="*/ 217 h 217"/>
                <a:gd name="T8" fmla="*/ 250 w 250"/>
                <a:gd name="T9" fmla="*/ 0 h 217"/>
              </a:gdLst>
              <a:ahLst/>
              <a:cxnLst>
                <a:cxn ang="0">
                  <a:pos x="T0" y="T1"/>
                </a:cxn>
                <a:cxn ang="0">
                  <a:pos x="T2" y="T3"/>
                </a:cxn>
                <a:cxn ang="0">
                  <a:pos x="T4" y="T5"/>
                </a:cxn>
                <a:cxn ang="0">
                  <a:pos x="T6" y="T7"/>
                </a:cxn>
                <a:cxn ang="0">
                  <a:pos x="T8" y="T9"/>
                </a:cxn>
              </a:cxnLst>
              <a:rect l="0" t="0" r="r" b="b"/>
              <a:pathLst>
                <a:path w="250" h="217">
                  <a:moveTo>
                    <a:pt x="250" y="0"/>
                  </a:moveTo>
                  <a:lnTo>
                    <a:pt x="125" y="92"/>
                  </a:lnTo>
                  <a:lnTo>
                    <a:pt x="0" y="0"/>
                  </a:lnTo>
                  <a:lnTo>
                    <a:pt x="125" y="217"/>
                  </a:lnTo>
                  <a:lnTo>
                    <a:pt x="250" y="0"/>
                  </a:lnTo>
                  <a:close/>
                </a:path>
              </a:pathLst>
            </a:custGeom>
            <a:solidFill>
              <a:srgbClr val="3AC1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sp>
          <p:nvSpPr>
            <p:cNvPr id="18" name="Freeform 23"/>
            <p:cNvSpPr>
              <a:spLocks/>
            </p:cNvSpPr>
            <p:nvPr userDrawn="1"/>
          </p:nvSpPr>
          <p:spPr bwMode="auto">
            <a:xfrm>
              <a:off x="240" y="3955"/>
              <a:ext cx="250" cy="217"/>
            </a:xfrm>
            <a:custGeom>
              <a:avLst/>
              <a:gdLst>
                <a:gd name="T0" fmla="*/ 125 w 250"/>
                <a:gd name="T1" fmla="*/ 217 h 217"/>
                <a:gd name="T2" fmla="*/ 141 w 250"/>
                <a:gd name="T3" fmla="*/ 62 h 217"/>
                <a:gd name="T4" fmla="*/ 0 w 250"/>
                <a:gd name="T5" fmla="*/ 0 h 217"/>
                <a:gd name="T6" fmla="*/ 250 w 250"/>
                <a:gd name="T7" fmla="*/ 0 h 217"/>
                <a:gd name="T8" fmla="*/ 125 w 250"/>
                <a:gd name="T9" fmla="*/ 217 h 217"/>
              </a:gdLst>
              <a:ahLst/>
              <a:cxnLst>
                <a:cxn ang="0">
                  <a:pos x="T0" y="T1"/>
                </a:cxn>
                <a:cxn ang="0">
                  <a:pos x="T2" y="T3"/>
                </a:cxn>
                <a:cxn ang="0">
                  <a:pos x="T4" y="T5"/>
                </a:cxn>
                <a:cxn ang="0">
                  <a:pos x="T6" y="T7"/>
                </a:cxn>
                <a:cxn ang="0">
                  <a:pos x="T8" y="T9"/>
                </a:cxn>
              </a:cxnLst>
              <a:rect l="0" t="0" r="r" b="b"/>
              <a:pathLst>
                <a:path w="250" h="217">
                  <a:moveTo>
                    <a:pt x="125" y="217"/>
                  </a:moveTo>
                  <a:lnTo>
                    <a:pt x="141" y="62"/>
                  </a:lnTo>
                  <a:lnTo>
                    <a:pt x="0" y="0"/>
                  </a:lnTo>
                  <a:lnTo>
                    <a:pt x="250" y="0"/>
                  </a:lnTo>
                  <a:lnTo>
                    <a:pt x="125" y="217"/>
                  </a:lnTo>
                  <a:close/>
                </a:path>
              </a:pathLst>
            </a:custGeom>
            <a:solidFill>
              <a:srgbClr val="3AC1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80"/>
            </a:p>
          </p:txBody>
        </p:sp>
      </p:grpSp>
      <p:sp>
        <p:nvSpPr>
          <p:cNvPr id="19" name="Slide Number Placeholder 7"/>
          <p:cNvSpPr txBox="1">
            <a:spLocks/>
          </p:cNvSpPr>
          <p:nvPr userDrawn="1"/>
        </p:nvSpPr>
        <p:spPr bwMode="gray">
          <a:xfrm>
            <a:off x="9555480" y="7462388"/>
            <a:ext cx="483943" cy="255549"/>
          </a:xfrm>
          <a:prstGeom prst="rect">
            <a:avLst/>
          </a:prstGeom>
          <a:ln>
            <a:noFill/>
          </a:ln>
        </p:spPr>
        <p:txBody>
          <a:bodyPr vert="horz" lIns="100584" tIns="50292" rIns="100584" bIns="50292"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990" smtClean="0">
                <a:solidFill>
                  <a:prstClr val="black"/>
                </a:solidFill>
              </a:rPr>
              <a:pPr/>
              <a:t>‹#›</a:t>
            </a:fld>
            <a:endParaRPr lang="en-US" sz="990" dirty="0">
              <a:solidFill>
                <a:prstClr val="black"/>
              </a:solidFill>
            </a:endParaRPr>
          </a:p>
        </p:txBody>
      </p:sp>
    </p:spTree>
    <p:extLst>
      <p:ext uri="{BB962C8B-B14F-4D97-AF65-F5344CB8AC3E}">
        <p14:creationId xmlns:p14="http://schemas.microsoft.com/office/powerpoint/2010/main" val="2520918976"/>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4" r:id="rId12"/>
    <p:sldLayoutId id="2147484565" r:id="rId13"/>
  </p:sldLayoutIdLst>
  <p:txStyles>
    <p:titleStyle>
      <a:lvl1pPr algn="l" rtl="0" eaLnBrk="1" fontAlgn="base" hangingPunct="1">
        <a:lnSpc>
          <a:spcPct val="90000"/>
        </a:lnSpc>
        <a:spcBef>
          <a:spcPct val="0"/>
        </a:spcBef>
        <a:spcAft>
          <a:spcPct val="0"/>
        </a:spcAft>
        <a:defRPr sz="3300" b="0">
          <a:solidFill>
            <a:schemeClr val="tx1"/>
          </a:solidFill>
          <a:latin typeface="+mj-lt"/>
          <a:ea typeface="+mj-ea"/>
          <a:cs typeface="+mj-cs"/>
        </a:defRPr>
      </a:lvl1pPr>
      <a:lvl2pPr algn="l" rtl="0" eaLnBrk="1" fontAlgn="base" hangingPunct="1">
        <a:lnSpc>
          <a:spcPct val="90000"/>
        </a:lnSpc>
        <a:spcBef>
          <a:spcPct val="0"/>
        </a:spcBef>
        <a:spcAft>
          <a:spcPct val="0"/>
        </a:spcAft>
        <a:defRPr sz="2420" b="1">
          <a:solidFill>
            <a:schemeClr val="tx2"/>
          </a:solidFill>
          <a:latin typeface="Arial" charset="0"/>
        </a:defRPr>
      </a:lvl2pPr>
      <a:lvl3pPr algn="l" rtl="0" eaLnBrk="1" fontAlgn="base" hangingPunct="1">
        <a:lnSpc>
          <a:spcPct val="90000"/>
        </a:lnSpc>
        <a:spcBef>
          <a:spcPct val="0"/>
        </a:spcBef>
        <a:spcAft>
          <a:spcPct val="0"/>
        </a:spcAft>
        <a:defRPr sz="2420" b="1">
          <a:solidFill>
            <a:schemeClr val="tx2"/>
          </a:solidFill>
          <a:latin typeface="Arial" charset="0"/>
        </a:defRPr>
      </a:lvl3pPr>
      <a:lvl4pPr algn="l" rtl="0" eaLnBrk="1" fontAlgn="base" hangingPunct="1">
        <a:lnSpc>
          <a:spcPct val="90000"/>
        </a:lnSpc>
        <a:spcBef>
          <a:spcPct val="0"/>
        </a:spcBef>
        <a:spcAft>
          <a:spcPct val="0"/>
        </a:spcAft>
        <a:defRPr sz="2420" b="1">
          <a:solidFill>
            <a:schemeClr val="tx2"/>
          </a:solidFill>
          <a:latin typeface="Arial" charset="0"/>
        </a:defRPr>
      </a:lvl4pPr>
      <a:lvl5pPr algn="l" rtl="0" eaLnBrk="1" fontAlgn="base" hangingPunct="1">
        <a:lnSpc>
          <a:spcPct val="90000"/>
        </a:lnSpc>
        <a:spcBef>
          <a:spcPct val="0"/>
        </a:spcBef>
        <a:spcAft>
          <a:spcPct val="0"/>
        </a:spcAft>
        <a:defRPr sz="2420" b="1">
          <a:solidFill>
            <a:schemeClr val="tx2"/>
          </a:solidFill>
          <a:latin typeface="Arial" charset="0"/>
        </a:defRPr>
      </a:lvl5pPr>
      <a:lvl6pPr marL="502920" algn="l" rtl="0" eaLnBrk="1" fontAlgn="base" hangingPunct="1">
        <a:lnSpc>
          <a:spcPct val="90000"/>
        </a:lnSpc>
        <a:spcBef>
          <a:spcPct val="0"/>
        </a:spcBef>
        <a:spcAft>
          <a:spcPct val="0"/>
        </a:spcAft>
        <a:defRPr sz="2420" b="1">
          <a:solidFill>
            <a:schemeClr val="tx2"/>
          </a:solidFill>
          <a:latin typeface="Arial" charset="0"/>
        </a:defRPr>
      </a:lvl6pPr>
      <a:lvl7pPr marL="1005840" algn="l" rtl="0" eaLnBrk="1" fontAlgn="base" hangingPunct="1">
        <a:lnSpc>
          <a:spcPct val="90000"/>
        </a:lnSpc>
        <a:spcBef>
          <a:spcPct val="0"/>
        </a:spcBef>
        <a:spcAft>
          <a:spcPct val="0"/>
        </a:spcAft>
        <a:defRPr sz="2420" b="1">
          <a:solidFill>
            <a:schemeClr val="tx2"/>
          </a:solidFill>
          <a:latin typeface="Arial" charset="0"/>
        </a:defRPr>
      </a:lvl7pPr>
      <a:lvl8pPr marL="1508760" algn="l" rtl="0" eaLnBrk="1" fontAlgn="base" hangingPunct="1">
        <a:lnSpc>
          <a:spcPct val="90000"/>
        </a:lnSpc>
        <a:spcBef>
          <a:spcPct val="0"/>
        </a:spcBef>
        <a:spcAft>
          <a:spcPct val="0"/>
        </a:spcAft>
        <a:defRPr sz="2420" b="1">
          <a:solidFill>
            <a:schemeClr val="tx2"/>
          </a:solidFill>
          <a:latin typeface="Arial" charset="0"/>
        </a:defRPr>
      </a:lvl8pPr>
      <a:lvl9pPr marL="2011680" algn="l" rtl="0" eaLnBrk="1" fontAlgn="base" hangingPunct="1">
        <a:lnSpc>
          <a:spcPct val="90000"/>
        </a:lnSpc>
        <a:spcBef>
          <a:spcPct val="0"/>
        </a:spcBef>
        <a:spcAft>
          <a:spcPct val="0"/>
        </a:spcAft>
        <a:defRPr sz="2420" b="1">
          <a:solidFill>
            <a:schemeClr val="tx2"/>
          </a:solidFill>
          <a:latin typeface="Arial" charset="0"/>
        </a:defRPr>
      </a:lvl9pPr>
    </p:titleStyle>
    <p:bodyStyle>
      <a:lvl1pPr marL="179864" indent="-179864" algn="l" rtl="0" eaLnBrk="1" fontAlgn="base" hangingPunct="1">
        <a:lnSpc>
          <a:spcPct val="90000"/>
        </a:lnSpc>
        <a:spcBef>
          <a:spcPts val="1320"/>
        </a:spcBef>
        <a:spcAft>
          <a:spcPct val="0"/>
        </a:spcAft>
        <a:buClr>
          <a:schemeClr val="accent5"/>
        </a:buClr>
        <a:buFont typeface="Symbol" panose="05050102010706020507" pitchFamily="18" charset="2"/>
        <a:buChar char="·"/>
        <a:defRPr sz="1540">
          <a:solidFill>
            <a:schemeClr val="tx1"/>
          </a:solidFill>
          <a:latin typeface="+mn-lt"/>
          <a:ea typeface="+mn-ea"/>
          <a:cs typeface="+mn-cs"/>
        </a:defRPr>
      </a:lvl1pPr>
      <a:lvl2pPr marL="331788" indent="-151924" algn="l" rtl="0" eaLnBrk="1" fontAlgn="base" hangingPunct="1">
        <a:lnSpc>
          <a:spcPct val="90000"/>
        </a:lnSpc>
        <a:spcBef>
          <a:spcPts val="330"/>
        </a:spcBef>
        <a:spcAft>
          <a:spcPct val="0"/>
        </a:spcAft>
        <a:buClr>
          <a:schemeClr val="accent5"/>
        </a:buClr>
        <a:buFont typeface="Arial" panose="020B0604020202020204" pitchFamily="34" charset="0"/>
        <a:buChar char="–"/>
        <a:tabLst/>
        <a:defRPr sz="1540">
          <a:solidFill>
            <a:schemeClr val="tx1"/>
          </a:solidFill>
          <a:latin typeface="+mn-lt"/>
        </a:defRPr>
      </a:lvl2pPr>
      <a:lvl3pPr marL="485458" indent="-153670" algn="l" rtl="0" eaLnBrk="1" fontAlgn="base" hangingPunct="1">
        <a:lnSpc>
          <a:spcPct val="90000"/>
        </a:lnSpc>
        <a:spcBef>
          <a:spcPts val="330"/>
        </a:spcBef>
        <a:spcAft>
          <a:spcPct val="0"/>
        </a:spcAft>
        <a:buClr>
          <a:schemeClr val="accent5"/>
        </a:buClr>
        <a:buFont typeface="Arial" panose="020B0604020202020204" pitchFamily="34" charset="0"/>
        <a:buChar char="•"/>
        <a:defRPr sz="1540">
          <a:solidFill>
            <a:schemeClr val="tx1"/>
          </a:solidFill>
          <a:latin typeface="+mn-lt"/>
        </a:defRPr>
      </a:lvl3pPr>
      <a:lvl4pPr marL="654844" indent="-169387" algn="l" rtl="0" eaLnBrk="1" fontAlgn="base" hangingPunct="1">
        <a:lnSpc>
          <a:spcPct val="90000"/>
        </a:lnSpc>
        <a:spcBef>
          <a:spcPts val="330"/>
        </a:spcBef>
        <a:spcAft>
          <a:spcPct val="0"/>
        </a:spcAft>
        <a:buClr>
          <a:schemeClr val="accent5"/>
        </a:buClr>
        <a:buFont typeface="Arial" panose="020B0604020202020204" pitchFamily="34" charset="0"/>
        <a:buChar char="−"/>
        <a:defRPr sz="1540">
          <a:solidFill>
            <a:schemeClr val="tx1"/>
          </a:solidFill>
          <a:latin typeface="+mn-lt"/>
        </a:defRPr>
      </a:lvl4pPr>
      <a:lvl5pPr marL="754380" indent="-89059" algn="l" rtl="0" eaLnBrk="1" fontAlgn="base" hangingPunct="1">
        <a:lnSpc>
          <a:spcPct val="90000"/>
        </a:lnSpc>
        <a:spcBef>
          <a:spcPts val="330"/>
        </a:spcBef>
        <a:spcAft>
          <a:spcPct val="0"/>
        </a:spcAft>
        <a:buClr>
          <a:schemeClr val="accent5"/>
        </a:buClr>
        <a:buChar char="›"/>
        <a:defRPr sz="1540">
          <a:solidFill>
            <a:schemeClr val="tx1"/>
          </a:solidFill>
          <a:latin typeface="+mn-lt"/>
        </a:defRPr>
      </a:lvl5pPr>
      <a:lvl6pPr marL="1578610" indent="-202565" algn="l" rtl="0" eaLnBrk="1" fontAlgn="base" hangingPunct="1">
        <a:lnSpc>
          <a:spcPct val="90000"/>
        </a:lnSpc>
        <a:spcBef>
          <a:spcPct val="15000"/>
        </a:spcBef>
        <a:spcAft>
          <a:spcPct val="0"/>
        </a:spcAft>
        <a:buClr>
          <a:schemeClr val="folHlink"/>
        </a:buClr>
        <a:buChar char="›"/>
        <a:defRPr sz="1760">
          <a:solidFill>
            <a:schemeClr val="tx1"/>
          </a:solidFill>
          <a:latin typeface="+mn-lt"/>
        </a:defRPr>
      </a:lvl6pPr>
      <a:lvl7pPr marL="2081530" indent="-202565" algn="l" rtl="0" eaLnBrk="1" fontAlgn="base" hangingPunct="1">
        <a:lnSpc>
          <a:spcPct val="90000"/>
        </a:lnSpc>
        <a:spcBef>
          <a:spcPct val="15000"/>
        </a:spcBef>
        <a:spcAft>
          <a:spcPct val="0"/>
        </a:spcAft>
        <a:buClr>
          <a:schemeClr val="folHlink"/>
        </a:buClr>
        <a:buChar char="›"/>
        <a:defRPr sz="1760">
          <a:solidFill>
            <a:schemeClr val="tx1"/>
          </a:solidFill>
          <a:latin typeface="+mn-lt"/>
        </a:defRPr>
      </a:lvl7pPr>
      <a:lvl8pPr marL="2584450" indent="-202565" algn="l" rtl="0" eaLnBrk="1" fontAlgn="base" hangingPunct="1">
        <a:lnSpc>
          <a:spcPct val="90000"/>
        </a:lnSpc>
        <a:spcBef>
          <a:spcPct val="15000"/>
        </a:spcBef>
        <a:spcAft>
          <a:spcPct val="0"/>
        </a:spcAft>
        <a:buClr>
          <a:schemeClr val="folHlink"/>
        </a:buClr>
        <a:buChar char="›"/>
        <a:defRPr sz="1760">
          <a:solidFill>
            <a:schemeClr val="tx1"/>
          </a:solidFill>
          <a:latin typeface="+mn-lt"/>
        </a:defRPr>
      </a:lvl8pPr>
      <a:lvl9pPr marL="3087370" indent="-202565" algn="l" rtl="0" eaLnBrk="1" fontAlgn="base" hangingPunct="1">
        <a:lnSpc>
          <a:spcPct val="90000"/>
        </a:lnSpc>
        <a:spcBef>
          <a:spcPct val="15000"/>
        </a:spcBef>
        <a:spcAft>
          <a:spcPct val="0"/>
        </a:spcAft>
        <a:buClr>
          <a:schemeClr val="folHlink"/>
        </a:buClr>
        <a:buChar char="›"/>
        <a:defRPr sz="1760">
          <a:solidFill>
            <a:schemeClr val="tx1"/>
          </a:solidFill>
          <a:latin typeface="+mn-lt"/>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457200" y="4343890"/>
            <a:ext cx="9144000" cy="626110"/>
          </a:xfrm>
        </p:spPr>
        <p:txBody>
          <a:bodyPr>
            <a:normAutofit/>
          </a:bodyPr>
          <a:lstStyle/>
          <a:p>
            <a:r>
              <a:rPr lang="en-US"/>
              <a:t>The City of Birmingham, Alabama</a:t>
            </a:r>
          </a:p>
        </p:txBody>
      </p:sp>
      <p:sp>
        <p:nvSpPr>
          <p:cNvPr id="3" name="Subtitle 2"/>
          <p:cNvSpPr>
            <a:spLocks noGrp="1"/>
          </p:cNvSpPr>
          <p:nvPr>
            <p:ph type="subTitle" idx="1"/>
          </p:nvPr>
        </p:nvSpPr>
        <p:spPr>
          <a:xfrm>
            <a:off x="457200" y="5171887"/>
            <a:ext cx="9144000" cy="518160"/>
          </a:xfrm>
        </p:spPr>
        <p:txBody>
          <a:bodyPr>
            <a:normAutofit/>
          </a:bodyPr>
          <a:lstStyle/>
          <a:p>
            <a:r>
              <a:rPr lang="en-US" dirty="0"/>
              <a:t>Pension </a:t>
            </a:r>
            <a:r>
              <a:rPr lang="en-US" dirty="0">
                <a:solidFill>
                  <a:schemeClr val="bg2">
                    <a:lumMod val="50000"/>
                  </a:schemeClr>
                </a:solidFill>
              </a:rPr>
              <a:t>Recap</a:t>
            </a:r>
          </a:p>
        </p:txBody>
      </p:sp>
      <p:sp>
        <p:nvSpPr>
          <p:cNvPr id="4" name="Date Placeholder 3">
            <a:extLst>
              <a:ext uri="{FF2B5EF4-FFF2-40B4-BE49-F238E27FC236}">
                <a16:creationId xmlns:a16="http://schemas.microsoft.com/office/drawing/2014/main" id="{2CA40DF3-C4FC-4148-B05A-E0455FDEA439}"/>
              </a:ext>
            </a:extLst>
          </p:cNvPr>
          <p:cNvSpPr>
            <a:spLocks noGrp="1"/>
          </p:cNvSpPr>
          <p:nvPr>
            <p:ph type="dt" sz="half" idx="10"/>
          </p:nvPr>
        </p:nvSpPr>
        <p:spPr/>
        <p:txBody>
          <a:bodyPr/>
          <a:lstStyle/>
          <a:p>
            <a:r>
              <a:rPr lang="en-US" dirty="0"/>
              <a:t>March 2021</a:t>
            </a:r>
          </a:p>
        </p:txBody>
      </p:sp>
      <p:pic>
        <p:nvPicPr>
          <p:cNvPr id="2050" name="Picture 2" descr="Birmingham's Railroad Park - Trucks by the Tracks">
            <a:extLst>
              <a:ext uri="{FF2B5EF4-FFF2-40B4-BE49-F238E27FC236}">
                <a16:creationId xmlns:a16="http://schemas.microsoft.com/office/drawing/2014/main" id="{6A3C282E-2951-41C3-B12E-6D12E1BAC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006" y="1193723"/>
            <a:ext cx="4684387" cy="24018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8132-7215-4E8F-BD7B-E0455E67672B}"/>
              </a:ext>
            </a:extLst>
          </p:cNvPr>
          <p:cNvSpPr>
            <a:spLocks noGrp="1"/>
          </p:cNvSpPr>
          <p:nvPr>
            <p:ph type="title"/>
          </p:nvPr>
        </p:nvSpPr>
        <p:spPr>
          <a:xfrm>
            <a:off x="461010" y="369722"/>
            <a:ext cx="9136380" cy="442595"/>
          </a:xfrm>
        </p:spPr>
        <p:txBody>
          <a:bodyPr/>
          <a:lstStyle/>
          <a:p>
            <a:r>
              <a:rPr lang="en-US" dirty="0"/>
              <a:t>City Contribution Rates</a:t>
            </a:r>
          </a:p>
        </p:txBody>
      </p:sp>
      <p:graphicFrame>
        <p:nvGraphicFramePr>
          <p:cNvPr id="4" name="Chart 3">
            <a:extLst>
              <a:ext uri="{FF2B5EF4-FFF2-40B4-BE49-F238E27FC236}">
                <a16:creationId xmlns:a16="http://schemas.microsoft.com/office/drawing/2014/main" id="{1ECF9A64-0013-4DA7-A1E1-DAE324874677}"/>
              </a:ext>
            </a:extLst>
          </p:cNvPr>
          <p:cNvGraphicFramePr>
            <a:graphicFrameLocks noGrp="1"/>
          </p:cNvGraphicFramePr>
          <p:nvPr>
            <p:extLst>
              <p:ext uri="{D42A27DB-BD31-4B8C-83A1-F6EECF244321}">
                <p14:modId xmlns:p14="http://schemas.microsoft.com/office/powerpoint/2010/main" val="2660919963"/>
              </p:ext>
            </p:extLst>
          </p:nvPr>
        </p:nvGraphicFramePr>
        <p:xfrm>
          <a:off x="367991" y="1021933"/>
          <a:ext cx="9014587" cy="6737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16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EF42486-386E-43CB-8B61-D1C3A0E68D71}"/>
              </a:ext>
            </a:extLst>
          </p:cNvPr>
          <p:cNvPicPr>
            <a:picLocks noGrp="1" noChangeAspect="1"/>
          </p:cNvPicPr>
          <p:nvPr>
            <p:ph idx="1"/>
          </p:nvPr>
        </p:nvPicPr>
        <p:blipFill>
          <a:blip r:embed="rId2"/>
          <a:stretch>
            <a:fillRect/>
          </a:stretch>
        </p:blipFill>
        <p:spPr>
          <a:xfrm>
            <a:off x="0" y="0"/>
            <a:ext cx="9218343" cy="6913756"/>
          </a:xfrm>
          <a:prstGeom prst="rect">
            <a:avLst/>
          </a:prstGeom>
          <a:noFill/>
        </p:spPr>
      </p:pic>
      <p:sp>
        <p:nvSpPr>
          <p:cNvPr id="5" name="Text Placeholder 4">
            <a:extLst>
              <a:ext uri="{FF2B5EF4-FFF2-40B4-BE49-F238E27FC236}">
                <a16:creationId xmlns:a16="http://schemas.microsoft.com/office/drawing/2014/main" id="{D354D04D-5DBF-4C6F-9C27-06429C0ABB52}"/>
              </a:ext>
            </a:extLst>
          </p:cNvPr>
          <p:cNvSpPr>
            <a:spLocks noGrp="1"/>
          </p:cNvSpPr>
          <p:nvPr>
            <p:ph type="body" sz="quarter" idx="19"/>
          </p:nvPr>
        </p:nvSpPr>
        <p:spPr/>
        <p:txBody>
          <a:bodyPr/>
          <a:lstStyle/>
          <a:p>
            <a:endParaRPr lang="en-US" dirty="0"/>
          </a:p>
        </p:txBody>
      </p:sp>
      <p:sp>
        <p:nvSpPr>
          <p:cNvPr id="4" name="TextBox 3">
            <a:extLst>
              <a:ext uri="{FF2B5EF4-FFF2-40B4-BE49-F238E27FC236}">
                <a16:creationId xmlns:a16="http://schemas.microsoft.com/office/drawing/2014/main" id="{387384CB-719E-4D00-A308-0A7ED480A596}"/>
              </a:ext>
            </a:extLst>
          </p:cNvPr>
          <p:cNvSpPr txBox="1"/>
          <p:nvPr/>
        </p:nvSpPr>
        <p:spPr>
          <a:xfrm>
            <a:off x="2971800" y="5128600"/>
            <a:ext cx="2057400" cy="1015663"/>
          </a:xfrm>
          <a:prstGeom prst="rect">
            <a:avLst/>
          </a:prstGeom>
          <a:noFill/>
        </p:spPr>
        <p:txBody>
          <a:bodyPr wrap="square" rtlCol="0">
            <a:spAutoFit/>
          </a:bodyPr>
          <a:lstStyle/>
          <a:p>
            <a:pPr algn="ctr"/>
            <a:r>
              <a:rPr lang="en-US" sz="2000" b="1" i="1" dirty="0">
                <a:solidFill>
                  <a:srgbClr val="000914"/>
                </a:solidFill>
                <a:latin typeface="Calibri Light"/>
              </a:rPr>
              <a:t>$14 Million Increase since 2017</a:t>
            </a:r>
          </a:p>
        </p:txBody>
      </p:sp>
    </p:spTree>
    <p:extLst>
      <p:ext uri="{BB962C8B-B14F-4D97-AF65-F5344CB8AC3E}">
        <p14:creationId xmlns:p14="http://schemas.microsoft.com/office/powerpoint/2010/main" val="74026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8132-7215-4E8F-BD7B-E0455E67672B}"/>
              </a:ext>
            </a:extLst>
          </p:cNvPr>
          <p:cNvSpPr>
            <a:spLocks noGrp="1"/>
          </p:cNvSpPr>
          <p:nvPr>
            <p:ph type="title"/>
          </p:nvPr>
        </p:nvSpPr>
        <p:spPr/>
        <p:txBody>
          <a:bodyPr/>
          <a:lstStyle/>
          <a:p>
            <a:r>
              <a:rPr lang="en-US" dirty="0"/>
              <a:t>Pension Funding vs. Contribution Rates</a:t>
            </a:r>
          </a:p>
        </p:txBody>
      </p:sp>
      <p:sp>
        <p:nvSpPr>
          <p:cNvPr id="6" name="Text Placeholder 5">
            <a:extLst>
              <a:ext uri="{FF2B5EF4-FFF2-40B4-BE49-F238E27FC236}">
                <a16:creationId xmlns:a16="http://schemas.microsoft.com/office/drawing/2014/main" id="{8F816FC3-C624-4BFD-AB95-26BC12108329}"/>
              </a:ext>
            </a:extLst>
          </p:cNvPr>
          <p:cNvSpPr>
            <a:spLocks noGrp="1"/>
          </p:cNvSpPr>
          <p:nvPr>
            <p:ph type="body" sz="quarter" idx="18"/>
          </p:nvPr>
        </p:nvSpPr>
        <p:spPr/>
        <p:txBody>
          <a:bodyPr/>
          <a:lstStyle/>
          <a:p>
            <a:r>
              <a:rPr lang="en-US" dirty="0"/>
              <a:t>As of 2019, except where noted</a:t>
            </a:r>
          </a:p>
        </p:txBody>
      </p:sp>
      <p:sp>
        <p:nvSpPr>
          <p:cNvPr id="7" name="Text Placeholder 6">
            <a:extLst>
              <a:ext uri="{FF2B5EF4-FFF2-40B4-BE49-F238E27FC236}">
                <a16:creationId xmlns:a16="http://schemas.microsoft.com/office/drawing/2014/main" id="{1FBA4448-B125-4502-BFE1-1EEBE336CEA0}"/>
              </a:ext>
            </a:extLst>
          </p:cNvPr>
          <p:cNvSpPr>
            <a:spLocks noGrp="1"/>
          </p:cNvSpPr>
          <p:nvPr>
            <p:ph type="body" sz="quarter" idx="19"/>
          </p:nvPr>
        </p:nvSpPr>
        <p:spPr/>
        <p:txBody>
          <a:bodyPr/>
          <a:lstStyle/>
          <a:p>
            <a:endParaRPr lang="en-US" dirty="0"/>
          </a:p>
        </p:txBody>
      </p:sp>
      <p:graphicFrame>
        <p:nvGraphicFramePr>
          <p:cNvPr id="9" name="Content Placeholder 8">
            <a:extLst>
              <a:ext uri="{FF2B5EF4-FFF2-40B4-BE49-F238E27FC236}">
                <a16:creationId xmlns:a16="http://schemas.microsoft.com/office/drawing/2014/main" id="{33E61070-93D9-4BF0-A3E7-0D2F542C8977}"/>
              </a:ext>
            </a:extLst>
          </p:cNvPr>
          <p:cNvGraphicFramePr>
            <a:graphicFrameLocks noGrp="1"/>
          </p:cNvGraphicFramePr>
          <p:nvPr>
            <p:ph idx="1"/>
            <p:extLst>
              <p:ext uri="{D42A27DB-BD31-4B8C-83A1-F6EECF244321}">
                <p14:modId xmlns:p14="http://schemas.microsoft.com/office/powerpoint/2010/main" val="1950422385"/>
              </p:ext>
            </p:extLst>
          </p:nvPr>
        </p:nvGraphicFramePr>
        <p:xfrm>
          <a:off x="460375" y="1419225"/>
          <a:ext cx="9137650" cy="55245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F3A5A8B3-5484-48B1-B612-8CEDFB01C768}"/>
              </a:ext>
            </a:extLst>
          </p:cNvPr>
          <p:cNvCxnSpPr/>
          <p:nvPr/>
        </p:nvCxnSpPr>
        <p:spPr>
          <a:xfrm>
            <a:off x="2528515" y="2051437"/>
            <a:ext cx="6415156" cy="2687540"/>
          </a:xfrm>
          <a:prstGeom prst="line">
            <a:avLst/>
          </a:prstGeom>
          <a:ln>
            <a:prstDash val="dashDot"/>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FCA3BEA5-49F2-4DF3-AECF-690E975CD757}"/>
              </a:ext>
            </a:extLst>
          </p:cNvPr>
          <p:cNvCxnSpPr/>
          <p:nvPr/>
        </p:nvCxnSpPr>
        <p:spPr>
          <a:xfrm flipV="1">
            <a:off x="6655242" y="4102873"/>
            <a:ext cx="795130" cy="77127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BBD5E1F8-DF9E-4FEF-9768-8C9F30C6B380}"/>
              </a:ext>
            </a:extLst>
          </p:cNvPr>
          <p:cNvCxnSpPr>
            <a:cxnSpLocks/>
          </p:cNvCxnSpPr>
          <p:nvPr/>
        </p:nvCxnSpPr>
        <p:spPr>
          <a:xfrm>
            <a:off x="3005594" y="4738978"/>
            <a:ext cx="2023606"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907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526D-4266-4D64-8A11-5644162DF31E}"/>
              </a:ext>
            </a:extLst>
          </p:cNvPr>
          <p:cNvSpPr>
            <a:spLocks noGrp="1"/>
          </p:cNvSpPr>
          <p:nvPr>
            <p:ph type="title"/>
          </p:nvPr>
        </p:nvSpPr>
        <p:spPr>
          <a:xfrm>
            <a:off x="352725" y="307658"/>
            <a:ext cx="9136380" cy="442595"/>
          </a:xfrm>
        </p:spPr>
        <p:txBody>
          <a:bodyPr/>
          <a:lstStyle/>
          <a:p>
            <a:r>
              <a:rPr lang="en-US" dirty="0"/>
              <a:t>Employee Pension Contributions</a:t>
            </a:r>
          </a:p>
        </p:txBody>
      </p:sp>
      <p:sp>
        <p:nvSpPr>
          <p:cNvPr id="10" name="Text Placeholder 9">
            <a:extLst>
              <a:ext uri="{FF2B5EF4-FFF2-40B4-BE49-F238E27FC236}">
                <a16:creationId xmlns:a16="http://schemas.microsoft.com/office/drawing/2014/main" id="{F4A8DE04-BE39-4984-A30C-CC2BEFC8E877}"/>
              </a:ext>
            </a:extLst>
          </p:cNvPr>
          <p:cNvSpPr>
            <a:spLocks noGrp="1"/>
          </p:cNvSpPr>
          <p:nvPr>
            <p:ph type="body" sz="quarter" idx="18"/>
          </p:nvPr>
        </p:nvSpPr>
        <p:spPr>
          <a:xfrm>
            <a:off x="461010" y="843959"/>
            <a:ext cx="9136380" cy="518159"/>
          </a:xfrm>
        </p:spPr>
        <p:txBody>
          <a:bodyPr/>
          <a:lstStyle/>
          <a:p>
            <a:r>
              <a:rPr lang="en-US" dirty="0"/>
              <a:t>As of 2019</a:t>
            </a:r>
          </a:p>
        </p:txBody>
      </p:sp>
      <p:sp>
        <p:nvSpPr>
          <p:cNvPr id="5" name="Text Placeholder 4">
            <a:extLst>
              <a:ext uri="{FF2B5EF4-FFF2-40B4-BE49-F238E27FC236}">
                <a16:creationId xmlns:a16="http://schemas.microsoft.com/office/drawing/2014/main" id="{18F8BB33-B70C-4CBE-9CAA-0D25A271B344}"/>
              </a:ext>
            </a:extLst>
          </p:cNvPr>
          <p:cNvSpPr>
            <a:spLocks noGrp="1"/>
          </p:cNvSpPr>
          <p:nvPr>
            <p:ph type="body" sz="quarter" idx="19"/>
          </p:nvPr>
        </p:nvSpPr>
        <p:spPr>
          <a:xfrm>
            <a:off x="461010" y="6995160"/>
            <a:ext cx="8482661" cy="690880"/>
          </a:xfrm>
        </p:spPr>
        <p:txBody>
          <a:bodyPr/>
          <a:lstStyle/>
          <a:p>
            <a:r>
              <a:rPr lang="en-US" dirty="0"/>
              <a:t>Source 2019 CAFRs.</a:t>
            </a:r>
          </a:p>
        </p:txBody>
      </p:sp>
      <p:graphicFrame>
        <p:nvGraphicFramePr>
          <p:cNvPr id="9" name="Chart 8">
            <a:extLst>
              <a:ext uri="{FF2B5EF4-FFF2-40B4-BE49-F238E27FC236}">
                <a16:creationId xmlns:a16="http://schemas.microsoft.com/office/drawing/2014/main" id="{9366AC6C-D836-4078-9A11-B34637C2F60D}"/>
              </a:ext>
            </a:extLst>
          </p:cNvPr>
          <p:cNvGraphicFramePr>
            <a:graphicFrameLocks noGrp="1"/>
          </p:cNvGraphicFramePr>
          <p:nvPr>
            <p:extLst>
              <p:ext uri="{D42A27DB-BD31-4B8C-83A1-F6EECF244321}">
                <p14:modId xmlns:p14="http://schemas.microsoft.com/office/powerpoint/2010/main" val="2200116597"/>
              </p:ext>
            </p:extLst>
          </p:nvPr>
        </p:nvGraphicFramePr>
        <p:xfrm>
          <a:off x="461010" y="834620"/>
          <a:ext cx="9597390" cy="65457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220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4">
            <a:extLst>
              <a:ext uri="{FF2B5EF4-FFF2-40B4-BE49-F238E27FC236}">
                <a16:creationId xmlns:a16="http://schemas.microsoft.com/office/drawing/2014/main" id="{71F6B1C0-D9A4-45B7-891C-FFB72E313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460" y="834619"/>
            <a:ext cx="8140074" cy="619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8A22D209-1253-4F4C-9732-E7F52F6139F6}"/>
              </a:ext>
            </a:extLst>
          </p:cNvPr>
          <p:cNvSpPr>
            <a:spLocks noGrp="1"/>
          </p:cNvSpPr>
          <p:nvPr>
            <p:ph type="title"/>
          </p:nvPr>
        </p:nvSpPr>
        <p:spPr>
          <a:xfrm>
            <a:off x="461010" y="392024"/>
            <a:ext cx="9136380" cy="442595"/>
          </a:xfrm>
        </p:spPr>
        <p:txBody>
          <a:bodyPr/>
          <a:lstStyle/>
          <a:p>
            <a:r>
              <a:rPr lang="en-US" dirty="0"/>
              <a:t>Changes in Plan Assets</a:t>
            </a:r>
          </a:p>
        </p:txBody>
      </p:sp>
      <p:sp>
        <p:nvSpPr>
          <p:cNvPr id="9" name="Rectangle 8">
            <a:extLst>
              <a:ext uri="{FF2B5EF4-FFF2-40B4-BE49-F238E27FC236}">
                <a16:creationId xmlns:a16="http://schemas.microsoft.com/office/drawing/2014/main" id="{6A49AAC8-3CFC-486F-B281-2F65971B767F}"/>
              </a:ext>
            </a:extLst>
          </p:cNvPr>
          <p:cNvSpPr/>
          <p:nvPr/>
        </p:nvSpPr>
        <p:spPr>
          <a:xfrm>
            <a:off x="1505415" y="3646449"/>
            <a:ext cx="7449014" cy="442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B434A-464B-453F-87BC-86D9CD38E5C4}"/>
              </a:ext>
            </a:extLst>
          </p:cNvPr>
          <p:cNvSpPr/>
          <p:nvPr/>
        </p:nvSpPr>
        <p:spPr>
          <a:xfrm>
            <a:off x="1337990" y="5117324"/>
            <a:ext cx="7449014" cy="442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72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D677F-1BC5-4747-ABCE-49DD4669BC68}"/>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6AD1EA64-688C-464C-9EB9-A830EF45B036}"/>
              </a:ext>
            </a:extLst>
          </p:cNvPr>
          <p:cNvGraphicFramePr>
            <a:graphicFrameLocks noGrp="1"/>
          </p:cNvGraphicFramePr>
          <p:nvPr>
            <p:extLst>
              <p:ext uri="{D42A27DB-BD31-4B8C-83A1-F6EECF244321}">
                <p14:modId xmlns:p14="http://schemas.microsoft.com/office/powerpoint/2010/main" val="275618674"/>
              </p:ext>
            </p:extLst>
          </p:nvPr>
        </p:nvGraphicFramePr>
        <p:xfrm>
          <a:off x="561043" y="1555549"/>
          <a:ext cx="8852493" cy="3489960"/>
        </p:xfrm>
        <a:graphic>
          <a:graphicData uri="http://schemas.openxmlformats.org/drawingml/2006/table">
            <a:tbl>
              <a:tblPr firstRow="1" firstCol="1" bandRow="1"/>
              <a:tblGrid>
                <a:gridCol w="162560">
                  <a:extLst>
                    <a:ext uri="{9D8B030D-6E8A-4147-A177-3AD203B41FA5}">
                      <a16:colId xmlns:a16="http://schemas.microsoft.com/office/drawing/2014/main" val="1092761672"/>
                    </a:ext>
                  </a:extLst>
                </a:gridCol>
                <a:gridCol w="2055595">
                  <a:extLst>
                    <a:ext uri="{9D8B030D-6E8A-4147-A177-3AD203B41FA5}">
                      <a16:colId xmlns:a16="http://schemas.microsoft.com/office/drawing/2014/main" val="1023936956"/>
                    </a:ext>
                  </a:extLst>
                </a:gridCol>
                <a:gridCol w="420103">
                  <a:extLst>
                    <a:ext uri="{9D8B030D-6E8A-4147-A177-3AD203B41FA5}">
                      <a16:colId xmlns:a16="http://schemas.microsoft.com/office/drawing/2014/main" val="3145747242"/>
                    </a:ext>
                  </a:extLst>
                </a:gridCol>
                <a:gridCol w="813633">
                  <a:extLst>
                    <a:ext uri="{9D8B030D-6E8A-4147-A177-3AD203B41FA5}">
                      <a16:colId xmlns:a16="http://schemas.microsoft.com/office/drawing/2014/main" val="1266267529"/>
                    </a:ext>
                  </a:extLst>
                </a:gridCol>
                <a:gridCol w="813633">
                  <a:extLst>
                    <a:ext uri="{9D8B030D-6E8A-4147-A177-3AD203B41FA5}">
                      <a16:colId xmlns:a16="http://schemas.microsoft.com/office/drawing/2014/main" val="1092640400"/>
                    </a:ext>
                  </a:extLst>
                </a:gridCol>
                <a:gridCol w="813633">
                  <a:extLst>
                    <a:ext uri="{9D8B030D-6E8A-4147-A177-3AD203B41FA5}">
                      <a16:colId xmlns:a16="http://schemas.microsoft.com/office/drawing/2014/main" val="4136551765"/>
                    </a:ext>
                  </a:extLst>
                </a:gridCol>
                <a:gridCol w="943334">
                  <a:extLst>
                    <a:ext uri="{9D8B030D-6E8A-4147-A177-3AD203B41FA5}">
                      <a16:colId xmlns:a16="http://schemas.microsoft.com/office/drawing/2014/main" val="1795101448"/>
                    </a:ext>
                  </a:extLst>
                </a:gridCol>
                <a:gridCol w="943334">
                  <a:extLst>
                    <a:ext uri="{9D8B030D-6E8A-4147-A177-3AD203B41FA5}">
                      <a16:colId xmlns:a16="http://schemas.microsoft.com/office/drawing/2014/main" val="2652098571"/>
                    </a:ext>
                  </a:extLst>
                </a:gridCol>
                <a:gridCol w="943334">
                  <a:extLst>
                    <a:ext uri="{9D8B030D-6E8A-4147-A177-3AD203B41FA5}">
                      <a16:colId xmlns:a16="http://schemas.microsoft.com/office/drawing/2014/main" val="1435150716"/>
                    </a:ext>
                  </a:extLst>
                </a:gridCol>
                <a:gridCol w="943334">
                  <a:extLst>
                    <a:ext uri="{9D8B030D-6E8A-4147-A177-3AD203B41FA5}">
                      <a16:colId xmlns:a16="http://schemas.microsoft.com/office/drawing/2014/main" val="4164864261"/>
                    </a:ext>
                  </a:extLst>
                </a:gridCol>
              </a:tblGrid>
              <a:tr h="182880">
                <a:tc gridSpan="10">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Calibri" panose="020F0502020204030204" pitchFamily="34" charset="0"/>
                        </a:rPr>
                        <a:t>City of Birmingham, Alabama</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3672650"/>
                  </a:ext>
                </a:extLst>
              </a:tr>
              <a:tr h="182880">
                <a:tc gridSpan="10">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Calibri" panose="020F0502020204030204" pitchFamily="34" charset="0"/>
                        </a:rPr>
                        <a:t>Required Supplementary Information</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9422185"/>
                  </a:ext>
                </a:extLst>
              </a:tr>
              <a:tr h="182880">
                <a:tc gridSpan="10">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Calibri" panose="020F0502020204030204" pitchFamily="34" charset="0"/>
                        </a:rPr>
                        <a:t>Year ended June 30, 2020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9272704"/>
                  </a:ext>
                </a:extLst>
              </a:tr>
              <a:tr h="182880">
                <a:tc gridSpan="10">
                  <a:txBody>
                    <a:bodyPr/>
                    <a:lstStyle/>
                    <a:p>
                      <a:pPr marL="0" marR="0" algn="ctr">
                        <a:spcBef>
                          <a:spcPts val="0"/>
                        </a:spcBef>
                        <a:spcAft>
                          <a:spcPts val="0"/>
                        </a:spcAft>
                      </a:pPr>
                      <a:r>
                        <a:rPr lang="en-US" sz="900" b="1" u="sng">
                          <a:solidFill>
                            <a:srgbClr val="000000"/>
                          </a:solidFill>
                          <a:effectLst/>
                          <a:latin typeface="Times New Roman" panose="02020603050405020304" pitchFamily="18" charset="0"/>
                          <a:ea typeface="Calibri" panose="020F0502020204030204" pitchFamily="34" charset="0"/>
                        </a:rPr>
                        <a:t>Schedule of the Employer's Contributions</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129399"/>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70921862"/>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92853244"/>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900" b="1" i="1">
                          <a:solidFill>
                            <a:srgbClr val="000000"/>
                          </a:solidFill>
                          <a:effectLst/>
                          <a:latin typeface="Arial" panose="020B0604020202020204" pitchFamily="34" charset="0"/>
                          <a:ea typeface="Calibri" panose="020F0502020204030204" pitchFamily="34" charset="0"/>
                        </a:rPr>
                        <a:t>Retirement and Relief System</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966276489"/>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2020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2017</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2016</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214198"/>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Actuarially Determined Contributions</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$32,151,230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$31,146,931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$30,063,990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$30,564,212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$29,898,918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$30,398,187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$30,553,712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5823118"/>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59066815"/>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Contributions in Relation to the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603809367"/>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 Actuarially Determined Contributions</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28,550,642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19,652,651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17,276,073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16,554,808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16,370,100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14,464,552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14,039,103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667835"/>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7734772"/>
                  </a:ext>
                </a:extLst>
              </a:tr>
              <a:tr h="19050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dirty="0">
                          <a:solidFill>
                            <a:srgbClr val="000000"/>
                          </a:solidFill>
                          <a:effectLst/>
                          <a:highlight>
                            <a:srgbClr val="FFFF00"/>
                          </a:highlight>
                          <a:latin typeface="Arial" panose="020B0604020202020204" pitchFamily="34" charset="0"/>
                          <a:ea typeface="Calibri" panose="020F0502020204030204" pitchFamily="34" charset="0"/>
                        </a:rPr>
                        <a:t>Contribution Deficiency (Excess)</a:t>
                      </a:r>
                      <a:endParaRPr lang="en-US" sz="1100" dirty="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highlight>
                          <a:srgbClr val="FFFF00"/>
                        </a:highligh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highlight>
                            <a:srgbClr val="FFFF00"/>
                          </a:highlight>
                          <a:latin typeface="Arial" panose="020B0604020202020204" pitchFamily="34" charset="0"/>
                          <a:ea typeface="Calibri" panose="020F0502020204030204" pitchFamily="34" charset="0"/>
                        </a:rPr>
                        <a:t>3,600,588</a:t>
                      </a:r>
                      <a:endParaRPr lang="en-US" sz="110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highlight>
                            <a:srgbClr val="FFFF00"/>
                          </a:highlight>
                          <a:latin typeface="Arial" panose="020B0604020202020204" pitchFamily="34" charset="0"/>
                          <a:ea typeface="Calibri" panose="020F0502020204030204" pitchFamily="34" charset="0"/>
                        </a:rPr>
                        <a:t>11,494,280</a:t>
                      </a:r>
                      <a:endParaRPr lang="en-US" sz="110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highlight>
                            <a:srgbClr val="FFFF00"/>
                          </a:highlight>
                          <a:latin typeface="Arial" panose="020B0604020202020204" pitchFamily="34" charset="0"/>
                          <a:ea typeface="Calibri" panose="020F0502020204030204" pitchFamily="34" charset="0"/>
                        </a:rPr>
                        <a:t>12,787,917</a:t>
                      </a:r>
                      <a:endParaRPr lang="en-US" sz="110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highlight>
                            <a:srgbClr val="FFFF00"/>
                          </a:highlight>
                          <a:latin typeface="Arial" panose="020B0604020202020204" pitchFamily="34" charset="0"/>
                          <a:ea typeface="Calibri" panose="020F0502020204030204" pitchFamily="34" charset="0"/>
                        </a:rPr>
                        <a:t>14,009,404</a:t>
                      </a:r>
                      <a:endParaRPr lang="en-US" sz="110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highlight>
                            <a:srgbClr val="FFFF00"/>
                          </a:highlight>
                          <a:latin typeface="Arial" panose="020B0604020202020204" pitchFamily="34" charset="0"/>
                          <a:ea typeface="Calibri" panose="020F0502020204030204" pitchFamily="34" charset="0"/>
                        </a:rPr>
                        <a:t>13,528,818</a:t>
                      </a:r>
                      <a:endParaRPr lang="en-US" sz="1100" dirty="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highlight>
                            <a:srgbClr val="FFFF00"/>
                          </a:highlight>
                          <a:latin typeface="Arial" panose="020B0604020202020204" pitchFamily="34" charset="0"/>
                          <a:ea typeface="Calibri" panose="020F0502020204030204" pitchFamily="34" charset="0"/>
                        </a:rPr>
                        <a:t>15,933,635</a:t>
                      </a:r>
                      <a:endParaRPr lang="en-US" sz="1100" dirty="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highlight>
                            <a:srgbClr val="FFFF00"/>
                          </a:highlight>
                          <a:latin typeface="Arial" panose="020B0604020202020204" pitchFamily="34" charset="0"/>
                          <a:ea typeface="Calibri" panose="020F0502020204030204" pitchFamily="34" charset="0"/>
                        </a:rPr>
                        <a:t>16,514,609</a:t>
                      </a:r>
                      <a:endParaRPr lang="en-US" sz="1100" dirty="0">
                        <a:effectLst/>
                        <a:highlight>
                          <a:srgbClr val="FFFF00"/>
                        </a:highligh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3368437"/>
                  </a:ext>
                </a:extLst>
              </a:tr>
              <a:tr h="19050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925152"/>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900">
                          <a:effectLst/>
                          <a:latin typeface="Arial" panose="020B0604020202020204" pitchFamily="34" charset="0"/>
                          <a:ea typeface="Calibri" panose="020F0502020204030204" pitchFamily="34" charset="0"/>
                        </a:rPr>
                        <a:t>Covered Payroll</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201,581,514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197,988,943</a:t>
                      </a:r>
                      <a:endParaRPr lang="en-US" sz="11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202,117,529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200,441,743</a:t>
                      </a:r>
                      <a:endParaRPr lang="en-US" sz="11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197,758,400</a:t>
                      </a:r>
                      <a:endParaRPr lang="en-US" sz="11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188,116,077</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184,380,800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606125501"/>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821812887"/>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Contributions as a Percentage of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61862780"/>
                  </a:ext>
                </a:extLst>
              </a:tr>
              <a:tr h="182880">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900">
                          <a:effectLst/>
                          <a:latin typeface="Arial" panose="020B0604020202020204" pitchFamily="34" charset="0"/>
                          <a:ea typeface="Calibri" panose="020F0502020204030204" pitchFamily="34" charset="0"/>
                        </a:rPr>
                        <a:t>Covered Payroll</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14.16%</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9.93%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8.55%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8.26%</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8.28%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7.69%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7.61%</a:t>
                      </a:r>
                      <a:endParaRPr lang="en-US" sz="11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543708244"/>
                  </a:ext>
                </a:extLst>
              </a:tr>
            </a:tbl>
          </a:graphicData>
        </a:graphic>
      </p:graphicFrame>
    </p:spTree>
    <p:extLst>
      <p:ext uri="{BB962C8B-B14F-4D97-AF65-F5344CB8AC3E}">
        <p14:creationId xmlns:p14="http://schemas.microsoft.com/office/powerpoint/2010/main" val="391017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8" name="Rectangle 6"/>
          <p:cNvSpPr>
            <a:spLocks noGrp="1" noChangeArrowheads="1"/>
          </p:cNvSpPr>
          <p:nvPr>
            <p:ph type="title"/>
          </p:nvPr>
        </p:nvSpPr>
        <p:spPr/>
        <p:txBody>
          <a:bodyPr/>
          <a:lstStyle/>
          <a:p>
            <a:r>
              <a:rPr lang="en-US" sz="3080" dirty="0"/>
              <a:t>Net Pension Liability for June 2019 Financial Reporting</a:t>
            </a:r>
            <a:endParaRPr lang="en-US" altLang="en-US" sz="3080" dirty="0"/>
          </a:p>
        </p:txBody>
      </p:sp>
      <p:sp>
        <p:nvSpPr>
          <p:cNvPr id="11296" name="Rectangle 147"/>
          <p:cNvSpPr>
            <a:spLocks noChangeArrowheads="1"/>
          </p:cNvSpPr>
          <p:nvPr/>
        </p:nvSpPr>
        <p:spPr bwMode="auto">
          <a:xfrm>
            <a:off x="136206" y="952500"/>
            <a:ext cx="9335454" cy="644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9537" tIns="48895" rIns="99537" bIns="48895">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lnSpc>
                <a:spcPct val="90000"/>
              </a:lnSpc>
              <a:spcBef>
                <a:spcPct val="50000"/>
              </a:spcBef>
              <a:spcAft>
                <a:spcPct val="0"/>
              </a:spcAft>
              <a:defRPr sz="1600">
                <a:solidFill>
                  <a:schemeClr val="tx1"/>
                </a:solidFill>
                <a:latin typeface="Arial" charset="0"/>
              </a:defRPr>
            </a:lvl6pPr>
            <a:lvl7pPr marL="2971800" indent="-228600" algn="ctr" eaLnBrk="0" fontAlgn="base" hangingPunct="0">
              <a:lnSpc>
                <a:spcPct val="90000"/>
              </a:lnSpc>
              <a:spcBef>
                <a:spcPct val="50000"/>
              </a:spcBef>
              <a:spcAft>
                <a:spcPct val="0"/>
              </a:spcAft>
              <a:defRPr sz="1600">
                <a:solidFill>
                  <a:schemeClr val="tx1"/>
                </a:solidFill>
                <a:latin typeface="Arial" charset="0"/>
              </a:defRPr>
            </a:lvl7pPr>
            <a:lvl8pPr marL="3429000" indent="-228600" algn="ctr" eaLnBrk="0" fontAlgn="base" hangingPunct="0">
              <a:lnSpc>
                <a:spcPct val="90000"/>
              </a:lnSpc>
              <a:spcBef>
                <a:spcPct val="50000"/>
              </a:spcBef>
              <a:spcAft>
                <a:spcPct val="0"/>
              </a:spcAft>
              <a:defRPr sz="1600">
                <a:solidFill>
                  <a:schemeClr val="tx1"/>
                </a:solidFill>
                <a:latin typeface="Arial" charset="0"/>
              </a:defRPr>
            </a:lvl8pPr>
            <a:lvl9pPr marL="3886200" indent="-228600" algn="ctr" eaLnBrk="0" fontAlgn="base" hangingPunct="0">
              <a:lnSpc>
                <a:spcPct val="90000"/>
              </a:lnSpc>
              <a:spcBef>
                <a:spcPct val="50000"/>
              </a:spcBef>
              <a:spcAft>
                <a:spcPct val="0"/>
              </a:spcAft>
              <a:defRPr sz="1600">
                <a:solidFill>
                  <a:schemeClr val="tx1"/>
                </a:solidFill>
                <a:latin typeface="Arial" charset="0"/>
              </a:defRPr>
            </a:lvl9pPr>
          </a:lstStyle>
          <a:p>
            <a:pPr marL="314325" indent="-314325">
              <a:spcBef>
                <a:spcPct val="0"/>
              </a:spcBef>
              <a:buClr>
                <a:schemeClr val="accent5"/>
              </a:buClr>
              <a:buFont typeface="Wingdings" panose="020B0603050302020204" pitchFamily="34" charset="2"/>
              <a:buChar char="Ø"/>
            </a:pPr>
            <a:r>
              <a:rPr lang="en-US" altLang="en-US" sz="1980" dirty="0"/>
              <a:t>The System is required to provide disclosures under GASB Statements 67 and 68.  The net pension liability (</a:t>
            </a:r>
            <a:r>
              <a:rPr lang="en-US" altLang="en-US" sz="1980" dirty="0" err="1"/>
              <a:t>NPL</a:t>
            </a:r>
            <a:r>
              <a:rPr lang="en-US" altLang="en-US" sz="1980" dirty="0"/>
              <a:t>) required to be reported by GASB differs in methodology and assumptions from the UAL reported in the funding valuation. The </a:t>
            </a:r>
            <a:r>
              <a:rPr lang="en-US" altLang="en-US" sz="1980" dirty="0" err="1"/>
              <a:t>NPL</a:t>
            </a:r>
            <a:r>
              <a:rPr lang="en-US" altLang="en-US" sz="1980" dirty="0"/>
              <a:t> is also based on the market value of assets, whereas the UAL is based on the smoothed actuarial value of assets.</a:t>
            </a:r>
          </a:p>
          <a:p>
            <a:pPr marL="314325" indent="-314325">
              <a:spcBef>
                <a:spcPct val="0"/>
              </a:spcBef>
              <a:buClr>
                <a:schemeClr val="accent5"/>
              </a:buClr>
              <a:buFont typeface="Wingdings" panose="020B0603050302020204" pitchFamily="34" charset="2"/>
              <a:buChar char="Ø"/>
            </a:pPr>
            <a:endParaRPr lang="en-US" altLang="en-US" sz="1980" dirty="0"/>
          </a:p>
          <a:p>
            <a:pPr marL="314325" indent="-314325">
              <a:spcBef>
                <a:spcPct val="0"/>
              </a:spcBef>
              <a:buClr>
                <a:schemeClr val="accent5"/>
              </a:buClr>
              <a:buFont typeface="Wingdings" panose="020B0603050302020204" pitchFamily="34" charset="2"/>
              <a:buChar char="Ø"/>
            </a:pPr>
            <a:endParaRPr lang="en-US" altLang="en-US" sz="1980" dirty="0"/>
          </a:p>
          <a:p>
            <a:pPr marL="314325" indent="-314325">
              <a:spcBef>
                <a:spcPct val="0"/>
              </a:spcBef>
              <a:buClr>
                <a:schemeClr val="accent5"/>
              </a:buClr>
              <a:buFont typeface="Wingdings" panose="020B0603050302020204" pitchFamily="34" charset="2"/>
              <a:buChar char="Ø"/>
            </a:pPr>
            <a:endParaRPr lang="en-US" altLang="en-US" sz="1980" dirty="0"/>
          </a:p>
          <a:p>
            <a:pPr marL="314325" indent="-314325">
              <a:spcBef>
                <a:spcPct val="0"/>
              </a:spcBef>
              <a:buClr>
                <a:schemeClr val="accent5"/>
              </a:buClr>
              <a:buFont typeface="Wingdings" panose="020B0603050302020204" pitchFamily="34" charset="2"/>
              <a:buChar char="Ø"/>
            </a:pPr>
            <a:endParaRPr lang="en-US" altLang="en-US" sz="1980" dirty="0"/>
          </a:p>
          <a:p>
            <a:pPr marL="314325" indent="-314325">
              <a:spcBef>
                <a:spcPct val="0"/>
              </a:spcBef>
              <a:buClr>
                <a:schemeClr val="accent5"/>
              </a:buClr>
              <a:buFont typeface="Wingdings" panose="020B0603050302020204" pitchFamily="34" charset="2"/>
              <a:buChar char="Ø"/>
            </a:pPr>
            <a:endParaRPr lang="en-US" altLang="en-US" sz="1980" dirty="0"/>
          </a:p>
          <a:p>
            <a:pPr marL="314325" indent="-314325">
              <a:spcBef>
                <a:spcPct val="0"/>
              </a:spcBef>
              <a:buClr>
                <a:schemeClr val="accent5"/>
              </a:buClr>
              <a:buFont typeface="Wingdings" panose="020B0603050302020204" pitchFamily="34" charset="2"/>
              <a:buChar char="Ø"/>
            </a:pPr>
            <a:endParaRPr lang="en-US" altLang="en-US" sz="1980" dirty="0"/>
          </a:p>
          <a:p>
            <a:pPr marL="314325" indent="-314325">
              <a:spcBef>
                <a:spcPct val="0"/>
              </a:spcBef>
              <a:buClr>
                <a:schemeClr val="accent5"/>
              </a:buClr>
              <a:buFont typeface="Wingdings" panose="020B0603050302020204" pitchFamily="34" charset="2"/>
              <a:buChar char="Ø"/>
            </a:pPr>
            <a:endParaRPr lang="en-US" altLang="en-US" sz="1980" dirty="0"/>
          </a:p>
          <a:p>
            <a:pPr marL="314325" indent="-314325">
              <a:spcBef>
                <a:spcPts val="1320"/>
              </a:spcBef>
              <a:buClr>
                <a:schemeClr val="accent5"/>
              </a:buClr>
              <a:buFont typeface="Wingdings" panose="020B0603050302020204" pitchFamily="34" charset="2"/>
              <a:buChar char="Ø"/>
            </a:pPr>
            <a:r>
              <a:rPr lang="en-US" altLang="en-US" sz="1980" dirty="0"/>
              <a:t>The System is required to use a blended interest rate for GASB purposes, because an insolvency is projected when the contributions assigned to cover the normal cost of future entrants are excluded. The interest rate used in the June 30, 2019 disclosures was a blend of the 7.50% funding rate and a 3.50% 20-year municipal bond rate, and was equal to 4.97%. </a:t>
            </a:r>
          </a:p>
          <a:p>
            <a:pPr marL="314325" indent="-314325">
              <a:spcBef>
                <a:spcPts val="660"/>
              </a:spcBef>
              <a:buClr>
                <a:schemeClr val="accent5"/>
              </a:buClr>
              <a:buFont typeface="Wingdings" panose="020B0603050302020204" pitchFamily="34" charset="2"/>
              <a:buChar char="Ø"/>
            </a:pPr>
            <a:r>
              <a:rPr lang="en-US" altLang="en-US" sz="1980" dirty="0"/>
              <a:t>Had the 12% City contribution rate been in effect when the June 30, 2019 disclosures were prepared, the blended rate would have been 5.72%, and the </a:t>
            </a:r>
            <a:r>
              <a:rPr lang="en-US" altLang="en-US" sz="1980" dirty="0" err="1"/>
              <a:t>NPL</a:t>
            </a:r>
            <a:r>
              <a:rPr lang="en-US" altLang="en-US" sz="1980" dirty="0"/>
              <a:t> would have been $763 million.</a:t>
            </a:r>
          </a:p>
        </p:txBody>
      </p:sp>
      <p:graphicFrame>
        <p:nvGraphicFramePr>
          <p:cNvPr id="78994" name="Group 146"/>
          <p:cNvGraphicFramePr>
            <a:graphicFrameLocks noGrp="1"/>
          </p:cNvGraphicFramePr>
          <p:nvPr>
            <p:extLst/>
          </p:nvPr>
        </p:nvGraphicFramePr>
        <p:xfrm>
          <a:off x="544829" y="2628900"/>
          <a:ext cx="8884920" cy="2054402"/>
        </p:xfrm>
        <a:graphic>
          <a:graphicData uri="http://schemas.openxmlformats.org/drawingml/2006/table">
            <a:tbl>
              <a:tblPr/>
              <a:tblGrid>
                <a:gridCol w="2221230">
                  <a:extLst>
                    <a:ext uri="{9D8B030D-6E8A-4147-A177-3AD203B41FA5}">
                      <a16:colId xmlns:a16="http://schemas.microsoft.com/office/drawing/2014/main" val="20000"/>
                    </a:ext>
                  </a:extLst>
                </a:gridCol>
                <a:gridCol w="2221230">
                  <a:extLst>
                    <a:ext uri="{9D8B030D-6E8A-4147-A177-3AD203B41FA5}">
                      <a16:colId xmlns:a16="http://schemas.microsoft.com/office/drawing/2014/main" val="20001"/>
                    </a:ext>
                  </a:extLst>
                </a:gridCol>
                <a:gridCol w="2221230">
                  <a:extLst>
                    <a:ext uri="{9D8B030D-6E8A-4147-A177-3AD203B41FA5}">
                      <a16:colId xmlns:a16="http://schemas.microsoft.com/office/drawing/2014/main" val="20002"/>
                    </a:ext>
                  </a:extLst>
                </a:gridCol>
                <a:gridCol w="2221230">
                  <a:extLst>
                    <a:ext uri="{9D8B030D-6E8A-4147-A177-3AD203B41FA5}">
                      <a16:colId xmlns:a16="http://schemas.microsoft.com/office/drawing/2014/main" val="1978233753"/>
                    </a:ext>
                  </a:extLst>
                </a:gridCol>
              </a:tblGrid>
              <a:tr h="31181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pitchFamily="34" charset="2"/>
                        <a:buNone/>
                        <a:tabLst/>
                      </a:pPr>
                      <a:endParaRPr kumimoji="0" lang="en-US" sz="1500" b="0" i="0" u="none" strike="noStrike" cap="none" normalizeH="0" baseline="0" dirty="0">
                        <a:ln>
                          <a:noFill/>
                        </a:ln>
                        <a:solidFill>
                          <a:schemeClr val="tx1"/>
                        </a:solidFill>
                        <a:effectLst/>
                        <a:latin typeface="Arial" charset="0"/>
                      </a:endParaRPr>
                    </a:p>
                  </a:txBody>
                  <a:tcPr marL="100584" marR="100584" marT="50292" marB="50292" horzOverflow="overflow">
                    <a:lnL cap="flat">
                      <a:noFill/>
                    </a:lnL>
                    <a:lnR w="6350" cap="flat" cmpd="sng" algn="ctr">
                      <a:solidFill>
                        <a:srgbClr val="616365"/>
                      </a:solidFill>
                      <a:prstDash val="solid"/>
                      <a:round/>
                      <a:headEnd type="none" w="med" len="med"/>
                      <a:tailEnd type="none" w="med" len="med"/>
                    </a:lnR>
                    <a:lnT cap="flat">
                      <a:noFill/>
                    </a:lnT>
                    <a:lnB w="635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Funding Basis</a:t>
                      </a:r>
                      <a:endParaRPr kumimoji="0" lang="en-US" sz="1800" b="1" i="0" u="none" strike="noStrike" cap="none" normalizeH="0" baseline="0" dirty="0">
                        <a:ln>
                          <a:noFill/>
                        </a:ln>
                        <a:solidFill>
                          <a:schemeClr val="tx1"/>
                        </a:solidFill>
                        <a:effectLst/>
                        <a:latin typeface="Arial" charset="0"/>
                      </a:endParaRPr>
                    </a:p>
                  </a:txBody>
                  <a:tcPr marL="100584" marR="100584" marT="50292" marB="50292" anchor="b"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 </a:t>
                      </a:r>
                      <a:br>
                        <a:rPr kumimoji="0" lang="en-US" sz="1800" b="1"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chemeClr val="tx1"/>
                          </a:solidFill>
                          <a:effectLst/>
                          <a:latin typeface="Arial" charset="0"/>
                        </a:rPr>
                        <a:t>GASB 67/68 Basis (4.97%)</a:t>
                      </a:r>
                    </a:p>
                  </a:txBody>
                  <a:tcPr marL="100584" marR="100584" marT="50292" marB="50292" anchor="b"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GASB 67/68 Basis if City Contributes the ADC (7.50%)</a:t>
                      </a:r>
                    </a:p>
                  </a:txBody>
                  <a:tcPr marL="100584" marR="100584" marT="50292" marB="50292" anchor="b"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3446">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pitchFamily="34" charset="2"/>
                        <a:buNone/>
                        <a:tabLst/>
                      </a:pPr>
                      <a:endParaRPr kumimoji="0" lang="en-US" sz="1500" b="0" i="0" u="none" strike="noStrike" cap="none" normalizeH="0" baseline="0" dirty="0">
                        <a:ln>
                          <a:noFill/>
                        </a:ln>
                        <a:solidFill>
                          <a:schemeClr val="tx1"/>
                        </a:solidFill>
                        <a:effectLst/>
                        <a:latin typeface="Arial" charset="0"/>
                      </a:endParaRPr>
                    </a:p>
                  </a:txBody>
                  <a:tcPr marL="100584" marR="100584" marT="50292" marB="50292" horzOverflow="overflow">
                    <a:lnL cap="flat">
                      <a:noFill/>
                    </a:lnL>
                    <a:lnR w="6350" cap="flat" cmpd="sng" algn="ctr">
                      <a:solidFill>
                        <a:srgbClr val="61636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a:txBody>
                  <a:tcP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extLst>
                  <a:ext uri="{0D108BD9-81ED-4DB2-BD59-A6C34878D82A}">
                    <a16:rowId xmlns:a16="http://schemas.microsoft.com/office/drawing/2014/main" val="10001"/>
                  </a:ext>
                </a:extLst>
              </a:tr>
              <a:tr h="376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Liability</a:t>
                      </a:r>
                      <a:endParaRPr kumimoji="0" lang="en-US" sz="1800" b="0" i="0" u="none" strike="noStrike" cap="none" normalizeH="0" baseline="0" dirty="0">
                        <a:ln>
                          <a:noFill/>
                        </a:ln>
                        <a:solidFill>
                          <a:schemeClr val="tx1"/>
                        </a:solidFill>
                        <a:effectLst/>
                        <a:latin typeface="Arial" charset="0"/>
                      </a:endParaRP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$1.501 billion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$1.974 billion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$1.487 billion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Assets</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$1.064 billion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$1.043 billion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$1.043 billion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Unfunded Liability</a:t>
                      </a:r>
                      <a:endParaRPr kumimoji="0" lang="en-US" sz="1800" b="0" i="0" u="none" strike="noStrike" cap="none" normalizeH="0" baseline="0" dirty="0">
                        <a:ln>
                          <a:noFill/>
                        </a:ln>
                        <a:solidFill>
                          <a:schemeClr val="tx1"/>
                        </a:solidFill>
                        <a:effectLst/>
                        <a:latin typeface="Arial" charset="0"/>
                      </a:endParaRP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$437 million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$931 million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$444 million</a:t>
                      </a:r>
                    </a:p>
                  </a:txBody>
                  <a:tcPr marL="100584" marR="100584" marT="50292" marB="50292" anchor="ctr" horzOverflow="overflow">
                    <a:lnL w="6350" cap="flat" cmpd="sng" algn="ctr">
                      <a:solidFill>
                        <a:srgbClr val="616365"/>
                      </a:solidFill>
                      <a:prstDash val="solid"/>
                      <a:round/>
                      <a:headEnd type="none" w="med" len="med"/>
                      <a:tailEnd type="none" w="med" len="med"/>
                    </a:lnL>
                    <a:lnR w="6350" cap="flat" cmpd="sng" algn="ctr">
                      <a:solidFill>
                        <a:srgbClr val="616365"/>
                      </a:solidFill>
                      <a:prstDash val="solid"/>
                      <a:round/>
                      <a:headEnd type="none" w="med" len="med"/>
                      <a:tailEnd type="none" w="med" len="med"/>
                    </a:lnR>
                    <a:lnT w="6350" cap="flat" cmpd="sng" algn="ctr">
                      <a:solidFill>
                        <a:srgbClr val="616365"/>
                      </a:solidFill>
                      <a:prstDash val="solid"/>
                      <a:round/>
                      <a:headEnd type="none" w="med" len="med"/>
                      <a:tailEnd type="none" w="med" len="med"/>
                    </a:lnT>
                    <a:lnB w="6350" cap="flat" cmpd="sng" algn="ctr">
                      <a:solidFill>
                        <a:srgbClr val="616365"/>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0198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4162EE-B185-438A-8E7C-48626972CF2E}"/>
              </a:ext>
            </a:extLst>
          </p:cNvPr>
          <p:cNvPicPr>
            <a:picLocks noGrp="1" noChangeAspect="1"/>
          </p:cNvPicPr>
          <p:nvPr>
            <p:ph idx="1"/>
          </p:nvPr>
        </p:nvPicPr>
        <p:blipFill>
          <a:blip r:embed="rId2"/>
          <a:stretch>
            <a:fillRect/>
          </a:stretch>
        </p:blipFill>
        <p:spPr>
          <a:xfrm>
            <a:off x="749031" y="32065"/>
            <a:ext cx="8372072" cy="7370684"/>
          </a:xfrm>
          <a:prstGeom prst="rect">
            <a:avLst/>
          </a:prstGeom>
        </p:spPr>
      </p:pic>
      <p:sp>
        <p:nvSpPr>
          <p:cNvPr id="5" name="Rectangle 4">
            <a:extLst>
              <a:ext uri="{FF2B5EF4-FFF2-40B4-BE49-F238E27FC236}">
                <a16:creationId xmlns:a16="http://schemas.microsoft.com/office/drawing/2014/main" id="{16C32DD3-72E4-4841-B653-FAFBA24FD066}"/>
              </a:ext>
            </a:extLst>
          </p:cNvPr>
          <p:cNvSpPr/>
          <p:nvPr/>
        </p:nvSpPr>
        <p:spPr>
          <a:xfrm>
            <a:off x="954066" y="4513635"/>
            <a:ext cx="3314756" cy="282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13A72E2-5D0A-482F-B09B-F848426FEA81}"/>
              </a:ext>
            </a:extLst>
          </p:cNvPr>
          <p:cNvSpPr/>
          <p:nvPr/>
        </p:nvSpPr>
        <p:spPr>
          <a:xfrm>
            <a:off x="954065" y="4795736"/>
            <a:ext cx="3314757" cy="6225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3BC6A2-C8F7-4FEB-B698-F35E6417F508}"/>
              </a:ext>
            </a:extLst>
          </p:cNvPr>
          <p:cNvSpPr/>
          <p:nvPr/>
        </p:nvSpPr>
        <p:spPr>
          <a:xfrm>
            <a:off x="954066" y="4370610"/>
            <a:ext cx="3314756" cy="143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367DCE-625E-4355-990F-0A0ED1D11DAA}"/>
              </a:ext>
            </a:extLst>
          </p:cNvPr>
          <p:cNvSpPr/>
          <p:nvPr/>
        </p:nvSpPr>
        <p:spPr>
          <a:xfrm>
            <a:off x="954065" y="2578175"/>
            <a:ext cx="3314757" cy="2233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2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A64A7EF-057C-4BBB-ACC9-C4B8C8FC1108}"/>
              </a:ext>
            </a:extLst>
          </p:cNvPr>
          <p:cNvPicPr>
            <a:picLocks noGrp="1" noChangeAspect="1"/>
          </p:cNvPicPr>
          <p:nvPr>
            <p:ph idx="1"/>
          </p:nvPr>
        </p:nvPicPr>
        <p:blipFill>
          <a:blip r:embed="rId2"/>
          <a:stretch>
            <a:fillRect/>
          </a:stretch>
        </p:blipFill>
        <p:spPr>
          <a:xfrm>
            <a:off x="310521" y="1123435"/>
            <a:ext cx="9437358" cy="5308514"/>
          </a:xfrm>
          <a:prstGeom prst="rect">
            <a:avLst/>
          </a:prstGeom>
        </p:spPr>
      </p:pic>
      <p:sp>
        <p:nvSpPr>
          <p:cNvPr id="5" name="Text Placeholder 4">
            <a:extLst>
              <a:ext uri="{FF2B5EF4-FFF2-40B4-BE49-F238E27FC236}">
                <a16:creationId xmlns:a16="http://schemas.microsoft.com/office/drawing/2014/main" id="{3B4BA237-E938-4F6A-9539-F2F36B6A0774}"/>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01531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F0A791-3F82-4B82-B041-186CEB860C3E}"/>
              </a:ext>
            </a:extLst>
          </p:cNvPr>
          <p:cNvPicPr>
            <a:picLocks noGrp="1" noChangeAspect="1"/>
          </p:cNvPicPr>
          <p:nvPr>
            <p:ph idx="1"/>
          </p:nvPr>
        </p:nvPicPr>
        <p:blipFill>
          <a:blip r:embed="rId2"/>
          <a:stretch>
            <a:fillRect/>
          </a:stretch>
        </p:blipFill>
        <p:spPr>
          <a:xfrm>
            <a:off x="193203" y="554477"/>
            <a:ext cx="8750468" cy="6562851"/>
          </a:xfrm>
          <a:prstGeom prst="rect">
            <a:avLst/>
          </a:prstGeom>
        </p:spPr>
      </p:pic>
      <p:sp>
        <p:nvSpPr>
          <p:cNvPr id="5" name="Text Placeholder 4">
            <a:extLst>
              <a:ext uri="{FF2B5EF4-FFF2-40B4-BE49-F238E27FC236}">
                <a16:creationId xmlns:a16="http://schemas.microsoft.com/office/drawing/2014/main" id="{D1028FED-9D19-484C-8DBB-6FEA7423F42A}"/>
              </a:ext>
            </a:extLst>
          </p:cNvPr>
          <p:cNvSpPr>
            <a:spLocks noGrp="1"/>
          </p:cNvSpPr>
          <p:nvPr>
            <p:ph type="body" sz="quarter" idx="19"/>
          </p:nvPr>
        </p:nvSpPr>
        <p:spPr/>
        <p:txBody>
          <a:bodyPr/>
          <a:lstStyle/>
          <a:p>
            <a:endParaRPr lang="en-US"/>
          </a:p>
        </p:txBody>
      </p:sp>
      <p:sp>
        <p:nvSpPr>
          <p:cNvPr id="7" name="Oval 6">
            <a:extLst>
              <a:ext uri="{FF2B5EF4-FFF2-40B4-BE49-F238E27FC236}">
                <a16:creationId xmlns:a16="http://schemas.microsoft.com/office/drawing/2014/main" id="{69449126-355A-4E86-A42E-A764C22AA122}"/>
              </a:ext>
            </a:extLst>
          </p:cNvPr>
          <p:cNvSpPr/>
          <p:nvPr/>
        </p:nvSpPr>
        <p:spPr>
          <a:xfrm>
            <a:off x="389106" y="1994170"/>
            <a:ext cx="1196503" cy="476656"/>
          </a:xfrm>
          <a:prstGeom prst="ellipse">
            <a:avLst/>
          </a:prstGeom>
          <a:no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AA4A64E-D2F3-4BD8-86EF-DFFADA9CA1B8}"/>
              </a:ext>
            </a:extLst>
          </p:cNvPr>
          <p:cNvCxnSpPr/>
          <p:nvPr/>
        </p:nvCxnSpPr>
        <p:spPr>
          <a:xfrm>
            <a:off x="2344366" y="2373549"/>
            <a:ext cx="42704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16F9B2-A501-454E-8859-C47ADCBAD0AF}"/>
              </a:ext>
            </a:extLst>
          </p:cNvPr>
          <p:cNvCxnSpPr>
            <a:cxnSpLocks/>
          </p:cNvCxnSpPr>
          <p:nvPr/>
        </p:nvCxnSpPr>
        <p:spPr>
          <a:xfrm>
            <a:off x="658239" y="3886200"/>
            <a:ext cx="57133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B5110B-C442-4D1C-B669-4D6E36206C92}"/>
              </a:ext>
            </a:extLst>
          </p:cNvPr>
          <p:cNvCxnSpPr>
            <a:cxnSpLocks/>
          </p:cNvCxnSpPr>
          <p:nvPr/>
        </p:nvCxnSpPr>
        <p:spPr>
          <a:xfrm>
            <a:off x="658239" y="4476344"/>
            <a:ext cx="57133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00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47FF392-213E-4BF1-BF43-CFA42BCC781E}"/>
              </a:ext>
            </a:extLst>
          </p:cNvPr>
          <p:cNvPicPr>
            <a:picLocks noGrp="1" noChangeAspect="1"/>
          </p:cNvPicPr>
          <p:nvPr>
            <p:ph idx="1"/>
          </p:nvPr>
        </p:nvPicPr>
        <p:blipFill>
          <a:blip r:embed="rId2"/>
          <a:stretch>
            <a:fillRect/>
          </a:stretch>
        </p:blipFill>
        <p:spPr>
          <a:xfrm>
            <a:off x="633398" y="1284073"/>
            <a:ext cx="9252007" cy="5204254"/>
          </a:xfrm>
          <a:prstGeom prst="rect">
            <a:avLst/>
          </a:prstGeom>
        </p:spPr>
      </p:pic>
      <p:sp>
        <p:nvSpPr>
          <p:cNvPr id="5" name="Text Placeholder 4">
            <a:extLst>
              <a:ext uri="{FF2B5EF4-FFF2-40B4-BE49-F238E27FC236}">
                <a16:creationId xmlns:a16="http://schemas.microsoft.com/office/drawing/2014/main" id="{9732CB03-A71A-4C03-81CB-E2D29B0EBB83}"/>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26081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65B9-0625-4F91-9F2F-E11EAA817EFE}"/>
              </a:ext>
            </a:extLst>
          </p:cNvPr>
          <p:cNvSpPr>
            <a:spLocks noGrp="1"/>
          </p:cNvSpPr>
          <p:nvPr>
            <p:ph type="title"/>
          </p:nvPr>
        </p:nvSpPr>
        <p:spPr/>
        <p:txBody>
          <a:bodyPr/>
          <a:lstStyle/>
          <a:p>
            <a:r>
              <a:rPr lang="en-US" dirty="0"/>
              <a:t>Pension Funding</a:t>
            </a:r>
          </a:p>
        </p:txBody>
      </p:sp>
      <p:graphicFrame>
        <p:nvGraphicFramePr>
          <p:cNvPr id="12" name="Content Placeholder 11">
            <a:extLst>
              <a:ext uri="{FF2B5EF4-FFF2-40B4-BE49-F238E27FC236}">
                <a16:creationId xmlns:a16="http://schemas.microsoft.com/office/drawing/2014/main" id="{6C73D876-E943-4A1E-97FB-FBE7920F5399}"/>
              </a:ext>
            </a:extLst>
          </p:cNvPr>
          <p:cNvGraphicFramePr>
            <a:graphicFrameLocks noGrp="1"/>
          </p:cNvGraphicFramePr>
          <p:nvPr>
            <p:ph sz="half" idx="1"/>
            <p:extLst/>
          </p:nvPr>
        </p:nvGraphicFramePr>
        <p:xfrm>
          <a:off x="595369" y="1539867"/>
          <a:ext cx="4312725" cy="4979894"/>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19">
            <a:extLst>
              <a:ext uri="{FF2B5EF4-FFF2-40B4-BE49-F238E27FC236}">
                <a16:creationId xmlns:a16="http://schemas.microsoft.com/office/drawing/2014/main" id="{8DD0DCC8-971B-43E8-AACA-4E8D82CA254F}"/>
              </a:ext>
            </a:extLst>
          </p:cNvPr>
          <p:cNvSpPr>
            <a:spLocks noGrp="1"/>
          </p:cNvSpPr>
          <p:nvPr>
            <p:ph sz="half" idx="2"/>
          </p:nvPr>
        </p:nvSpPr>
        <p:spPr>
          <a:xfrm>
            <a:off x="5029200" y="1580803"/>
            <a:ext cx="4433832" cy="4978559"/>
          </a:xfrm>
        </p:spPr>
        <p:txBody>
          <a:bodyPr>
            <a:normAutofit/>
          </a:bodyPr>
          <a:lstStyle/>
          <a:p>
            <a:r>
              <a:rPr lang="en-US" dirty="0"/>
              <a:t>Increasing pension funding to 14.5% in 2021 budget</a:t>
            </a:r>
          </a:p>
          <a:p>
            <a:pPr lvl="1"/>
            <a:r>
              <a:rPr lang="en-US" dirty="0"/>
              <a:t>~90% of expected actuarily determined contribution rate</a:t>
            </a:r>
          </a:p>
          <a:p>
            <a:pPr lvl="1"/>
            <a:r>
              <a:rPr lang="en-US" dirty="0"/>
              <a:t>Brings amortization period from infinite to ~75 years</a:t>
            </a:r>
          </a:p>
          <a:p>
            <a:pPr lvl="1"/>
            <a:r>
              <a:rPr lang="en-US" dirty="0"/>
              <a:t>16.1% funding brings amortization down to ~40 years</a:t>
            </a:r>
          </a:p>
        </p:txBody>
      </p:sp>
      <p:sp>
        <p:nvSpPr>
          <p:cNvPr id="8" name="Text Placeholder 7">
            <a:extLst>
              <a:ext uri="{FF2B5EF4-FFF2-40B4-BE49-F238E27FC236}">
                <a16:creationId xmlns:a16="http://schemas.microsoft.com/office/drawing/2014/main" id="{1355D4FE-C014-45C5-BA81-F1ED49C71A57}"/>
              </a:ext>
            </a:extLst>
          </p:cNvPr>
          <p:cNvSpPr>
            <a:spLocks noGrp="1"/>
          </p:cNvSpPr>
          <p:nvPr>
            <p:ph type="body" sz="quarter" idx="18"/>
          </p:nvPr>
        </p:nvSpPr>
        <p:spPr/>
        <p:txBody>
          <a:bodyPr/>
          <a:lstStyle/>
          <a:p>
            <a:r>
              <a:rPr lang="en-US" dirty="0"/>
              <a:t>2021 Budget</a:t>
            </a:r>
          </a:p>
        </p:txBody>
      </p:sp>
      <p:sp>
        <p:nvSpPr>
          <p:cNvPr id="21" name="Text Placeholder 20">
            <a:extLst>
              <a:ext uri="{FF2B5EF4-FFF2-40B4-BE49-F238E27FC236}">
                <a16:creationId xmlns:a16="http://schemas.microsoft.com/office/drawing/2014/main" id="{22F8466B-AAF2-4712-AA53-663542CE86E3}"/>
              </a:ext>
            </a:extLst>
          </p:cNvPr>
          <p:cNvSpPr>
            <a:spLocks noGrp="1"/>
          </p:cNvSpPr>
          <p:nvPr>
            <p:ph type="body" sz="quarter" idx="19"/>
          </p:nvPr>
        </p:nvSpPr>
        <p:spPr/>
        <p:txBody>
          <a:bodyPr/>
          <a:lstStyle/>
          <a:p>
            <a:endParaRPr lang="en-US" dirty="0"/>
          </a:p>
        </p:txBody>
      </p:sp>
      <p:sp>
        <p:nvSpPr>
          <p:cNvPr id="22" name="TextBox 21">
            <a:extLst>
              <a:ext uri="{FF2B5EF4-FFF2-40B4-BE49-F238E27FC236}">
                <a16:creationId xmlns:a16="http://schemas.microsoft.com/office/drawing/2014/main" id="{F34DFCF0-152B-45CA-9E88-B208546699E3}"/>
              </a:ext>
            </a:extLst>
          </p:cNvPr>
          <p:cNvSpPr txBox="1"/>
          <p:nvPr/>
        </p:nvSpPr>
        <p:spPr>
          <a:xfrm>
            <a:off x="2358883" y="3692029"/>
            <a:ext cx="787395" cy="391004"/>
          </a:xfrm>
          <a:prstGeom prst="rect">
            <a:avLst/>
          </a:prstGeom>
          <a:noFill/>
        </p:spPr>
        <p:txBody>
          <a:bodyPr wrap="none" rtlCol="0">
            <a:spAutoFit/>
          </a:bodyPr>
          <a:lstStyle/>
          <a:p>
            <a:r>
              <a:rPr lang="en-US" sz="1941" b="1" dirty="0"/>
              <a:t>16.1%</a:t>
            </a:r>
          </a:p>
        </p:txBody>
      </p:sp>
    </p:spTree>
    <p:extLst>
      <p:ext uri="{BB962C8B-B14F-4D97-AF65-F5344CB8AC3E}">
        <p14:creationId xmlns:p14="http://schemas.microsoft.com/office/powerpoint/2010/main" val="106664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933700" y="992476"/>
            <a:ext cx="955548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50292" rIns="100584" bIns="50292" numCol="1" anchor="b" anchorCtr="0" compatLnSpc="1">
            <a:prstTxWarp prst="textNoShape">
              <a:avLst/>
            </a:prstTxWarp>
          </a:bodyPr>
          <a:lst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chemeClr val="tx2"/>
                </a:solidFill>
                <a:latin typeface="Arial" charset="0"/>
              </a:defRPr>
            </a:lvl2pPr>
            <a:lvl3pPr algn="l" rtl="0" eaLnBrk="0" fontAlgn="base" hangingPunct="0">
              <a:lnSpc>
                <a:spcPct val="90000"/>
              </a:lnSpc>
              <a:spcBef>
                <a:spcPct val="0"/>
              </a:spcBef>
              <a:spcAft>
                <a:spcPct val="0"/>
              </a:spcAft>
              <a:defRPr sz="2600" b="1">
                <a:solidFill>
                  <a:schemeClr val="tx2"/>
                </a:solidFill>
                <a:latin typeface="Arial" charset="0"/>
              </a:defRPr>
            </a:lvl3pPr>
            <a:lvl4pPr algn="l" rtl="0" eaLnBrk="0" fontAlgn="base" hangingPunct="0">
              <a:lnSpc>
                <a:spcPct val="90000"/>
              </a:lnSpc>
              <a:spcBef>
                <a:spcPct val="0"/>
              </a:spcBef>
              <a:spcAft>
                <a:spcPct val="0"/>
              </a:spcAft>
              <a:defRPr sz="2600" b="1">
                <a:solidFill>
                  <a:schemeClr val="tx2"/>
                </a:solidFill>
                <a:latin typeface="Arial" charset="0"/>
              </a:defRPr>
            </a:lvl4pPr>
            <a:lvl5pPr algn="l" rtl="0" eaLnBrk="0" fontAlgn="base" hangingPunct="0">
              <a:lnSpc>
                <a:spcPct val="90000"/>
              </a:lnSpc>
              <a:spcBef>
                <a:spcPct val="0"/>
              </a:spcBef>
              <a:spcAft>
                <a:spcPct val="0"/>
              </a:spcAft>
              <a:defRPr sz="2600" b="1">
                <a:solidFill>
                  <a:schemeClr val="tx2"/>
                </a:solidFill>
                <a:latin typeface="Arial" charset="0"/>
              </a:defRPr>
            </a:lvl5pPr>
            <a:lvl6pPr marL="457200" algn="l" rtl="0" fontAlgn="base">
              <a:lnSpc>
                <a:spcPct val="90000"/>
              </a:lnSpc>
              <a:spcBef>
                <a:spcPct val="0"/>
              </a:spcBef>
              <a:spcAft>
                <a:spcPct val="0"/>
              </a:spcAft>
              <a:defRPr sz="2600" b="1">
                <a:solidFill>
                  <a:schemeClr val="tx2"/>
                </a:solidFill>
                <a:latin typeface="Arial" charset="0"/>
              </a:defRPr>
            </a:lvl6pPr>
            <a:lvl7pPr marL="914400" algn="l" rtl="0" fontAlgn="base">
              <a:lnSpc>
                <a:spcPct val="90000"/>
              </a:lnSpc>
              <a:spcBef>
                <a:spcPct val="0"/>
              </a:spcBef>
              <a:spcAft>
                <a:spcPct val="0"/>
              </a:spcAft>
              <a:defRPr sz="2600" b="1">
                <a:solidFill>
                  <a:schemeClr val="tx2"/>
                </a:solidFill>
                <a:latin typeface="Arial" charset="0"/>
              </a:defRPr>
            </a:lvl7pPr>
            <a:lvl8pPr marL="1371600" algn="l" rtl="0" fontAlgn="base">
              <a:lnSpc>
                <a:spcPct val="90000"/>
              </a:lnSpc>
              <a:spcBef>
                <a:spcPct val="0"/>
              </a:spcBef>
              <a:spcAft>
                <a:spcPct val="0"/>
              </a:spcAft>
              <a:defRPr sz="2600" b="1">
                <a:solidFill>
                  <a:schemeClr val="tx2"/>
                </a:solidFill>
                <a:latin typeface="Arial" charset="0"/>
              </a:defRPr>
            </a:lvl8pPr>
            <a:lvl9pPr marL="1828800" algn="l" rtl="0" fontAlgn="base">
              <a:lnSpc>
                <a:spcPct val="90000"/>
              </a:lnSpc>
              <a:spcBef>
                <a:spcPct val="0"/>
              </a:spcBef>
              <a:spcAft>
                <a:spcPct val="0"/>
              </a:spcAft>
              <a:defRPr sz="2600" b="1">
                <a:solidFill>
                  <a:schemeClr val="tx2"/>
                </a:solidFill>
                <a:latin typeface="Arial" charset="0"/>
              </a:defRPr>
            </a:lvl9pPr>
          </a:lstStyle>
          <a:p>
            <a:endParaRPr lang="en-US" sz="2640" dirty="0">
              <a:solidFill>
                <a:srgbClr val="000000"/>
              </a:solidFill>
            </a:endParaRPr>
          </a:p>
        </p:txBody>
      </p:sp>
      <p:sp>
        <p:nvSpPr>
          <p:cNvPr id="3" name="Content Placeholder 2"/>
          <p:cNvSpPr>
            <a:spLocks noGrp="1"/>
          </p:cNvSpPr>
          <p:nvPr>
            <p:ph idx="1"/>
          </p:nvPr>
        </p:nvSpPr>
        <p:spPr>
          <a:xfrm>
            <a:off x="167640" y="1248866"/>
            <a:ext cx="9387840" cy="5783580"/>
          </a:xfrm>
        </p:spPr>
        <p:txBody>
          <a:bodyPr>
            <a:normAutofit fontScale="92500" lnSpcReduction="10000"/>
          </a:bodyPr>
          <a:lstStyle/>
          <a:p>
            <a:pPr marL="186849" lvl="1" indent="-186849">
              <a:spcBef>
                <a:spcPts val="880"/>
              </a:spcBef>
              <a:buSzPct val="130000"/>
              <a:buFont typeface="Arial" panose="020B0604020202020204" pitchFamily="34" charset="0"/>
              <a:buChar char="•"/>
            </a:pPr>
            <a:r>
              <a:rPr lang="en-US" dirty="0"/>
              <a:t>Based on July 1, 2019 actuarial valuation, total contribution requirement is 23.06% of pay; City’s actuarially determined contribution (ADC) is 16.06% of pay, which is net of the 7.00% employee rate</a:t>
            </a:r>
            <a:endParaRPr lang="en-US" sz="1980" dirty="0"/>
          </a:p>
          <a:p>
            <a:pPr marL="316072" lvl="3" indent="-186849">
              <a:spcBef>
                <a:spcPts val="880"/>
              </a:spcBef>
              <a:buSzPct val="130000"/>
            </a:pPr>
            <a:r>
              <a:rPr lang="en-US" sz="1980" dirty="0"/>
              <a:t>ADC equals normal cost net of employee contributions (for benefits accruing in the current year) plus a 30-year level percent amortization of the unfunded actuarial accrued liability (UAL)</a:t>
            </a:r>
          </a:p>
          <a:p>
            <a:pPr lvl="1">
              <a:spcBef>
                <a:spcPts val="880"/>
              </a:spcBef>
            </a:pPr>
            <a:r>
              <a:rPr lang="en-US" sz="1980" dirty="0"/>
              <a:t>Based on the current 12.00% rate, there is a deficit of 4.06% of pay</a:t>
            </a:r>
          </a:p>
          <a:p>
            <a:pPr lvl="1">
              <a:spcBef>
                <a:spcPts val="880"/>
              </a:spcBef>
            </a:pPr>
            <a:r>
              <a:rPr lang="en-US" sz="1980" dirty="0"/>
              <a:t>Deficit is large enough that the UAL is not being amortized</a:t>
            </a:r>
          </a:p>
          <a:p>
            <a:pPr lvl="1">
              <a:spcBef>
                <a:spcPts val="880"/>
              </a:spcBef>
            </a:pPr>
            <a:r>
              <a:rPr lang="en-US" sz="1980" dirty="0"/>
              <a:t>If all actuarial assumptions are met, the UAL will continue to grow, the funded percentage will drop, and the recommended contribution will increase</a:t>
            </a:r>
          </a:p>
          <a:p>
            <a:r>
              <a:rPr lang="en-US" sz="2200" dirty="0"/>
              <a:t>In the prior valuation, the ADC was 14.96% of pay</a:t>
            </a:r>
          </a:p>
          <a:p>
            <a:pPr lvl="1"/>
            <a:r>
              <a:rPr lang="en-US" sz="1980" dirty="0"/>
              <a:t>System experienced a $13.2M loss in the 2018-2019 fiscal year due to contributions being less than the ADC</a:t>
            </a:r>
          </a:p>
          <a:p>
            <a:pPr lvl="1"/>
            <a:r>
              <a:rPr lang="en-US" sz="1980" dirty="0"/>
              <a:t>Also experienced $18.3M loss due to investment return for </a:t>
            </a:r>
            <a:r>
              <a:rPr lang="en-US" sz="1980" dirty="0" err="1"/>
              <a:t>FYE</a:t>
            </a:r>
            <a:r>
              <a:rPr lang="en-US" sz="1980" dirty="0"/>
              <a:t> 2019 (Investment return of 4.78% on market; return on actuarial value was 5.74%)</a:t>
            </a:r>
          </a:p>
          <a:p>
            <a:pPr lvl="1"/>
            <a:r>
              <a:rPr lang="en-US" sz="1980" dirty="0"/>
              <a:t>Net gains from other sources were $1.9M, equivalent to 0.1% of liability</a:t>
            </a:r>
          </a:p>
          <a:p>
            <a:pPr lvl="1"/>
            <a:r>
              <a:rPr lang="en-US" sz="1980" dirty="0"/>
              <a:t>The net losses are the primary reason for the 1.10% of pay increase in ADC from 2018 to 2019</a:t>
            </a:r>
            <a:endParaRPr lang="en-US" dirty="0"/>
          </a:p>
          <a:p>
            <a:pPr lvl="1"/>
            <a:endParaRPr lang="en-US" sz="1980" dirty="0"/>
          </a:p>
          <a:p>
            <a:endParaRPr lang="en-US" sz="2200" dirty="0"/>
          </a:p>
        </p:txBody>
      </p:sp>
      <p:sp>
        <p:nvSpPr>
          <p:cNvPr id="2" name="Title 1"/>
          <p:cNvSpPr>
            <a:spLocks noGrp="1"/>
          </p:cNvSpPr>
          <p:nvPr>
            <p:ph type="title"/>
          </p:nvPr>
        </p:nvSpPr>
        <p:spPr>
          <a:xfrm>
            <a:off x="167641" y="281940"/>
            <a:ext cx="9723119" cy="1005840"/>
          </a:xfrm>
        </p:spPr>
        <p:txBody>
          <a:bodyPr/>
          <a:lstStyle/>
          <a:p>
            <a:r>
              <a:rPr lang="en-US" sz="3080" dirty="0"/>
              <a:t>Snapshot Results of 2019 Actuarial Valuation</a:t>
            </a:r>
          </a:p>
        </p:txBody>
      </p:sp>
    </p:spTree>
    <p:extLst>
      <p:ext uri="{BB962C8B-B14F-4D97-AF65-F5344CB8AC3E}">
        <p14:creationId xmlns:p14="http://schemas.microsoft.com/office/powerpoint/2010/main" val="368093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8132-7215-4E8F-BD7B-E0455E67672B}"/>
              </a:ext>
            </a:extLst>
          </p:cNvPr>
          <p:cNvSpPr>
            <a:spLocks noGrp="1"/>
          </p:cNvSpPr>
          <p:nvPr>
            <p:ph type="title"/>
          </p:nvPr>
        </p:nvSpPr>
        <p:spPr>
          <a:xfrm>
            <a:off x="461010" y="369722"/>
            <a:ext cx="9136380" cy="442595"/>
          </a:xfrm>
        </p:spPr>
        <p:txBody>
          <a:bodyPr/>
          <a:lstStyle/>
          <a:p>
            <a:r>
              <a:rPr lang="en-US" dirty="0"/>
              <a:t>City Contribution Rates</a:t>
            </a:r>
          </a:p>
        </p:txBody>
      </p:sp>
      <p:graphicFrame>
        <p:nvGraphicFramePr>
          <p:cNvPr id="4" name="Chart 3">
            <a:extLst>
              <a:ext uri="{FF2B5EF4-FFF2-40B4-BE49-F238E27FC236}">
                <a16:creationId xmlns:a16="http://schemas.microsoft.com/office/drawing/2014/main" id="{1ECF9A64-0013-4DA7-A1E1-DAE324874677}"/>
              </a:ext>
            </a:extLst>
          </p:cNvPr>
          <p:cNvGraphicFramePr>
            <a:graphicFrameLocks noGrp="1"/>
          </p:cNvGraphicFramePr>
          <p:nvPr>
            <p:extLst/>
          </p:nvPr>
        </p:nvGraphicFramePr>
        <p:xfrm>
          <a:off x="367991" y="1021933"/>
          <a:ext cx="9014587" cy="6737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56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AA16351-E13E-4998-91E0-9AE211BE4A40}"/>
              </a:ext>
            </a:extLst>
          </p:cNvPr>
          <p:cNvPicPr>
            <a:picLocks noGrp="1" noChangeAspect="1"/>
          </p:cNvPicPr>
          <p:nvPr>
            <p:ph idx="1"/>
          </p:nvPr>
        </p:nvPicPr>
        <p:blipFill>
          <a:blip r:embed="rId2"/>
          <a:stretch>
            <a:fillRect/>
          </a:stretch>
        </p:blipFill>
        <p:spPr>
          <a:xfrm>
            <a:off x="284206" y="432487"/>
            <a:ext cx="8909221" cy="6681916"/>
          </a:xfrm>
          <a:prstGeom prst="rect">
            <a:avLst/>
          </a:prstGeom>
        </p:spPr>
      </p:pic>
      <p:sp>
        <p:nvSpPr>
          <p:cNvPr id="5" name="Text Placeholder 4">
            <a:extLst>
              <a:ext uri="{FF2B5EF4-FFF2-40B4-BE49-F238E27FC236}">
                <a16:creationId xmlns:a16="http://schemas.microsoft.com/office/drawing/2014/main" id="{2050F2C9-02AE-4DDF-9711-70A71E407664}"/>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27949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6A649F-A34D-4A60-B783-33F5E158CFC6}"/>
              </a:ext>
            </a:extLst>
          </p:cNvPr>
          <p:cNvSpPr>
            <a:spLocks noGrp="1"/>
          </p:cNvSpPr>
          <p:nvPr>
            <p:ph type="title"/>
          </p:nvPr>
        </p:nvSpPr>
        <p:spPr/>
        <p:txBody>
          <a:bodyPr/>
          <a:lstStyle/>
          <a:p>
            <a:r>
              <a:rPr lang="en-US" dirty="0"/>
              <a:t>End of Presentation</a:t>
            </a:r>
          </a:p>
        </p:txBody>
      </p:sp>
      <p:sp>
        <p:nvSpPr>
          <p:cNvPr id="3" name="Content Placeholder 2">
            <a:extLst>
              <a:ext uri="{FF2B5EF4-FFF2-40B4-BE49-F238E27FC236}">
                <a16:creationId xmlns:a16="http://schemas.microsoft.com/office/drawing/2014/main" id="{CB2C3BEB-C8C1-4D26-BEEA-F54C5B0539A3}"/>
              </a:ext>
            </a:extLst>
          </p:cNvPr>
          <p:cNvSpPr>
            <a:spLocks noGrp="1"/>
          </p:cNvSpPr>
          <p:nvPr>
            <p:ph type="body" sz="quarter" idx="19"/>
          </p:nvPr>
        </p:nvSpPr>
        <p:spPr>
          <a:xfrm>
            <a:off x="150186" y="3088175"/>
            <a:ext cx="9758028" cy="2062343"/>
          </a:xfrm>
        </p:spPr>
        <p:txBody>
          <a:bodyPr>
            <a:normAutofit fontScale="92500" lnSpcReduction="20000"/>
          </a:bodyPr>
          <a:lstStyle/>
          <a:p>
            <a:pPr marL="0" indent="0" algn="ctr">
              <a:buNone/>
            </a:pPr>
            <a:r>
              <a:rPr lang="en-US" sz="7200" b="1" dirty="0">
                <a:solidFill>
                  <a:schemeClr val="tx1">
                    <a:lumMod val="75000"/>
                  </a:schemeClr>
                </a:solidFill>
              </a:rPr>
              <a:t>Thank</a:t>
            </a:r>
          </a:p>
          <a:p>
            <a:pPr marL="0" indent="0" algn="ctr">
              <a:buNone/>
            </a:pPr>
            <a:r>
              <a:rPr lang="en-US" sz="7200" b="1" dirty="0">
                <a:solidFill>
                  <a:schemeClr val="tx1">
                    <a:lumMod val="75000"/>
                  </a:schemeClr>
                </a:solidFill>
              </a:rPr>
              <a:t> You</a:t>
            </a:r>
            <a:endParaRPr lang="en-US" sz="700" b="1" dirty="0">
              <a:solidFill>
                <a:schemeClr val="tx1">
                  <a:lumMod val="75000"/>
                </a:schemeClr>
              </a:solidFill>
            </a:endParaRPr>
          </a:p>
        </p:txBody>
      </p:sp>
    </p:spTree>
    <p:extLst>
      <p:ext uri="{BB962C8B-B14F-4D97-AF65-F5344CB8AC3E}">
        <p14:creationId xmlns:p14="http://schemas.microsoft.com/office/powerpoint/2010/main" val="92314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5DD580-8507-42FC-BFF4-E6E0A575796D}"/>
              </a:ext>
            </a:extLst>
          </p:cNvPr>
          <p:cNvSpPr>
            <a:spLocks noGrp="1"/>
          </p:cNvSpPr>
          <p:nvPr>
            <p:ph type="body" sz="quarter" idx="19"/>
          </p:nvPr>
        </p:nvSpPr>
        <p:spPr/>
        <p:txBody>
          <a:bodyPr/>
          <a:lstStyle/>
          <a:p>
            <a:endParaRPr lang="en-US"/>
          </a:p>
        </p:txBody>
      </p:sp>
      <p:pic>
        <p:nvPicPr>
          <p:cNvPr id="12" name="Picture 11">
            <a:extLst>
              <a:ext uri="{FF2B5EF4-FFF2-40B4-BE49-F238E27FC236}">
                <a16:creationId xmlns:a16="http://schemas.microsoft.com/office/drawing/2014/main" id="{F44FFD1A-E242-4164-85B4-2597C01C2A42}"/>
              </a:ext>
            </a:extLst>
          </p:cNvPr>
          <p:cNvPicPr>
            <a:picLocks noChangeAspect="1"/>
          </p:cNvPicPr>
          <p:nvPr/>
        </p:nvPicPr>
        <p:blipFill>
          <a:blip r:embed="rId2"/>
          <a:stretch>
            <a:fillRect/>
          </a:stretch>
        </p:blipFill>
        <p:spPr>
          <a:xfrm>
            <a:off x="0" y="630198"/>
            <a:ext cx="9910940" cy="5574904"/>
          </a:xfrm>
          <a:prstGeom prst="rect">
            <a:avLst/>
          </a:prstGeom>
        </p:spPr>
      </p:pic>
    </p:spTree>
    <p:extLst>
      <p:ext uri="{BB962C8B-B14F-4D97-AF65-F5344CB8AC3E}">
        <p14:creationId xmlns:p14="http://schemas.microsoft.com/office/powerpoint/2010/main" val="345357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310C28E-657A-4BE2-BA88-3DD58FCA69A3}"/>
              </a:ext>
            </a:extLst>
          </p:cNvPr>
          <p:cNvSpPr>
            <a:spLocks noGrp="1"/>
          </p:cNvSpPr>
          <p:nvPr>
            <p:ph type="body" sz="quarter" idx="19"/>
          </p:nvPr>
        </p:nvSpPr>
        <p:spPr/>
        <p:txBody>
          <a:bodyPr/>
          <a:lstStyle/>
          <a:p>
            <a:endParaRPr lang="en-US"/>
          </a:p>
        </p:txBody>
      </p:sp>
      <p:pic>
        <p:nvPicPr>
          <p:cNvPr id="8" name="Picture 7">
            <a:extLst>
              <a:ext uri="{FF2B5EF4-FFF2-40B4-BE49-F238E27FC236}">
                <a16:creationId xmlns:a16="http://schemas.microsoft.com/office/drawing/2014/main" id="{882D12D8-6D0B-458F-81C0-C2A74CFC9C4D}"/>
              </a:ext>
            </a:extLst>
          </p:cNvPr>
          <p:cNvPicPr>
            <a:picLocks noChangeAspect="1"/>
          </p:cNvPicPr>
          <p:nvPr/>
        </p:nvPicPr>
        <p:blipFill>
          <a:blip r:embed="rId2"/>
          <a:stretch>
            <a:fillRect/>
          </a:stretch>
        </p:blipFill>
        <p:spPr>
          <a:xfrm>
            <a:off x="44202" y="926757"/>
            <a:ext cx="10014198" cy="5632986"/>
          </a:xfrm>
          <a:prstGeom prst="rect">
            <a:avLst/>
          </a:prstGeom>
        </p:spPr>
      </p:pic>
    </p:spTree>
    <p:extLst>
      <p:ext uri="{BB962C8B-B14F-4D97-AF65-F5344CB8AC3E}">
        <p14:creationId xmlns:p14="http://schemas.microsoft.com/office/powerpoint/2010/main" val="131996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D8A676-1856-48FD-ABA0-78D83AAFF3DC}"/>
              </a:ext>
            </a:extLst>
          </p:cNvPr>
          <p:cNvSpPr>
            <a:spLocks noGrp="1"/>
          </p:cNvSpPr>
          <p:nvPr>
            <p:ph type="body" sz="quarter" idx="19"/>
          </p:nvPr>
        </p:nvSpPr>
        <p:spPr/>
        <p:txBody>
          <a:bodyPr/>
          <a:lstStyle/>
          <a:p>
            <a:endParaRPr lang="en-US"/>
          </a:p>
        </p:txBody>
      </p:sp>
      <p:pic>
        <p:nvPicPr>
          <p:cNvPr id="4" name="Picture 3">
            <a:extLst>
              <a:ext uri="{FF2B5EF4-FFF2-40B4-BE49-F238E27FC236}">
                <a16:creationId xmlns:a16="http://schemas.microsoft.com/office/drawing/2014/main" id="{BCB47347-50AC-48A8-9D65-D093A35199FD}"/>
              </a:ext>
            </a:extLst>
          </p:cNvPr>
          <p:cNvPicPr>
            <a:picLocks noChangeAspect="1"/>
          </p:cNvPicPr>
          <p:nvPr/>
        </p:nvPicPr>
        <p:blipFill>
          <a:blip r:embed="rId2"/>
          <a:stretch>
            <a:fillRect/>
          </a:stretch>
        </p:blipFill>
        <p:spPr>
          <a:xfrm>
            <a:off x="115329" y="1087394"/>
            <a:ext cx="9671222" cy="5440062"/>
          </a:xfrm>
          <a:prstGeom prst="rect">
            <a:avLst/>
          </a:prstGeom>
        </p:spPr>
      </p:pic>
    </p:spTree>
    <p:extLst>
      <p:ext uri="{BB962C8B-B14F-4D97-AF65-F5344CB8AC3E}">
        <p14:creationId xmlns:p14="http://schemas.microsoft.com/office/powerpoint/2010/main" val="661308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A22D209-1253-4F4C-9732-E7F52F6139F6}"/>
              </a:ext>
            </a:extLst>
          </p:cNvPr>
          <p:cNvSpPr>
            <a:spLocks noGrp="1"/>
          </p:cNvSpPr>
          <p:nvPr>
            <p:ph type="title"/>
          </p:nvPr>
        </p:nvSpPr>
        <p:spPr>
          <a:xfrm>
            <a:off x="461010" y="392024"/>
            <a:ext cx="9136380" cy="442595"/>
          </a:xfrm>
        </p:spPr>
        <p:txBody>
          <a:bodyPr/>
          <a:lstStyle/>
          <a:p>
            <a:r>
              <a:rPr lang="en-US" dirty="0"/>
              <a:t>Schedule of Employers Contributions</a:t>
            </a:r>
          </a:p>
        </p:txBody>
      </p:sp>
      <p:graphicFrame>
        <p:nvGraphicFramePr>
          <p:cNvPr id="2" name="Table 1">
            <a:extLst>
              <a:ext uri="{FF2B5EF4-FFF2-40B4-BE49-F238E27FC236}">
                <a16:creationId xmlns:a16="http://schemas.microsoft.com/office/drawing/2014/main" id="{B1531280-3515-4E61-8B9D-78381BD94B35}"/>
              </a:ext>
            </a:extLst>
          </p:cNvPr>
          <p:cNvGraphicFramePr>
            <a:graphicFrameLocks noGrp="1"/>
          </p:cNvGraphicFramePr>
          <p:nvPr>
            <p:extLst>
              <p:ext uri="{D42A27DB-BD31-4B8C-83A1-F6EECF244321}">
                <p14:modId xmlns:p14="http://schemas.microsoft.com/office/powerpoint/2010/main" val="2562752113"/>
              </p:ext>
            </p:extLst>
          </p:nvPr>
        </p:nvGraphicFramePr>
        <p:xfrm>
          <a:off x="461010" y="1455186"/>
          <a:ext cx="9229402" cy="4655686"/>
        </p:xfrm>
        <a:graphic>
          <a:graphicData uri="http://schemas.openxmlformats.org/drawingml/2006/table">
            <a:tbl>
              <a:tblPr firstRow="1" firstCol="1" bandRow="1"/>
              <a:tblGrid>
                <a:gridCol w="169481">
                  <a:extLst>
                    <a:ext uri="{9D8B030D-6E8A-4147-A177-3AD203B41FA5}">
                      <a16:colId xmlns:a16="http://schemas.microsoft.com/office/drawing/2014/main" val="823486066"/>
                    </a:ext>
                  </a:extLst>
                </a:gridCol>
                <a:gridCol w="2143115">
                  <a:extLst>
                    <a:ext uri="{9D8B030D-6E8A-4147-A177-3AD203B41FA5}">
                      <a16:colId xmlns:a16="http://schemas.microsoft.com/office/drawing/2014/main" val="1145298804"/>
                    </a:ext>
                  </a:extLst>
                </a:gridCol>
                <a:gridCol w="437989">
                  <a:extLst>
                    <a:ext uri="{9D8B030D-6E8A-4147-A177-3AD203B41FA5}">
                      <a16:colId xmlns:a16="http://schemas.microsoft.com/office/drawing/2014/main" val="3913886507"/>
                    </a:ext>
                  </a:extLst>
                </a:gridCol>
                <a:gridCol w="848275">
                  <a:extLst>
                    <a:ext uri="{9D8B030D-6E8A-4147-A177-3AD203B41FA5}">
                      <a16:colId xmlns:a16="http://schemas.microsoft.com/office/drawing/2014/main" val="1601254537"/>
                    </a:ext>
                  </a:extLst>
                </a:gridCol>
                <a:gridCol w="848275">
                  <a:extLst>
                    <a:ext uri="{9D8B030D-6E8A-4147-A177-3AD203B41FA5}">
                      <a16:colId xmlns:a16="http://schemas.microsoft.com/office/drawing/2014/main" val="3549226043"/>
                    </a:ext>
                  </a:extLst>
                </a:gridCol>
                <a:gridCol w="848275">
                  <a:extLst>
                    <a:ext uri="{9D8B030D-6E8A-4147-A177-3AD203B41FA5}">
                      <a16:colId xmlns:a16="http://schemas.microsoft.com/office/drawing/2014/main" val="1719269032"/>
                    </a:ext>
                  </a:extLst>
                </a:gridCol>
                <a:gridCol w="983498">
                  <a:extLst>
                    <a:ext uri="{9D8B030D-6E8A-4147-A177-3AD203B41FA5}">
                      <a16:colId xmlns:a16="http://schemas.microsoft.com/office/drawing/2014/main" val="2677441221"/>
                    </a:ext>
                  </a:extLst>
                </a:gridCol>
                <a:gridCol w="983498">
                  <a:extLst>
                    <a:ext uri="{9D8B030D-6E8A-4147-A177-3AD203B41FA5}">
                      <a16:colId xmlns:a16="http://schemas.microsoft.com/office/drawing/2014/main" val="2506907427"/>
                    </a:ext>
                  </a:extLst>
                </a:gridCol>
                <a:gridCol w="983498">
                  <a:extLst>
                    <a:ext uri="{9D8B030D-6E8A-4147-A177-3AD203B41FA5}">
                      <a16:colId xmlns:a16="http://schemas.microsoft.com/office/drawing/2014/main" val="3473940869"/>
                    </a:ext>
                  </a:extLst>
                </a:gridCol>
                <a:gridCol w="983498">
                  <a:extLst>
                    <a:ext uri="{9D8B030D-6E8A-4147-A177-3AD203B41FA5}">
                      <a16:colId xmlns:a16="http://schemas.microsoft.com/office/drawing/2014/main" val="2190584466"/>
                    </a:ext>
                  </a:extLst>
                </a:gridCol>
              </a:tblGrid>
              <a:tr h="243966">
                <a:tc gridSpan="10">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Calibri" panose="020F0502020204030204" pitchFamily="34" charset="0"/>
                        </a:rPr>
                        <a:t>City of Birmingham, Alabama</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7681671"/>
                  </a:ext>
                </a:extLst>
              </a:tr>
              <a:tr h="243966">
                <a:tc gridSpan="10">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Calibri" panose="020F0502020204030204" pitchFamily="34" charset="0"/>
                        </a:rPr>
                        <a:t>Required Supplementary Information</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5035133"/>
                  </a:ext>
                </a:extLst>
              </a:tr>
              <a:tr h="243966">
                <a:tc gridSpan="10">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Calibri" panose="020F0502020204030204" pitchFamily="34" charset="0"/>
                        </a:rPr>
                        <a:t>Year ended June 30, 2020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7345807"/>
                  </a:ext>
                </a:extLst>
              </a:tr>
              <a:tr h="243966">
                <a:tc gridSpan="10">
                  <a:txBody>
                    <a:bodyPr/>
                    <a:lstStyle/>
                    <a:p>
                      <a:pPr marL="0" marR="0" algn="ctr">
                        <a:spcBef>
                          <a:spcPts val="0"/>
                        </a:spcBef>
                        <a:spcAft>
                          <a:spcPts val="0"/>
                        </a:spcAft>
                      </a:pPr>
                      <a:r>
                        <a:rPr lang="en-US" sz="900" b="1" u="sng">
                          <a:solidFill>
                            <a:srgbClr val="000000"/>
                          </a:solidFill>
                          <a:effectLst/>
                          <a:latin typeface="Times New Roman" panose="02020603050405020304" pitchFamily="18" charset="0"/>
                          <a:ea typeface="Calibri" panose="020F0502020204030204" pitchFamily="34" charset="0"/>
                        </a:rPr>
                        <a:t>Schedule of the Employer's Contributions</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0320985"/>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077919890"/>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846423220"/>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900" b="1" i="1">
                          <a:solidFill>
                            <a:srgbClr val="000000"/>
                          </a:solidFill>
                          <a:effectLst/>
                          <a:latin typeface="Arial" panose="020B0604020202020204" pitchFamily="34" charset="0"/>
                          <a:ea typeface="Calibri" panose="020F0502020204030204" pitchFamily="34" charset="0"/>
                        </a:rPr>
                        <a:t>Retirement and Relief System</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963582348"/>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2020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2017</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2016</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ea typeface="Calibri" panose="020F0502020204030204" pitchFamily="34" charset="0"/>
                        </a:rPr>
                        <a:t>2014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161464"/>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Actuarially Determined Contributions</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$32,151,230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$31,146,931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$30,063,990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$30,564,212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$29,898,918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$30,398,187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$30,553,712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05070137"/>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959816284"/>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Contributions in Relation to the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36084968"/>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 Actuarially Determined Contributions</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28,550,642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19,652,651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17,276,073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16,554,808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16,370,100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14,464,552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14,039,103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178503"/>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27121672"/>
                  </a:ext>
                </a:extLst>
              </a:tr>
              <a:tr h="254132">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Contribution Deficiency (Excess)</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3,600,588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11,494,280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12,787,917</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14,009,404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13,528,818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15,933,635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16,514,609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29771346"/>
                  </a:ext>
                </a:extLst>
              </a:tr>
              <a:tr h="254132">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96366333"/>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900">
                          <a:effectLst/>
                          <a:latin typeface="Arial" panose="020B0604020202020204" pitchFamily="34" charset="0"/>
                          <a:ea typeface="Calibri" panose="020F0502020204030204" pitchFamily="34" charset="0"/>
                        </a:rPr>
                        <a:t>Covered Payroll</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201,581,514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197,988,943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202,117,529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200,441,743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197,758,400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188,116,077</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184,380,800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133393474"/>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02358130"/>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Contributions as a Percentage of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000" dirty="0">
                        <a:effectLst/>
                        <a:latin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067164428"/>
                  </a:ext>
                </a:extLst>
              </a:tr>
              <a:tr h="243966">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just">
                        <a:spcBef>
                          <a:spcPts val="0"/>
                        </a:spcBef>
                        <a:spcAft>
                          <a:spcPts val="0"/>
                        </a:spcAft>
                      </a:pPr>
                      <a:r>
                        <a:rPr lang="en-US" sz="900">
                          <a:effectLst/>
                          <a:latin typeface="Arial" panose="020B0604020202020204" pitchFamily="34" charset="0"/>
                          <a:ea typeface="Calibri" panose="020F0502020204030204" pitchFamily="34" charset="0"/>
                        </a:rPr>
                        <a:t>Covered Payroll</a:t>
                      </a:r>
                      <a:endParaRPr lang="en-US" sz="1100">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tcPr>
                </a:tc>
                <a:tc>
                  <a:txBody>
                    <a:bodyPr/>
                    <a:lstStyle/>
                    <a:p>
                      <a:endParaRPr lang="en-US" sz="1000">
                        <a:effectLst/>
                        <a:latin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14.16%</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9.93%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8.55%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8.26%</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a:solidFill>
                            <a:srgbClr val="000000"/>
                          </a:solidFill>
                          <a:effectLst/>
                          <a:latin typeface="Arial" panose="020B0604020202020204" pitchFamily="34" charset="0"/>
                          <a:ea typeface="Calibri" panose="020F0502020204030204" pitchFamily="34" charset="0"/>
                        </a:rPr>
                        <a:t>8.28%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7.69%</a:t>
                      </a:r>
                      <a:endParaRPr lang="en-US" sz="11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7.61%</a:t>
                      </a:r>
                      <a:endParaRPr lang="en-US" sz="1100" dirty="0">
                        <a:effectLst/>
                        <a:latin typeface="Calibri" panose="020F0502020204030204" pitchFamily="34" charset="0"/>
                        <a:ea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375731232"/>
                  </a:ext>
                </a:extLst>
              </a:tr>
            </a:tbl>
          </a:graphicData>
        </a:graphic>
      </p:graphicFrame>
      <p:sp>
        <p:nvSpPr>
          <p:cNvPr id="3" name="Rectangle 2">
            <a:extLst>
              <a:ext uri="{FF2B5EF4-FFF2-40B4-BE49-F238E27FC236}">
                <a16:creationId xmlns:a16="http://schemas.microsoft.com/office/drawing/2014/main" id="{631AB066-C18D-4F22-A8F4-378FE2572774}"/>
              </a:ext>
            </a:extLst>
          </p:cNvPr>
          <p:cNvSpPr/>
          <p:nvPr/>
        </p:nvSpPr>
        <p:spPr>
          <a:xfrm>
            <a:off x="461010" y="5586761"/>
            <a:ext cx="9229402" cy="880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FB6FE7-CD8C-47D9-BB4A-4803DED4B519}"/>
              </a:ext>
            </a:extLst>
          </p:cNvPr>
          <p:cNvSpPr/>
          <p:nvPr/>
        </p:nvSpPr>
        <p:spPr>
          <a:xfrm>
            <a:off x="461010" y="4572000"/>
            <a:ext cx="9318610" cy="5464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10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8132-7215-4E8F-BD7B-E0455E67672B}"/>
              </a:ext>
            </a:extLst>
          </p:cNvPr>
          <p:cNvSpPr>
            <a:spLocks noGrp="1"/>
          </p:cNvSpPr>
          <p:nvPr>
            <p:ph type="title"/>
          </p:nvPr>
        </p:nvSpPr>
        <p:spPr/>
        <p:txBody>
          <a:bodyPr/>
          <a:lstStyle/>
          <a:p>
            <a:r>
              <a:rPr lang="en-US" dirty="0"/>
              <a:t>Pension Funded Level</a:t>
            </a:r>
          </a:p>
        </p:txBody>
      </p:sp>
      <p:graphicFrame>
        <p:nvGraphicFramePr>
          <p:cNvPr id="6" name="Chart 5">
            <a:extLst>
              <a:ext uri="{FF2B5EF4-FFF2-40B4-BE49-F238E27FC236}">
                <a16:creationId xmlns:a16="http://schemas.microsoft.com/office/drawing/2014/main" id="{BD7D7149-61D6-4CBF-BD24-00CC626EC088}"/>
              </a:ext>
            </a:extLst>
          </p:cNvPr>
          <p:cNvGraphicFramePr>
            <a:graphicFrameLocks noGrp="1"/>
          </p:cNvGraphicFramePr>
          <p:nvPr>
            <p:extLst>
              <p:ext uri="{D42A27DB-BD31-4B8C-83A1-F6EECF244321}">
                <p14:modId xmlns:p14="http://schemas.microsoft.com/office/powerpoint/2010/main" val="4294572416"/>
              </p:ext>
            </p:extLst>
          </p:nvPr>
        </p:nvGraphicFramePr>
        <p:xfrm>
          <a:off x="709276" y="744874"/>
          <a:ext cx="8888114" cy="64433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51882E9-11F1-4498-A5A7-01E5C1D8060B}"/>
              </a:ext>
            </a:extLst>
          </p:cNvPr>
          <p:cNvSpPr txBox="1"/>
          <p:nvPr/>
        </p:nvSpPr>
        <p:spPr>
          <a:xfrm>
            <a:off x="5153333" y="95955"/>
            <a:ext cx="4757761" cy="1477328"/>
          </a:xfrm>
          <a:prstGeom prst="rect">
            <a:avLst/>
          </a:prstGeom>
          <a:noFill/>
        </p:spPr>
        <p:txBody>
          <a:bodyPr wrap="square" rtlCol="0">
            <a:spAutoFit/>
          </a:bodyPr>
          <a:lstStyle/>
          <a:p>
            <a:r>
              <a:rPr lang="en-US" dirty="0"/>
              <a:t>According to the Government Finance Officers Association (GFOA) in their Best Practice, “Sustainable Funding Practices of Defined Benefit Pension Plans”, municipalities’ public pension plans should target a 100% funded ratio.</a:t>
            </a:r>
          </a:p>
        </p:txBody>
      </p:sp>
    </p:spTree>
    <p:extLst>
      <p:ext uri="{BB962C8B-B14F-4D97-AF65-F5344CB8AC3E}">
        <p14:creationId xmlns:p14="http://schemas.microsoft.com/office/powerpoint/2010/main" val="96038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C8AB-6286-42F4-98C9-127845A39F24}"/>
              </a:ext>
            </a:extLst>
          </p:cNvPr>
          <p:cNvSpPr>
            <a:spLocks noGrp="1"/>
          </p:cNvSpPr>
          <p:nvPr>
            <p:ph type="title"/>
          </p:nvPr>
        </p:nvSpPr>
        <p:spPr/>
        <p:txBody>
          <a:bodyPr/>
          <a:lstStyle/>
          <a:p>
            <a:r>
              <a:rPr lang="en-US" dirty="0"/>
              <a:t>Net Pension Liability</a:t>
            </a:r>
          </a:p>
        </p:txBody>
      </p:sp>
      <p:sp>
        <p:nvSpPr>
          <p:cNvPr id="4" name="Text Placeholder 3">
            <a:extLst>
              <a:ext uri="{FF2B5EF4-FFF2-40B4-BE49-F238E27FC236}">
                <a16:creationId xmlns:a16="http://schemas.microsoft.com/office/drawing/2014/main" id="{3E1A85B1-0B2E-4722-8B11-8AAB17EA97B8}"/>
              </a:ext>
            </a:extLst>
          </p:cNvPr>
          <p:cNvSpPr>
            <a:spLocks noGrp="1"/>
          </p:cNvSpPr>
          <p:nvPr>
            <p:ph type="body" sz="quarter" idx="18"/>
          </p:nvPr>
        </p:nvSpPr>
        <p:spPr>
          <a:xfrm>
            <a:off x="461010" y="796271"/>
            <a:ext cx="9136380" cy="518159"/>
          </a:xfrm>
        </p:spPr>
        <p:txBody>
          <a:bodyPr/>
          <a:lstStyle/>
          <a:p>
            <a:r>
              <a:rPr lang="en-US" dirty="0"/>
              <a:t>2019</a:t>
            </a:r>
          </a:p>
        </p:txBody>
      </p:sp>
      <p:sp>
        <p:nvSpPr>
          <p:cNvPr id="5" name="Text Placeholder 4">
            <a:extLst>
              <a:ext uri="{FF2B5EF4-FFF2-40B4-BE49-F238E27FC236}">
                <a16:creationId xmlns:a16="http://schemas.microsoft.com/office/drawing/2014/main" id="{6B5DD580-8507-42FC-BFF4-E6E0A575796D}"/>
              </a:ext>
            </a:extLst>
          </p:cNvPr>
          <p:cNvSpPr>
            <a:spLocks noGrp="1"/>
          </p:cNvSpPr>
          <p:nvPr>
            <p:ph type="body" sz="quarter" idx="19"/>
          </p:nvPr>
        </p:nvSpPr>
        <p:spPr/>
        <p:txBody>
          <a:bodyPr/>
          <a:lstStyle/>
          <a:p>
            <a:endParaRPr lang="en-US"/>
          </a:p>
        </p:txBody>
      </p:sp>
      <p:graphicFrame>
        <p:nvGraphicFramePr>
          <p:cNvPr id="9" name="Content Placeholder 8">
            <a:extLst>
              <a:ext uri="{FF2B5EF4-FFF2-40B4-BE49-F238E27FC236}">
                <a16:creationId xmlns:a16="http://schemas.microsoft.com/office/drawing/2014/main" id="{F078326D-B06F-4E2C-9AD1-9EA8ED660794}"/>
              </a:ext>
            </a:extLst>
          </p:cNvPr>
          <p:cNvGraphicFramePr>
            <a:graphicFrameLocks noGrp="1"/>
          </p:cNvGraphicFramePr>
          <p:nvPr>
            <p:ph idx="1"/>
            <p:extLst>
              <p:ext uri="{D42A27DB-BD31-4B8C-83A1-F6EECF244321}">
                <p14:modId xmlns:p14="http://schemas.microsoft.com/office/powerpoint/2010/main" val="2863348821"/>
              </p:ext>
            </p:extLst>
          </p:nvPr>
        </p:nvGraphicFramePr>
        <p:xfrm>
          <a:off x="460375" y="1419225"/>
          <a:ext cx="9137650" cy="552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683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0A28-2D20-4171-9BA0-1B16D916EB4D}"/>
              </a:ext>
            </a:extLst>
          </p:cNvPr>
          <p:cNvSpPr>
            <a:spLocks noGrp="1"/>
          </p:cNvSpPr>
          <p:nvPr>
            <p:ph type="title"/>
          </p:nvPr>
        </p:nvSpPr>
        <p:spPr/>
        <p:txBody>
          <a:bodyPr/>
          <a:lstStyle/>
          <a:p>
            <a:r>
              <a:rPr lang="en-US" dirty="0"/>
              <a:t>Debt Outstanding</a:t>
            </a:r>
          </a:p>
        </p:txBody>
      </p:sp>
      <p:sp>
        <p:nvSpPr>
          <p:cNvPr id="4" name="Text Placeholder 3">
            <a:extLst>
              <a:ext uri="{FF2B5EF4-FFF2-40B4-BE49-F238E27FC236}">
                <a16:creationId xmlns:a16="http://schemas.microsoft.com/office/drawing/2014/main" id="{82A182C5-7BAE-422A-A44A-AE72ACB758DC}"/>
              </a:ext>
            </a:extLst>
          </p:cNvPr>
          <p:cNvSpPr>
            <a:spLocks noGrp="1"/>
          </p:cNvSpPr>
          <p:nvPr>
            <p:ph type="body" sz="quarter" idx="18"/>
          </p:nvPr>
        </p:nvSpPr>
        <p:spPr/>
        <p:txBody>
          <a:bodyPr/>
          <a:lstStyle/>
          <a:p>
            <a:r>
              <a:rPr lang="en-US" dirty="0"/>
              <a:t>Bonds, Warrants and Leases</a:t>
            </a:r>
          </a:p>
          <a:p>
            <a:endParaRPr lang="en-US" dirty="0"/>
          </a:p>
        </p:txBody>
      </p:sp>
      <p:sp>
        <p:nvSpPr>
          <p:cNvPr id="5" name="Text Placeholder 4">
            <a:extLst>
              <a:ext uri="{FF2B5EF4-FFF2-40B4-BE49-F238E27FC236}">
                <a16:creationId xmlns:a16="http://schemas.microsoft.com/office/drawing/2014/main" id="{D89DB43C-8ABB-451E-B533-63EC8708CE6C}"/>
              </a:ext>
            </a:extLst>
          </p:cNvPr>
          <p:cNvSpPr>
            <a:spLocks noGrp="1"/>
          </p:cNvSpPr>
          <p:nvPr>
            <p:ph type="body" sz="quarter" idx="19"/>
          </p:nvPr>
        </p:nvSpPr>
        <p:spPr/>
        <p:txBody>
          <a:bodyPr/>
          <a:lstStyle/>
          <a:p>
            <a:endParaRPr lang="en-US"/>
          </a:p>
        </p:txBody>
      </p:sp>
      <p:graphicFrame>
        <p:nvGraphicFramePr>
          <p:cNvPr id="6" name="Content Placeholder 5">
            <a:extLst>
              <a:ext uri="{FF2B5EF4-FFF2-40B4-BE49-F238E27FC236}">
                <a16:creationId xmlns:a16="http://schemas.microsoft.com/office/drawing/2014/main" id="{A7E1E841-4BBA-4696-BC2E-8FA5D4F8C03D}"/>
              </a:ext>
            </a:extLst>
          </p:cNvPr>
          <p:cNvGraphicFramePr>
            <a:graphicFrameLocks noGrp="1"/>
          </p:cNvGraphicFramePr>
          <p:nvPr>
            <p:ph idx="1"/>
            <p:extLst>
              <p:ext uri="{D42A27DB-BD31-4B8C-83A1-F6EECF244321}">
                <p14:modId xmlns:p14="http://schemas.microsoft.com/office/powerpoint/2010/main" val="701793808"/>
              </p:ext>
            </p:extLst>
          </p:nvPr>
        </p:nvGraphicFramePr>
        <p:xfrm>
          <a:off x="460375" y="1419225"/>
          <a:ext cx="9137650" cy="552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640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C8AB-6286-42F4-98C9-127845A39F24}"/>
              </a:ext>
            </a:extLst>
          </p:cNvPr>
          <p:cNvSpPr>
            <a:spLocks noGrp="1"/>
          </p:cNvSpPr>
          <p:nvPr>
            <p:ph type="title"/>
          </p:nvPr>
        </p:nvSpPr>
        <p:spPr/>
        <p:txBody>
          <a:bodyPr/>
          <a:lstStyle/>
          <a:p>
            <a:r>
              <a:rPr lang="en-US" dirty="0"/>
              <a:t>Total Indebtedness</a:t>
            </a:r>
          </a:p>
        </p:txBody>
      </p:sp>
      <p:sp>
        <p:nvSpPr>
          <p:cNvPr id="4" name="Text Placeholder 3">
            <a:extLst>
              <a:ext uri="{FF2B5EF4-FFF2-40B4-BE49-F238E27FC236}">
                <a16:creationId xmlns:a16="http://schemas.microsoft.com/office/drawing/2014/main" id="{3E1A85B1-0B2E-4722-8B11-8AAB17EA97B8}"/>
              </a:ext>
            </a:extLst>
          </p:cNvPr>
          <p:cNvSpPr>
            <a:spLocks noGrp="1"/>
          </p:cNvSpPr>
          <p:nvPr>
            <p:ph type="body" sz="quarter" idx="18"/>
          </p:nvPr>
        </p:nvSpPr>
        <p:spPr/>
        <p:txBody>
          <a:bodyPr/>
          <a:lstStyle/>
          <a:p>
            <a:r>
              <a:rPr lang="en-US" dirty="0"/>
              <a:t>Bonds, Warrants, Pension, OPEB and Compensated Absences</a:t>
            </a:r>
          </a:p>
        </p:txBody>
      </p:sp>
      <p:sp>
        <p:nvSpPr>
          <p:cNvPr id="5" name="Text Placeholder 4">
            <a:extLst>
              <a:ext uri="{FF2B5EF4-FFF2-40B4-BE49-F238E27FC236}">
                <a16:creationId xmlns:a16="http://schemas.microsoft.com/office/drawing/2014/main" id="{6B5DD580-8507-42FC-BFF4-E6E0A575796D}"/>
              </a:ext>
            </a:extLst>
          </p:cNvPr>
          <p:cNvSpPr>
            <a:spLocks noGrp="1"/>
          </p:cNvSpPr>
          <p:nvPr>
            <p:ph type="body" sz="quarter" idx="19"/>
          </p:nvPr>
        </p:nvSpPr>
        <p:spPr/>
        <p:txBody>
          <a:bodyPr/>
          <a:lstStyle/>
          <a:p>
            <a:endParaRPr lang="en-US"/>
          </a:p>
        </p:txBody>
      </p:sp>
      <p:graphicFrame>
        <p:nvGraphicFramePr>
          <p:cNvPr id="9" name="Content Placeholder 8">
            <a:extLst>
              <a:ext uri="{FF2B5EF4-FFF2-40B4-BE49-F238E27FC236}">
                <a16:creationId xmlns:a16="http://schemas.microsoft.com/office/drawing/2014/main" id="{F078326D-B06F-4E2C-9AD1-9EA8ED660794}"/>
              </a:ext>
            </a:extLst>
          </p:cNvPr>
          <p:cNvGraphicFramePr>
            <a:graphicFrameLocks noGrp="1"/>
          </p:cNvGraphicFramePr>
          <p:nvPr>
            <p:ph idx="1"/>
            <p:extLst>
              <p:ext uri="{D42A27DB-BD31-4B8C-83A1-F6EECF244321}">
                <p14:modId xmlns:p14="http://schemas.microsoft.com/office/powerpoint/2010/main" val="3012325753"/>
              </p:ext>
            </p:extLst>
          </p:nvPr>
        </p:nvGraphicFramePr>
        <p:xfrm>
          <a:off x="460375" y="1419225"/>
          <a:ext cx="9137650" cy="5524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290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B850-963E-4BF3-A072-6C07D81E02E9}"/>
              </a:ext>
            </a:extLst>
          </p:cNvPr>
          <p:cNvSpPr>
            <a:spLocks noGrp="1"/>
          </p:cNvSpPr>
          <p:nvPr>
            <p:ph type="title"/>
          </p:nvPr>
        </p:nvSpPr>
        <p:spPr/>
        <p:txBody>
          <a:bodyPr/>
          <a:lstStyle/>
          <a:p>
            <a:r>
              <a:rPr lang="en-US" dirty="0"/>
              <a:t>City’s Credit Rating – Fitch</a:t>
            </a:r>
          </a:p>
        </p:txBody>
      </p:sp>
      <p:pic>
        <p:nvPicPr>
          <p:cNvPr id="6" name="Content Placeholder 5">
            <a:extLst>
              <a:ext uri="{FF2B5EF4-FFF2-40B4-BE49-F238E27FC236}">
                <a16:creationId xmlns:a16="http://schemas.microsoft.com/office/drawing/2014/main" id="{EB1FC8C6-F264-42CC-AAA8-0E58887325D2}"/>
              </a:ext>
            </a:extLst>
          </p:cNvPr>
          <p:cNvPicPr>
            <a:picLocks noGrp="1" noChangeAspect="1"/>
          </p:cNvPicPr>
          <p:nvPr>
            <p:ph idx="1"/>
          </p:nvPr>
        </p:nvPicPr>
        <p:blipFill>
          <a:blip r:embed="rId2"/>
          <a:stretch>
            <a:fillRect/>
          </a:stretch>
        </p:blipFill>
        <p:spPr>
          <a:xfrm>
            <a:off x="2075844" y="1691040"/>
            <a:ext cx="5960580" cy="4919048"/>
          </a:xfrm>
          <a:prstGeom prst="rect">
            <a:avLst/>
          </a:prstGeom>
        </p:spPr>
      </p:pic>
      <p:sp>
        <p:nvSpPr>
          <p:cNvPr id="4" name="Text Placeholder 3">
            <a:extLst>
              <a:ext uri="{FF2B5EF4-FFF2-40B4-BE49-F238E27FC236}">
                <a16:creationId xmlns:a16="http://schemas.microsoft.com/office/drawing/2014/main" id="{8E13A9AA-1C94-4942-A980-92E2F9866798}"/>
              </a:ext>
            </a:extLst>
          </p:cNvPr>
          <p:cNvSpPr>
            <a:spLocks noGrp="1"/>
          </p:cNvSpPr>
          <p:nvPr>
            <p:ph type="body" sz="quarter" idx="18"/>
          </p:nvPr>
        </p:nvSpPr>
        <p:spPr>
          <a:xfrm>
            <a:off x="2843560" y="843960"/>
            <a:ext cx="6753829" cy="518159"/>
          </a:xfrm>
        </p:spPr>
        <p:txBody>
          <a:bodyPr/>
          <a:lstStyle/>
          <a:p>
            <a:r>
              <a:rPr lang="en-US" dirty="0"/>
              <a:t>Fitch Downgrades Birmingham</a:t>
            </a:r>
          </a:p>
        </p:txBody>
      </p:sp>
    </p:spTree>
    <p:extLst>
      <p:ext uri="{BB962C8B-B14F-4D97-AF65-F5344CB8AC3E}">
        <p14:creationId xmlns:p14="http://schemas.microsoft.com/office/powerpoint/2010/main" val="337473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A550-7AB4-47FE-B9C5-E463E59BCE1C}"/>
              </a:ext>
            </a:extLst>
          </p:cNvPr>
          <p:cNvSpPr>
            <a:spLocks noGrp="1"/>
          </p:cNvSpPr>
          <p:nvPr>
            <p:ph type="title"/>
          </p:nvPr>
        </p:nvSpPr>
        <p:spPr/>
        <p:txBody>
          <a:bodyPr/>
          <a:lstStyle/>
          <a:p>
            <a:r>
              <a:rPr lang="en-US" sz="2800" dirty="0"/>
              <a:t>Brief History of the Retirement and Relief System Funding</a:t>
            </a:r>
            <a:endParaRPr lang="en-US" dirty="0"/>
          </a:p>
        </p:txBody>
      </p:sp>
      <p:pic>
        <p:nvPicPr>
          <p:cNvPr id="10" name="Content Placeholder 9">
            <a:extLst>
              <a:ext uri="{FF2B5EF4-FFF2-40B4-BE49-F238E27FC236}">
                <a16:creationId xmlns:a16="http://schemas.microsoft.com/office/drawing/2014/main" id="{74694DC1-3049-4C9E-B100-43B7F3AC5F49}"/>
              </a:ext>
            </a:extLst>
          </p:cNvPr>
          <p:cNvPicPr>
            <a:picLocks noGrp="1" noChangeAspect="1"/>
          </p:cNvPicPr>
          <p:nvPr>
            <p:ph idx="1"/>
          </p:nvPr>
        </p:nvPicPr>
        <p:blipFill>
          <a:blip r:embed="rId2"/>
          <a:stretch>
            <a:fillRect/>
          </a:stretch>
        </p:blipFill>
        <p:spPr>
          <a:xfrm>
            <a:off x="907059" y="1193182"/>
            <a:ext cx="8168847" cy="6126635"/>
          </a:xfrm>
          <a:prstGeom prst="rect">
            <a:avLst/>
          </a:prstGeom>
        </p:spPr>
      </p:pic>
    </p:spTree>
    <p:extLst>
      <p:ext uri="{BB962C8B-B14F-4D97-AF65-F5344CB8AC3E}">
        <p14:creationId xmlns:p14="http://schemas.microsoft.com/office/powerpoint/2010/main" val="9132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D5CF65AF-BE0B-44A3-AEE3-9ABA3DEB4EB6}"/>
              </a:ext>
            </a:extLst>
          </p:cNvPr>
          <p:cNvGraphicFramePr>
            <a:graphicFrameLocks noGrp="1"/>
          </p:cNvGraphicFramePr>
          <p:nvPr>
            <p:ph idx="1"/>
            <p:extLst>
              <p:ext uri="{D42A27DB-BD31-4B8C-83A1-F6EECF244321}">
                <p14:modId xmlns:p14="http://schemas.microsoft.com/office/powerpoint/2010/main" val="3667412300"/>
              </p:ext>
            </p:extLst>
          </p:nvPr>
        </p:nvGraphicFramePr>
        <p:xfrm>
          <a:off x="794084" y="3049466"/>
          <a:ext cx="7988969" cy="44702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30940A63-1D22-467C-92ED-306A51D0D072}"/>
              </a:ext>
            </a:extLst>
          </p:cNvPr>
          <p:cNvSpPr>
            <a:spLocks noGrp="1"/>
          </p:cNvSpPr>
          <p:nvPr>
            <p:ph type="body" sz="quarter" idx="19"/>
          </p:nvPr>
        </p:nvSpPr>
        <p:spPr/>
        <p:txBody>
          <a:bodyPr/>
          <a:lstStyle/>
          <a:p>
            <a:pPr marL="294696" indent="-294696"/>
            <a:r>
              <a:rPr lang="en-US" dirty="0"/>
              <a:t>Note:  Graph shows Fiscal Year ending June 30. The required rate is based on a rolling 30-year amortization as a level % of pay. </a:t>
            </a:r>
            <a:br>
              <a:rPr lang="en-US" dirty="0"/>
            </a:br>
            <a:r>
              <a:rPr lang="en-US" dirty="0"/>
              <a:t>FY2021 shows proposed budget.</a:t>
            </a:r>
          </a:p>
        </p:txBody>
      </p:sp>
      <p:sp>
        <p:nvSpPr>
          <p:cNvPr id="7" name="TextBox 6">
            <a:extLst>
              <a:ext uri="{FF2B5EF4-FFF2-40B4-BE49-F238E27FC236}">
                <a16:creationId xmlns:a16="http://schemas.microsoft.com/office/drawing/2014/main" id="{306F4304-0858-450F-976E-1AC23D013511}"/>
              </a:ext>
            </a:extLst>
          </p:cNvPr>
          <p:cNvSpPr txBox="1"/>
          <p:nvPr/>
        </p:nvSpPr>
        <p:spPr>
          <a:xfrm>
            <a:off x="6427503" y="5275462"/>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8" name="TextBox 7">
            <a:extLst>
              <a:ext uri="{FF2B5EF4-FFF2-40B4-BE49-F238E27FC236}">
                <a16:creationId xmlns:a16="http://schemas.microsoft.com/office/drawing/2014/main" id="{03ACEB05-AA22-4349-8F32-79E8ABA5C18B}"/>
              </a:ext>
            </a:extLst>
          </p:cNvPr>
          <p:cNvSpPr txBox="1"/>
          <p:nvPr/>
        </p:nvSpPr>
        <p:spPr>
          <a:xfrm>
            <a:off x="6400606" y="6085144"/>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9" name="TextBox 8">
            <a:extLst>
              <a:ext uri="{FF2B5EF4-FFF2-40B4-BE49-F238E27FC236}">
                <a16:creationId xmlns:a16="http://schemas.microsoft.com/office/drawing/2014/main" id="{71A776D4-DCF9-4656-B9D1-39131BF0ACA7}"/>
              </a:ext>
            </a:extLst>
          </p:cNvPr>
          <p:cNvSpPr txBox="1"/>
          <p:nvPr/>
        </p:nvSpPr>
        <p:spPr>
          <a:xfrm>
            <a:off x="6824077" y="5267272"/>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11" name="TextBox 10">
            <a:extLst>
              <a:ext uri="{FF2B5EF4-FFF2-40B4-BE49-F238E27FC236}">
                <a16:creationId xmlns:a16="http://schemas.microsoft.com/office/drawing/2014/main" id="{9D54FDC4-B399-42F0-AE56-D1C7A6BFA72F}"/>
              </a:ext>
            </a:extLst>
          </p:cNvPr>
          <p:cNvSpPr txBox="1"/>
          <p:nvPr/>
        </p:nvSpPr>
        <p:spPr>
          <a:xfrm>
            <a:off x="6777937" y="6086264"/>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12" name="TextBox 11">
            <a:extLst>
              <a:ext uri="{FF2B5EF4-FFF2-40B4-BE49-F238E27FC236}">
                <a16:creationId xmlns:a16="http://schemas.microsoft.com/office/drawing/2014/main" id="{5C35A397-37E5-482C-8213-98E09FC050FF}"/>
              </a:ext>
            </a:extLst>
          </p:cNvPr>
          <p:cNvSpPr txBox="1"/>
          <p:nvPr/>
        </p:nvSpPr>
        <p:spPr>
          <a:xfrm>
            <a:off x="7160286" y="5277861"/>
            <a:ext cx="410690" cy="204351"/>
          </a:xfrm>
          <a:prstGeom prst="rect">
            <a:avLst/>
          </a:prstGeom>
          <a:noFill/>
        </p:spPr>
        <p:txBody>
          <a:bodyPr wrap="none" rtlCol="0">
            <a:spAutoFit/>
          </a:bodyPr>
          <a:lstStyle/>
          <a:p>
            <a:pPr defTabSz="665588"/>
            <a:r>
              <a:rPr lang="en-US" sz="728" b="1" dirty="0">
                <a:solidFill>
                  <a:srgbClr val="FFFFFF"/>
                </a:solidFill>
                <a:latin typeface="Calibri Light"/>
              </a:rPr>
              <a:t>7.25%</a:t>
            </a:r>
            <a:endParaRPr lang="en-US" sz="1165" b="1" dirty="0">
              <a:solidFill>
                <a:srgbClr val="FFFFFF"/>
              </a:solidFill>
              <a:latin typeface="Calibri Light"/>
            </a:endParaRPr>
          </a:p>
        </p:txBody>
      </p:sp>
      <p:sp>
        <p:nvSpPr>
          <p:cNvPr id="14" name="TextBox 13">
            <a:extLst>
              <a:ext uri="{FF2B5EF4-FFF2-40B4-BE49-F238E27FC236}">
                <a16:creationId xmlns:a16="http://schemas.microsoft.com/office/drawing/2014/main" id="{8851CF42-C3F7-46D7-A055-CFF867233621}"/>
              </a:ext>
            </a:extLst>
          </p:cNvPr>
          <p:cNvSpPr txBox="1"/>
          <p:nvPr/>
        </p:nvSpPr>
        <p:spPr>
          <a:xfrm>
            <a:off x="7587775" y="5275464"/>
            <a:ext cx="364202" cy="204351"/>
          </a:xfrm>
          <a:prstGeom prst="rect">
            <a:avLst/>
          </a:prstGeom>
          <a:noFill/>
        </p:spPr>
        <p:txBody>
          <a:bodyPr wrap="none" rtlCol="0">
            <a:spAutoFit/>
          </a:bodyPr>
          <a:lstStyle/>
          <a:p>
            <a:pPr defTabSz="665588"/>
            <a:r>
              <a:rPr lang="en-US" sz="728" b="1" dirty="0">
                <a:solidFill>
                  <a:srgbClr val="FFFFFF"/>
                </a:solidFill>
                <a:latin typeface="Calibri Light"/>
              </a:rPr>
              <a:t>8.5%</a:t>
            </a:r>
            <a:endParaRPr lang="en-US" sz="1165" b="1" dirty="0">
              <a:solidFill>
                <a:srgbClr val="FFFFFF"/>
              </a:solidFill>
              <a:latin typeface="Calibri Light"/>
            </a:endParaRPr>
          </a:p>
        </p:txBody>
      </p:sp>
      <p:sp>
        <p:nvSpPr>
          <p:cNvPr id="15" name="TextBox 14">
            <a:extLst>
              <a:ext uri="{FF2B5EF4-FFF2-40B4-BE49-F238E27FC236}">
                <a16:creationId xmlns:a16="http://schemas.microsoft.com/office/drawing/2014/main" id="{72637AC1-59F8-46B3-8902-8037E17A06CA}"/>
              </a:ext>
            </a:extLst>
          </p:cNvPr>
          <p:cNvSpPr txBox="1"/>
          <p:nvPr/>
        </p:nvSpPr>
        <p:spPr>
          <a:xfrm>
            <a:off x="7163614" y="6086264"/>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16" name="TextBox 15">
            <a:extLst>
              <a:ext uri="{FF2B5EF4-FFF2-40B4-BE49-F238E27FC236}">
                <a16:creationId xmlns:a16="http://schemas.microsoft.com/office/drawing/2014/main" id="{6EB8789B-B3B5-4144-8EDC-03D42242954F}"/>
              </a:ext>
            </a:extLst>
          </p:cNvPr>
          <p:cNvSpPr txBox="1"/>
          <p:nvPr/>
        </p:nvSpPr>
        <p:spPr>
          <a:xfrm>
            <a:off x="7951977" y="5275462"/>
            <a:ext cx="410690" cy="204351"/>
          </a:xfrm>
          <a:prstGeom prst="rect">
            <a:avLst/>
          </a:prstGeom>
          <a:noFill/>
        </p:spPr>
        <p:txBody>
          <a:bodyPr wrap="none" rtlCol="0">
            <a:spAutoFit/>
          </a:bodyPr>
          <a:lstStyle/>
          <a:p>
            <a:pPr defTabSz="665588"/>
            <a:r>
              <a:rPr lang="en-US" sz="728" b="1" dirty="0">
                <a:solidFill>
                  <a:srgbClr val="FFFFFF"/>
                </a:solidFill>
                <a:latin typeface="Calibri Light"/>
              </a:rPr>
              <a:t>12.0%</a:t>
            </a:r>
            <a:endParaRPr lang="en-US" sz="1165" b="1" dirty="0">
              <a:solidFill>
                <a:srgbClr val="FFFFFF"/>
              </a:solidFill>
              <a:latin typeface="Calibri Light"/>
            </a:endParaRPr>
          </a:p>
        </p:txBody>
      </p:sp>
      <p:sp>
        <p:nvSpPr>
          <p:cNvPr id="17" name="TextBox 16">
            <a:extLst>
              <a:ext uri="{FF2B5EF4-FFF2-40B4-BE49-F238E27FC236}">
                <a16:creationId xmlns:a16="http://schemas.microsoft.com/office/drawing/2014/main" id="{6D9D0F08-E3FD-47B1-B586-4F2E0068ACC7}"/>
              </a:ext>
            </a:extLst>
          </p:cNvPr>
          <p:cNvSpPr txBox="1"/>
          <p:nvPr/>
        </p:nvSpPr>
        <p:spPr>
          <a:xfrm>
            <a:off x="7552564" y="6097500"/>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18" name="TextBox 17">
            <a:extLst>
              <a:ext uri="{FF2B5EF4-FFF2-40B4-BE49-F238E27FC236}">
                <a16:creationId xmlns:a16="http://schemas.microsoft.com/office/drawing/2014/main" id="{7FC38C0D-CC4B-4793-81F3-B2EA4781C32C}"/>
              </a:ext>
            </a:extLst>
          </p:cNvPr>
          <p:cNvSpPr txBox="1"/>
          <p:nvPr/>
        </p:nvSpPr>
        <p:spPr>
          <a:xfrm>
            <a:off x="8328657" y="5284601"/>
            <a:ext cx="410690" cy="204351"/>
          </a:xfrm>
          <a:prstGeom prst="rect">
            <a:avLst/>
          </a:prstGeom>
          <a:noFill/>
        </p:spPr>
        <p:txBody>
          <a:bodyPr wrap="none" rtlCol="0">
            <a:spAutoFit/>
          </a:bodyPr>
          <a:lstStyle/>
          <a:p>
            <a:pPr defTabSz="665588"/>
            <a:r>
              <a:rPr lang="en-US" sz="728" b="1" dirty="0">
                <a:solidFill>
                  <a:srgbClr val="FFFFFF"/>
                </a:solidFill>
                <a:latin typeface="Calibri Light"/>
              </a:rPr>
              <a:t>14.5%</a:t>
            </a:r>
            <a:endParaRPr lang="en-US" sz="1165" b="1" dirty="0">
              <a:solidFill>
                <a:srgbClr val="FFFFFF"/>
              </a:solidFill>
              <a:latin typeface="Calibri Light"/>
            </a:endParaRPr>
          </a:p>
        </p:txBody>
      </p:sp>
      <p:sp>
        <p:nvSpPr>
          <p:cNvPr id="19" name="TextBox 18">
            <a:extLst>
              <a:ext uri="{FF2B5EF4-FFF2-40B4-BE49-F238E27FC236}">
                <a16:creationId xmlns:a16="http://schemas.microsoft.com/office/drawing/2014/main" id="{93ACFED5-2DE1-4F30-A17D-F11D9F394994}"/>
              </a:ext>
            </a:extLst>
          </p:cNvPr>
          <p:cNvSpPr txBox="1"/>
          <p:nvPr/>
        </p:nvSpPr>
        <p:spPr>
          <a:xfrm>
            <a:off x="7943025" y="6097500"/>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20" name="TextBox 19">
            <a:extLst>
              <a:ext uri="{FF2B5EF4-FFF2-40B4-BE49-F238E27FC236}">
                <a16:creationId xmlns:a16="http://schemas.microsoft.com/office/drawing/2014/main" id="{8575FA35-2F4C-463D-9F44-46C59AFB00B0}"/>
              </a:ext>
            </a:extLst>
          </p:cNvPr>
          <p:cNvSpPr txBox="1"/>
          <p:nvPr/>
        </p:nvSpPr>
        <p:spPr>
          <a:xfrm>
            <a:off x="2141634" y="4556942"/>
            <a:ext cx="364202" cy="204351"/>
          </a:xfrm>
          <a:prstGeom prst="rect">
            <a:avLst/>
          </a:prstGeom>
          <a:noFill/>
        </p:spPr>
        <p:txBody>
          <a:bodyPr wrap="none" rtlCol="0">
            <a:spAutoFit/>
          </a:bodyPr>
          <a:lstStyle/>
          <a:p>
            <a:pPr defTabSz="665588"/>
            <a:r>
              <a:rPr lang="en-US" sz="728" b="1" dirty="0">
                <a:solidFill>
                  <a:srgbClr val="FFFFFF"/>
                </a:solidFill>
                <a:latin typeface="Calibri Light"/>
              </a:rPr>
              <a:t>6.5%</a:t>
            </a:r>
            <a:endParaRPr lang="en-US" sz="1165" b="1" dirty="0">
              <a:solidFill>
                <a:srgbClr val="FFFFFF"/>
              </a:solidFill>
              <a:latin typeface="Calibri Light"/>
            </a:endParaRPr>
          </a:p>
        </p:txBody>
      </p:sp>
      <p:sp>
        <p:nvSpPr>
          <p:cNvPr id="21" name="TextBox 20">
            <a:extLst>
              <a:ext uri="{FF2B5EF4-FFF2-40B4-BE49-F238E27FC236}">
                <a16:creationId xmlns:a16="http://schemas.microsoft.com/office/drawing/2014/main" id="{625659A1-A7E5-4D0C-8788-555A8DFE4F48}"/>
              </a:ext>
            </a:extLst>
          </p:cNvPr>
          <p:cNvSpPr txBox="1"/>
          <p:nvPr/>
        </p:nvSpPr>
        <p:spPr>
          <a:xfrm>
            <a:off x="2186941" y="6029589"/>
            <a:ext cx="364202" cy="204351"/>
          </a:xfrm>
          <a:prstGeom prst="rect">
            <a:avLst/>
          </a:prstGeom>
          <a:noFill/>
        </p:spPr>
        <p:txBody>
          <a:bodyPr wrap="none" rtlCol="0">
            <a:spAutoFit/>
          </a:bodyPr>
          <a:lstStyle/>
          <a:p>
            <a:pPr defTabSz="665588"/>
            <a:r>
              <a:rPr lang="en-US" sz="728" b="1" dirty="0">
                <a:solidFill>
                  <a:srgbClr val="FFFFFF"/>
                </a:solidFill>
                <a:latin typeface="Calibri Light"/>
              </a:rPr>
              <a:t>6.5%</a:t>
            </a:r>
            <a:endParaRPr lang="en-US" sz="1165" b="1" dirty="0">
              <a:solidFill>
                <a:srgbClr val="FFFFFF"/>
              </a:solidFill>
              <a:latin typeface="Calibri Light"/>
            </a:endParaRPr>
          </a:p>
        </p:txBody>
      </p:sp>
      <p:sp>
        <p:nvSpPr>
          <p:cNvPr id="22" name="TextBox 21">
            <a:extLst>
              <a:ext uri="{FF2B5EF4-FFF2-40B4-BE49-F238E27FC236}">
                <a16:creationId xmlns:a16="http://schemas.microsoft.com/office/drawing/2014/main" id="{5986BDED-E26D-41BE-A0A1-1B36981508BE}"/>
              </a:ext>
            </a:extLst>
          </p:cNvPr>
          <p:cNvSpPr txBox="1"/>
          <p:nvPr/>
        </p:nvSpPr>
        <p:spPr>
          <a:xfrm>
            <a:off x="6047901" y="5277303"/>
            <a:ext cx="364202" cy="204351"/>
          </a:xfrm>
          <a:prstGeom prst="rect">
            <a:avLst/>
          </a:prstGeom>
          <a:noFill/>
        </p:spPr>
        <p:txBody>
          <a:bodyPr wrap="none" rtlCol="0">
            <a:spAutoFit/>
          </a:bodyPr>
          <a:lstStyle/>
          <a:p>
            <a:pPr defTabSz="665588"/>
            <a:r>
              <a:rPr lang="en-US" sz="728" b="1" dirty="0">
                <a:solidFill>
                  <a:srgbClr val="FFFFFF"/>
                </a:solidFill>
                <a:latin typeface="Calibri Light"/>
              </a:rPr>
              <a:t>6.5%</a:t>
            </a:r>
            <a:endParaRPr lang="en-US" sz="1165" b="1" dirty="0">
              <a:solidFill>
                <a:srgbClr val="FFFFFF"/>
              </a:solidFill>
              <a:latin typeface="Calibri Light"/>
            </a:endParaRPr>
          </a:p>
        </p:txBody>
      </p:sp>
      <p:sp>
        <p:nvSpPr>
          <p:cNvPr id="23" name="TextBox 22">
            <a:extLst>
              <a:ext uri="{FF2B5EF4-FFF2-40B4-BE49-F238E27FC236}">
                <a16:creationId xmlns:a16="http://schemas.microsoft.com/office/drawing/2014/main" id="{5AFA4187-CDE7-42AC-922F-AB2069F1B7D0}"/>
              </a:ext>
            </a:extLst>
          </p:cNvPr>
          <p:cNvSpPr txBox="1"/>
          <p:nvPr/>
        </p:nvSpPr>
        <p:spPr>
          <a:xfrm>
            <a:off x="6036404" y="6085144"/>
            <a:ext cx="364202" cy="204351"/>
          </a:xfrm>
          <a:prstGeom prst="rect">
            <a:avLst/>
          </a:prstGeom>
          <a:noFill/>
        </p:spPr>
        <p:txBody>
          <a:bodyPr wrap="none" rtlCol="0">
            <a:spAutoFit/>
          </a:bodyPr>
          <a:lstStyle/>
          <a:p>
            <a:pPr defTabSz="665588"/>
            <a:r>
              <a:rPr lang="en-US" sz="728" b="1" dirty="0">
                <a:solidFill>
                  <a:srgbClr val="FFFFFF"/>
                </a:solidFill>
                <a:latin typeface="Calibri Light"/>
              </a:rPr>
              <a:t>6.5%</a:t>
            </a:r>
            <a:endParaRPr lang="en-US" sz="1165" b="1" dirty="0">
              <a:solidFill>
                <a:srgbClr val="FFFFFF"/>
              </a:solidFill>
              <a:latin typeface="Calibri Light"/>
            </a:endParaRPr>
          </a:p>
        </p:txBody>
      </p:sp>
      <p:sp>
        <p:nvSpPr>
          <p:cNvPr id="29" name="TextBox 28">
            <a:extLst>
              <a:ext uri="{FF2B5EF4-FFF2-40B4-BE49-F238E27FC236}">
                <a16:creationId xmlns:a16="http://schemas.microsoft.com/office/drawing/2014/main" id="{C74FF820-6B34-4D7E-A620-44CD95B3F0B8}"/>
              </a:ext>
            </a:extLst>
          </p:cNvPr>
          <p:cNvSpPr txBox="1"/>
          <p:nvPr/>
        </p:nvSpPr>
        <p:spPr>
          <a:xfrm>
            <a:off x="8231414" y="3332925"/>
            <a:ext cx="605176" cy="270074"/>
          </a:xfrm>
          <a:prstGeom prst="rect">
            <a:avLst/>
          </a:prstGeom>
          <a:noFill/>
        </p:spPr>
        <p:txBody>
          <a:bodyPr wrap="square" rtlCol="0">
            <a:spAutoFit/>
          </a:bodyPr>
          <a:lstStyle/>
          <a:p>
            <a:r>
              <a:rPr lang="en-US" sz="1155" b="1" dirty="0">
                <a:solidFill>
                  <a:srgbClr val="000914"/>
                </a:solidFill>
                <a:latin typeface="Calibri Light"/>
              </a:rPr>
              <a:t>21.5%</a:t>
            </a:r>
            <a:endParaRPr lang="en-US" sz="1980" b="1" dirty="0">
              <a:solidFill>
                <a:srgbClr val="000914"/>
              </a:solidFill>
              <a:latin typeface="Calibri Light"/>
            </a:endParaRPr>
          </a:p>
        </p:txBody>
      </p:sp>
      <p:sp>
        <p:nvSpPr>
          <p:cNvPr id="30" name="TextBox 29">
            <a:extLst>
              <a:ext uri="{FF2B5EF4-FFF2-40B4-BE49-F238E27FC236}">
                <a16:creationId xmlns:a16="http://schemas.microsoft.com/office/drawing/2014/main" id="{193261CF-F3A6-4E6D-A59D-C4FF23B18B56}"/>
              </a:ext>
            </a:extLst>
          </p:cNvPr>
          <p:cNvSpPr txBox="1"/>
          <p:nvPr/>
        </p:nvSpPr>
        <p:spPr>
          <a:xfrm>
            <a:off x="7873059" y="3147361"/>
            <a:ext cx="605176" cy="270074"/>
          </a:xfrm>
          <a:prstGeom prst="rect">
            <a:avLst/>
          </a:prstGeom>
          <a:noFill/>
        </p:spPr>
        <p:txBody>
          <a:bodyPr wrap="square" rtlCol="0">
            <a:spAutoFit/>
          </a:bodyPr>
          <a:lstStyle/>
          <a:p>
            <a:r>
              <a:rPr lang="en-US" sz="1155" b="1" dirty="0">
                <a:solidFill>
                  <a:srgbClr val="000914"/>
                </a:solidFill>
                <a:latin typeface="Calibri Light"/>
              </a:rPr>
              <a:t>23.1%</a:t>
            </a:r>
            <a:endParaRPr lang="en-US" sz="1980" b="1" dirty="0">
              <a:solidFill>
                <a:srgbClr val="000914"/>
              </a:solidFill>
              <a:latin typeface="Calibri Light"/>
            </a:endParaRPr>
          </a:p>
        </p:txBody>
      </p:sp>
      <p:sp>
        <p:nvSpPr>
          <p:cNvPr id="32" name="TextBox 31">
            <a:extLst>
              <a:ext uri="{FF2B5EF4-FFF2-40B4-BE49-F238E27FC236}">
                <a16:creationId xmlns:a16="http://schemas.microsoft.com/office/drawing/2014/main" id="{6632679B-0BAA-42A9-B1DD-FB2D0F02002C}"/>
              </a:ext>
            </a:extLst>
          </p:cNvPr>
          <p:cNvSpPr txBox="1"/>
          <p:nvPr/>
        </p:nvSpPr>
        <p:spPr>
          <a:xfrm>
            <a:off x="1310594" y="4550223"/>
            <a:ext cx="739713" cy="270074"/>
          </a:xfrm>
          <a:prstGeom prst="rect">
            <a:avLst/>
          </a:prstGeom>
          <a:noFill/>
        </p:spPr>
        <p:txBody>
          <a:bodyPr wrap="square" rtlCol="0">
            <a:spAutoFit/>
          </a:bodyPr>
          <a:lstStyle/>
          <a:p>
            <a:r>
              <a:rPr lang="en-US" sz="1155" b="1" dirty="0">
                <a:solidFill>
                  <a:srgbClr val="000914"/>
                </a:solidFill>
                <a:latin typeface="Calibri Light"/>
              </a:rPr>
              <a:t>12.9%</a:t>
            </a:r>
          </a:p>
        </p:txBody>
      </p:sp>
      <p:cxnSp>
        <p:nvCxnSpPr>
          <p:cNvPr id="34" name="Straight Arrow Connector 33">
            <a:extLst>
              <a:ext uri="{FF2B5EF4-FFF2-40B4-BE49-F238E27FC236}">
                <a16:creationId xmlns:a16="http://schemas.microsoft.com/office/drawing/2014/main" id="{C7C41FAD-E191-4976-AB5E-CC98CE6C6786}"/>
              </a:ext>
            </a:extLst>
          </p:cNvPr>
          <p:cNvCxnSpPr>
            <a:cxnSpLocks/>
          </p:cNvCxnSpPr>
          <p:nvPr/>
        </p:nvCxnSpPr>
        <p:spPr>
          <a:xfrm flipV="1">
            <a:off x="7068537" y="4406520"/>
            <a:ext cx="1402677" cy="827554"/>
          </a:xfrm>
          <a:prstGeom prst="straightConnector1">
            <a:avLst/>
          </a:prstGeom>
          <a:ln w="76200">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35" name="Straight Arrow Connector 34">
            <a:extLst>
              <a:ext uri="{FF2B5EF4-FFF2-40B4-BE49-F238E27FC236}">
                <a16:creationId xmlns:a16="http://schemas.microsoft.com/office/drawing/2014/main" id="{B30B5249-B817-42BB-984A-49D1E88D477C}"/>
              </a:ext>
            </a:extLst>
          </p:cNvPr>
          <p:cNvCxnSpPr>
            <a:cxnSpLocks/>
          </p:cNvCxnSpPr>
          <p:nvPr/>
        </p:nvCxnSpPr>
        <p:spPr>
          <a:xfrm>
            <a:off x="7095518" y="6402905"/>
            <a:ext cx="1348713" cy="0"/>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F13D9BF6-2C31-4F97-8265-ACB27D63D759}"/>
              </a:ext>
            </a:extLst>
          </p:cNvPr>
          <p:cNvSpPr txBox="1"/>
          <p:nvPr/>
        </p:nvSpPr>
        <p:spPr>
          <a:xfrm>
            <a:off x="2111897" y="2223406"/>
            <a:ext cx="5427544" cy="816185"/>
          </a:xfrm>
          <a:prstGeom prst="rect">
            <a:avLst/>
          </a:prstGeom>
          <a:noFill/>
          <a:ln>
            <a:solidFill>
              <a:srgbClr val="00B050"/>
            </a:solidFill>
          </a:ln>
        </p:spPr>
        <p:txBody>
          <a:bodyPr wrap="square" rtlCol="0">
            <a:spAutoFit/>
          </a:bodyPr>
          <a:lstStyle/>
          <a:p>
            <a:r>
              <a:rPr lang="en-US" sz="1568" b="1" dirty="0">
                <a:solidFill>
                  <a:srgbClr val="002E6D"/>
                </a:solidFill>
                <a:latin typeface="Calibri Light"/>
              </a:rPr>
              <a:t>Since 2017:</a:t>
            </a:r>
          </a:p>
          <a:p>
            <a:pPr marL="282893" indent="-282893">
              <a:buFont typeface="Arial" panose="020B0604020202020204" pitchFamily="34" charset="0"/>
              <a:buChar char="•"/>
            </a:pPr>
            <a:r>
              <a:rPr lang="en-US" sz="1568" b="1" dirty="0">
                <a:solidFill>
                  <a:srgbClr val="002E6D"/>
                </a:solidFill>
                <a:latin typeface="Calibri Light"/>
              </a:rPr>
              <a:t>City Contribution Rate has doubled from 7.0% to 14.5%</a:t>
            </a:r>
          </a:p>
          <a:p>
            <a:pPr marL="282893" indent="-282893">
              <a:buFont typeface="Arial" panose="020B0604020202020204" pitchFamily="34" charset="0"/>
              <a:buChar char="•"/>
            </a:pPr>
            <a:r>
              <a:rPr lang="en-US" sz="1568" b="1" dirty="0">
                <a:solidFill>
                  <a:srgbClr val="002E6D"/>
                </a:solidFill>
                <a:latin typeface="Calibri Light"/>
              </a:rPr>
              <a:t>Employee Contribution Rate has stayed flat at 7.0%</a:t>
            </a:r>
          </a:p>
        </p:txBody>
      </p:sp>
      <p:sp>
        <p:nvSpPr>
          <p:cNvPr id="33" name="Title 1">
            <a:extLst>
              <a:ext uri="{FF2B5EF4-FFF2-40B4-BE49-F238E27FC236}">
                <a16:creationId xmlns:a16="http://schemas.microsoft.com/office/drawing/2014/main" id="{9519070C-6D24-4936-B695-75AC9FAF7A6E}"/>
              </a:ext>
            </a:extLst>
          </p:cNvPr>
          <p:cNvSpPr txBox="1">
            <a:spLocks/>
          </p:cNvSpPr>
          <p:nvPr/>
        </p:nvSpPr>
        <p:spPr>
          <a:xfrm>
            <a:off x="461010" y="392024"/>
            <a:ext cx="9136380" cy="442595"/>
          </a:xfrm>
          <a:prstGeom prst="rect">
            <a:avLst/>
          </a:prstGeom>
        </p:spPr>
        <p:txBody>
          <a:bodyPr vert="horz" wrap="none" lIns="0" tIns="0" rIns="0" bIns="0" rtlCol="0" anchor="ctr">
            <a:noAutofit/>
          </a:bodyPr>
          <a:lstStyle>
            <a:lvl1pPr algn="l" defTabSz="1005723" rtl="0" eaLnBrk="1" latinLnBrk="0" hangingPunct="1">
              <a:spcBef>
                <a:spcPct val="0"/>
              </a:spcBef>
              <a:buNone/>
              <a:defRPr lang="en-US" sz="3600" b="1" kern="1200" cap="none" spc="110" baseline="0">
                <a:solidFill>
                  <a:schemeClr val="tx1"/>
                </a:solidFill>
                <a:latin typeface="+mj-lt"/>
                <a:ea typeface="+mj-ea"/>
                <a:cs typeface="+mj-cs"/>
              </a:defRPr>
            </a:lvl1pPr>
          </a:lstStyle>
          <a:p>
            <a:r>
              <a:rPr lang="en-US" dirty="0"/>
              <a:t>Pension Funding</a:t>
            </a:r>
          </a:p>
        </p:txBody>
      </p:sp>
      <p:sp>
        <p:nvSpPr>
          <p:cNvPr id="36" name="Text Placeholder 3">
            <a:extLst>
              <a:ext uri="{FF2B5EF4-FFF2-40B4-BE49-F238E27FC236}">
                <a16:creationId xmlns:a16="http://schemas.microsoft.com/office/drawing/2014/main" id="{290AD90B-265A-4431-BFC4-C3D7522CA89B}"/>
              </a:ext>
            </a:extLst>
          </p:cNvPr>
          <p:cNvSpPr txBox="1">
            <a:spLocks/>
          </p:cNvSpPr>
          <p:nvPr/>
        </p:nvSpPr>
        <p:spPr>
          <a:xfrm>
            <a:off x="461010" y="858777"/>
            <a:ext cx="9136380" cy="518159"/>
          </a:xfrm>
          <a:prstGeom prst="rect">
            <a:avLst/>
          </a:prstGeom>
        </p:spPr>
        <p:txBody>
          <a:bodyPr vert="horz" lIns="0" tIns="45715" rIns="91429" bIns="45715" rtlCol="0">
            <a:normAutofit/>
          </a:bodyPr>
          <a:lstStyle>
            <a:lvl1pPr marL="227013" indent="-227013" algn="l" defTabSz="1005723" rtl="0" eaLnBrk="1" latinLnBrk="0" hangingPunct="1">
              <a:spcBef>
                <a:spcPct val="20000"/>
              </a:spcBef>
              <a:buFont typeface="Arial" pitchFamily="34" charset="0"/>
              <a:buNone/>
              <a:defRPr sz="2200" b="0" i="0" kern="1200" spc="219" baseline="0">
                <a:solidFill>
                  <a:schemeClr val="tx1"/>
                </a:solidFill>
                <a:latin typeface="+mn-lt"/>
                <a:ea typeface="+mn-ea"/>
                <a:cs typeface="Garamond" pitchFamily="18" charset="0"/>
              </a:defRPr>
            </a:lvl1pPr>
            <a:lvl2pPr marL="627063" indent="-312738"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257153"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760014" indent="-251430" algn="l" defTabSz="10057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62876" indent="-251430" algn="l" defTabSz="10057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765736"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598"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459"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320"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a:t>Brief History of Retirement &amp; Relief System Funding</a:t>
            </a:r>
            <a:endParaRPr lang="en-US" dirty="0"/>
          </a:p>
        </p:txBody>
      </p:sp>
      <p:sp>
        <p:nvSpPr>
          <p:cNvPr id="39" name="Content Placeholder 5">
            <a:extLst>
              <a:ext uri="{FF2B5EF4-FFF2-40B4-BE49-F238E27FC236}">
                <a16:creationId xmlns:a16="http://schemas.microsoft.com/office/drawing/2014/main" id="{D25A98F2-E656-4AD8-A9E3-D15C600BE30D}"/>
              </a:ext>
            </a:extLst>
          </p:cNvPr>
          <p:cNvSpPr txBox="1">
            <a:spLocks/>
          </p:cNvSpPr>
          <p:nvPr/>
        </p:nvSpPr>
        <p:spPr>
          <a:xfrm>
            <a:off x="461010" y="1391257"/>
            <a:ext cx="8969343" cy="807717"/>
          </a:xfrm>
          <a:prstGeom prst="rect">
            <a:avLst/>
          </a:prstGeom>
        </p:spPr>
        <p:txBody>
          <a:bodyPr vert="horz" lIns="45720" tIns="45715" rIns="45720" bIns="45715" rtlCol="0">
            <a:normAutofit/>
          </a:bodyPr>
          <a:lstStyle>
            <a:lvl1pPr marL="0" indent="0" algn="l" defTabSz="1005723" rtl="0" eaLnBrk="1" latinLnBrk="0" hangingPunct="1">
              <a:spcBef>
                <a:spcPct val="20000"/>
              </a:spcBef>
              <a:buFont typeface="Arial" pitchFamily="34" charset="0"/>
              <a:buNone/>
              <a:defRPr sz="2200" kern="1200" baseline="0">
                <a:solidFill>
                  <a:schemeClr val="tx1"/>
                </a:solidFill>
                <a:latin typeface="+mn-lt"/>
                <a:ea typeface="+mn-ea"/>
                <a:cs typeface="+mn-cs"/>
              </a:defRPr>
            </a:lvl1pPr>
            <a:lvl2pPr marL="627063" indent="-312738" algn="l" defTabSz="1005723"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153"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760014" indent="-251430" algn="l" defTabSz="10057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62876" indent="-251430" algn="l" defTabSz="10057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765736"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598"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459"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320" indent="-251430" algn="l" defTabSz="100572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dirty="0"/>
              <a:t>Since FY2004, the total contributions have been less than the required amount. Shortfall was mostly the result of investment returns lower than assumed.</a:t>
            </a:r>
          </a:p>
        </p:txBody>
      </p:sp>
      <p:sp>
        <p:nvSpPr>
          <p:cNvPr id="42" name="TextBox 41">
            <a:extLst>
              <a:ext uri="{FF2B5EF4-FFF2-40B4-BE49-F238E27FC236}">
                <a16:creationId xmlns:a16="http://schemas.microsoft.com/office/drawing/2014/main" id="{FF17CE0A-442E-479A-8487-65C6A05EF2D1}"/>
              </a:ext>
            </a:extLst>
          </p:cNvPr>
          <p:cNvSpPr txBox="1"/>
          <p:nvPr/>
        </p:nvSpPr>
        <p:spPr>
          <a:xfrm>
            <a:off x="8351901" y="6092750"/>
            <a:ext cx="364202" cy="204351"/>
          </a:xfrm>
          <a:prstGeom prst="rect">
            <a:avLst/>
          </a:prstGeom>
          <a:noFill/>
        </p:spPr>
        <p:txBody>
          <a:bodyPr wrap="none" rtlCol="0">
            <a:spAutoFit/>
          </a:bodyPr>
          <a:lstStyle/>
          <a:p>
            <a:pPr defTabSz="665588"/>
            <a:r>
              <a:rPr lang="en-US" sz="728" b="1" dirty="0">
                <a:solidFill>
                  <a:srgbClr val="FFFFFF"/>
                </a:solidFill>
                <a:latin typeface="Calibri Light"/>
              </a:rPr>
              <a:t>7.0%</a:t>
            </a:r>
            <a:endParaRPr lang="en-US" sz="1165" b="1" dirty="0">
              <a:solidFill>
                <a:srgbClr val="FFFFFF"/>
              </a:solidFill>
              <a:latin typeface="Calibri Light"/>
            </a:endParaRPr>
          </a:p>
        </p:txBody>
      </p:sp>
      <p:sp>
        <p:nvSpPr>
          <p:cNvPr id="38" name="TextBox 37">
            <a:extLst>
              <a:ext uri="{FF2B5EF4-FFF2-40B4-BE49-F238E27FC236}">
                <a16:creationId xmlns:a16="http://schemas.microsoft.com/office/drawing/2014/main" id="{658F9E59-C8F6-4E5A-8354-FCF0213DC3BD}"/>
              </a:ext>
            </a:extLst>
          </p:cNvPr>
          <p:cNvSpPr txBox="1"/>
          <p:nvPr/>
        </p:nvSpPr>
        <p:spPr>
          <a:xfrm>
            <a:off x="2198794" y="5357176"/>
            <a:ext cx="364202" cy="204351"/>
          </a:xfrm>
          <a:prstGeom prst="rect">
            <a:avLst/>
          </a:prstGeom>
          <a:noFill/>
        </p:spPr>
        <p:txBody>
          <a:bodyPr wrap="none" rtlCol="0">
            <a:spAutoFit/>
          </a:bodyPr>
          <a:lstStyle/>
          <a:p>
            <a:pPr defTabSz="665588"/>
            <a:r>
              <a:rPr lang="en-US" sz="728" b="1" dirty="0">
                <a:solidFill>
                  <a:srgbClr val="FFFFFF"/>
                </a:solidFill>
                <a:latin typeface="Calibri Light"/>
              </a:rPr>
              <a:t>6.5%</a:t>
            </a:r>
            <a:endParaRPr lang="en-US" sz="1165" b="1" dirty="0">
              <a:solidFill>
                <a:srgbClr val="FFFFFF"/>
              </a:solidFill>
              <a:latin typeface="Calibri Light"/>
            </a:endParaRPr>
          </a:p>
        </p:txBody>
      </p:sp>
      <p:sp>
        <p:nvSpPr>
          <p:cNvPr id="2" name="TextBox 1">
            <a:extLst>
              <a:ext uri="{FF2B5EF4-FFF2-40B4-BE49-F238E27FC236}">
                <a16:creationId xmlns:a16="http://schemas.microsoft.com/office/drawing/2014/main" id="{A26D727C-BA3A-4F63-9660-E40175325AA9}"/>
              </a:ext>
            </a:extLst>
          </p:cNvPr>
          <p:cNvSpPr txBox="1"/>
          <p:nvPr/>
        </p:nvSpPr>
        <p:spPr>
          <a:xfrm>
            <a:off x="8803663" y="4406520"/>
            <a:ext cx="958613" cy="523220"/>
          </a:xfrm>
          <a:prstGeom prst="rect">
            <a:avLst/>
          </a:prstGeom>
          <a:noFill/>
        </p:spPr>
        <p:txBody>
          <a:bodyPr wrap="square" rtlCol="0">
            <a:spAutoFit/>
          </a:bodyPr>
          <a:lstStyle/>
          <a:p>
            <a:r>
              <a:rPr lang="en-US" sz="2800" b="1" dirty="0">
                <a:solidFill>
                  <a:schemeClr val="tx1">
                    <a:lumMod val="75000"/>
                  </a:schemeClr>
                </a:solidFill>
              </a:rPr>
              <a:t>67%</a:t>
            </a:r>
            <a:endParaRPr lang="en-US" b="1" dirty="0">
              <a:solidFill>
                <a:schemeClr val="tx1">
                  <a:lumMod val="75000"/>
                </a:schemeClr>
              </a:solidFill>
            </a:endParaRPr>
          </a:p>
        </p:txBody>
      </p:sp>
      <p:sp>
        <p:nvSpPr>
          <p:cNvPr id="44" name="TextBox 43">
            <a:extLst>
              <a:ext uri="{FF2B5EF4-FFF2-40B4-BE49-F238E27FC236}">
                <a16:creationId xmlns:a16="http://schemas.microsoft.com/office/drawing/2014/main" id="{B48789EE-9DD0-4725-B86E-9C1409B8C9BD}"/>
              </a:ext>
            </a:extLst>
          </p:cNvPr>
          <p:cNvSpPr txBox="1"/>
          <p:nvPr/>
        </p:nvSpPr>
        <p:spPr>
          <a:xfrm>
            <a:off x="8834595" y="5773881"/>
            <a:ext cx="958613" cy="523220"/>
          </a:xfrm>
          <a:prstGeom prst="rect">
            <a:avLst/>
          </a:prstGeom>
          <a:noFill/>
        </p:spPr>
        <p:txBody>
          <a:bodyPr wrap="square" rtlCol="0">
            <a:spAutoFit/>
          </a:bodyPr>
          <a:lstStyle/>
          <a:p>
            <a:r>
              <a:rPr lang="en-US" sz="2800" b="1" dirty="0">
                <a:solidFill>
                  <a:schemeClr val="tx1">
                    <a:lumMod val="75000"/>
                  </a:schemeClr>
                </a:solidFill>
              </a:rPr>
              <a:t>33%</a:t>
            </a:r>
            <a:endParaRPr lang="en-US" b="1" dirty="0">
              <a:solidFill>
                <a:schemeClr val="tx1">
                  <a:lumMod val="75000"/>
                </a:schemeClr>
              </a:solidFill>
            </a:endParaRPr>
          </a:p>
        </p:txBody>
      </p:sp>
    </p:spTree>
    <p:extLst>
      <p:ext uri="{BB962C8B-B14F-4D97-AF65-F5344CB8AC3E}">
        <p14:creationId xmlns:p14="http://schemas.microsoft.com/office/powerpoint/2010/main" val="2468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4" grpId="0"/>
      <p:bldP spid="15" grpId="0"/>
      <p:bldP spid="16" grpId="0"/>
      <p:bldP spid="17" grpId="0"/>
      <p:bldP spid="18" grpId="0"/>
      <p:bldP spid="19" grpId="0"/>
      <p:bldP spid="22" grpId="0"/>
      <p:bldP spid="23" grpId="0"/>
      <p:bldP spid="29" grpId="0"/>
      <p:bldP spid="30" grpId="0"/>
      <p:bldP spid="32" grpId="0"/>
      <p:bldP spid="42" grpId="0"/>
      <p:bldP spid="2"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PL_TAG" val="&lt;presentationLibrarian&gt;&lt;library environment='2K7' shortName='dfa'/&gt;&lt;file id='41106' lastModDate='2015-04-08T10:44:59'/&gt;&lt;slide id='844749' lastModDate='2015-04-08T10:44:59'/&gt;&lt;/presentationLibrarian&gt;"/>
</p:tagLst>
</file>

<file path=ppt/theme/theme1.xml><?xml version="1.0" encoding="utf-8"?>
<a:theme xmlns:a="http://schemas.openxmlformats.org/drawingml/2006/main" name="PWCO 2015 PPT">
  <a:themeElements>
    <a:clrScheme name="COB">
      <a:dk1>
        <a:srgbClr val="002E6D"/>
      </a:dk1>
      <a:lt1>
        <a:srgbClr val="FFFFFF"/>
      </a:lt1>
      <a:dk2>
        <a:srgbClr val="5A4C23"/>
      </a:dk2>
      <a:lt2>
        <a:srgbClr val="DFDACF"/>
      </a:lt2>
      <a:accent1>
        <a:srgbClr val="63A2C4"/>
      </a:accent1>
      <a:accent2>
        <a:srgbClr val="64945E"/>
      </a:accent2>
      <a:accent3>
        <a:srgbClr val="E7C323"/>
      </a:accent3>
      <a:accent4>
        <a:srgbClr val="8F1336"/>
      </a:accent4>
      <a:accent5>
        <a:srgbClr val="A48A65"/>
      </a:accent5>
      <a:accent6>
        <a:srgbClr val="E18809"/>
      </a:accent6>
      <a:hlink>
        <a:srgbClr val="484848"/>
      </a:hlink>
      <a:folHlink>
        <a:srgbClr val="B49947"/>
      </a:folHlink>
    </a:clrScheme>
    <a:fontScheme name="PWCO 201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WCO Template w Compliance 2Q17.potx" id="{983718E3-F547-40A9-BF4D-5DC78371E103}" vid="{C0E08E6C-F756-4CB0-9CB3-CAA78220AF61}"/>
    </a:ext>
  </a:extLst>
</a:theme>
</file>

<file path=ppt/theme/theme2.xml><?xml version="1.0" encoding="utf-8"?>
<a:theme xmlns:a="http://schemas.openxmlformats.org/drawingml/2006/main" name="1_SEGAL CONSULTING Document">
  <a:themeElements>
    <a:clrScheme name="SEGAL NEW">
      <a:dk1>
        <a:sysClr val="windowText" lastClr="000000"/>
      </a:dk1>
      <a:lt1>
        <a:sysClr val="window" lastClr="FFFFFF"/>
      </a:lt1>
      <a:dk2>
        <a:srgbClr val="863399"/>
      </a:dk2>
      <a:lt2>
        <a:srgbClr val="005CB9"/>
      </a:lt2>
      <a:accent1>
        <a:srgbClr val="1DCAD3"/>
      </a:accent1>
      <a:accent2>
        <a:srgbClr val="E65300"/>
      </a:accent2>
      <a:accent3>
        <a:srgbClr val="3DAE2B"/>
      </a:accent3>
      <a:accent4>
        <a:srgbClr val="616365"/>
      </a:accent4>
      <a:accent5>
        <a:srgbClr val="001C71"/>
      </a:accent5>
      <a:accent6>
        <a:srgbClr val="EEAF30"/>
      </a:accent6>
      <a:hlink>
        <a:srgbClr val="005CB9"/>
      </a:hlink>
      <a:folHlink>
        <a:srgbClr val="863399"/>
      </a:folHlink>
    </a:clrScheme>
    <a:fontScheme name="New Segal">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90000"/>
          </a:lnSpc>
          <a:spcBef>
            <a:spcPts val="1200"/>
          </a:spcBef>
          <a:spcAft>
            <a:spcPct val="0"/>
          </a:spcAft>
          <a:buClrTx/>
          <a:buSzTx/>
          <a:buFontTx/>
          <a:buNone/>
          <a:tabLst/>
          <a:defRPr kumimoji="0" sz="1600" b="0" i="0" u="none" strike="noStrike" cap="none" normalizeH="0" baseline="0" dirty="0" err="1"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Segal Document.potx" id="{0D00D3C1-705B-417B-8384-5A03E8151304}" vid="{3A6FB88E-1FE7-4A3B-B668-EE3F365FB6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OB">
    <a:dk1>
      <a:srgbClr val="002E6D"/>
    </a:dk1>
    <a:lt1>
      <a:srgbClr val="FFFFFF"/>
    </a:lt1>
    <a:dk2>
      <a:srgbClr val="5A4C23"/>
    </a:dk2>
    <a:lt2>
      <a:srgbClr val="DFDACF"/>
    </a:lt2>
    <a:accent1>
      <a:srgbClr val="63A2C4"/>
    </a:accent1>
    <a:accent2>
      <a:srgbClr val="64945E"/>
    </a:accent2>
    <a:accent3>
      <a:srgbClr val="E7C323"/>
    </a:accent3>
    <a:accent4>
      <a:srgbClr val="8F1336"/>
    </a:accent4>
    <a:accent5>
      <a:srgbClr val="A48A65"/>
    </a:accent5>
    <a:accent6>
      <a:srgbClr val="E18809"/>
    </a:accent6>
    <a:hlink>
      <a:srgbClr val="484848"/>
    </a:hlink>
    <a:folHlink>
      <a:srgbClr val="B49947"/>
    </a:folHlink>
  </a:clrScheme>
  <a:fontScheme name="PWCO 201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B">
    <a:dk1>
      <a:srgbClr val="002E6D"/>
    </a:dk1>
    <a:lt1>
      <a:srgbClr val="FFFFFF"/>
    </a:lt1>
    <a:dk2>
      <a:srgbClr val="5A4C23"/>
    </a:dk2>
    <a:lt2>
      <a:srgbClr val="DFDACF"/>
    </a:lt2>
    <a:accent1>
      <a:srgbClr val="63A2C4"/>
    </a:accent1>
    <a:accent2>
      <a:srgbClr val="64945E"/>
    </a:accent2>
    <a:accent3>
      <a:srgbClr val="E7C323"/>
    </a:accent3>
    <a:accent4>
      <a:srgbClr val="8F1336"/>
    </a:accent4>
    <a:accent5>
      <a:srgbClr val="A48A65"/>
    </a:accent5>
    <a:accent6>
      <a:srgbClr val="E18809"/>
    </a:accent6>
    <a:hlink>
      <a:srgbClr val="484848"/>
    </a:hlink>
    <a:folHlink>
      <a:srgbClr val="B49947"/>
    </a:folHlink>
  </a:clrScheme>
  <a:fontScheme name="PWCO 201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ce013-2cbd-480a-a468-6414cd7a135b">
      <UserInfo>
        <DisplayName>Grace Weitkamp</DisplayName>
        <AccountId>18</AccountId>
        <AccountType/>
      </UserInfo>
      <UserInfo>
        <DisplayName>Michael Stone</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E19128BEF7AE418E7811975E1B34D8" ma:contentTypeVersion="11" ma:contentTypeDescription="Create a new document." ma:contentTypeScope="" ma:versionID="30ac8bb4403f88ee27c05bc841fd586b">
  <xsd:schema xmlns:xsd="http://www.w3.org/2001/XMLSchema" xmlns:xs="http://www.w3.org/2001/XMLSchema" xmlns:p="http://schemas.microsoft.com/office/2006/metadata/properties" xmlns:ns2="cf585f7b-2b4f-41b0-b99b-430ec545f472" xmlns:ns3="10ece013-2cbd-480a-a468-6414cd7a135b" targetNamespace="http://schemas.microsoft.com/office/2006/metadata/properties" ma:root="true" ma:fieldsID="4303ba7ef231cc178ecd2c19c37f3988" ns2:_="" ns3:_="">
    <xsd:import namespace="cf585f7b-2b4f-41b0-b99b-430ec545f472"/>
    <xsd:import namespace="10ece013-2cbd-480a-a468-6414cd7a13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585f7b-2b4f-41b0-b99b-430ec545f4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ce013-2cbd-480a-a468-6414cd7a13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EEC11D-7D13-427E-9A33-0FBEACB482F1}">
  <ds:schemaRefs>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cf585f7b-2b4f-41b0-b99b-430ec545f472"/>
    <ds:schemaRef ds:uri="http://schemas.microsoft.com/office/2006/metadata/properties"/>
    <ds:schemaRef ds:uri="10ece013-2cbd-480a-a468-6414cd7a135b"/>
    <ds:schemaRef ds:uri="http://www.w3.org/XML/1998/namespace"/>
    <ds:schemaRef ds:uri="http://purl.org/dc/dcmitype/"/>
  </ds:schemaRefs>
</ds:datastoreItem>
</file>

<file path=customXml/itemProps2.xml><?xml version="1.0" encoding="utf-8"?>
<ds:datastoreItem xmlns:ds="http://schemas.openxmlformats.org/officeDocument/2006/customXml" ds:itemID="{3A52368A-7489-4751-BFD1-CB5978347E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585f7b-2b4f-41b0-b99b-430ec545f472"/>
    <ds:schemaRef ds:uri="10ece013-2cbd-480a-a468-6414cd7a1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DA134A-D12D-4ABD-9B20-395C6C56AB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7139</TotalTime>
  <Words>1118</Words>
  <Application>Microsoft Office PowerPoint</Application>
  <PresentationFormat>Custom</PresentationFormat>
  <Paragraphs>230</Paragraphs>
  <Slides>28</Slides>
  <Notes>2</Notes>
  <HiddenSlides>5</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Arial</vt:lpstr>
      <vt:lpstr>Arial Narrow</vt:lpstr>
      <vt:lpstr>Avenir LT Std 35 Light</vt:lpstr>
      <vt:lpstr>Avenir LT Std 45 Book</vt:lpstr>
      <vt:lpstr>Calibri</vt:lpstr>
      <vt:lpstr>Calibri Light</vt:lpstr>
      <vt:lpstr>Franklin Gothic Medium</vt:lpstr>
      <vt:lpstr>Garamond</vt:lpstr>
      <vt:lpstr>Palatino Linotype</vt:lpstr>
      <vt:lpstr>Symbol</vt:lpstr>
      <vt:lpstr>Times New Roman</vt:lpstr>
      <vt:lpstr>Wingdings</vt:lpstr>
      <vt:lpstr>PWCO 2015 PPT</vt:lpstr>
      <vt:lpstr>1_SEGAL CONSULTING Document</vt:lpstr>
      <vt:lpstr>The City of Birmingham, Alabama</vt:lpstr>
      <vt:lpstr>PowerPoint Presentation</vt:lpstr>
      <vt:lpstr>Pension Funded Level</vt:lpstr>
      <vt:lpstr>Net Pension Liability</vt:lpstr>
      <vt:lpstr>Debt Outstanding</vt:lpstr>
      <vt:lpstr>Total Indebtedness</vt:lpstr>
      <vt:lpstr>City’s Credit Rating – Fitch</vt:lpstr>
      <vt:lpstr>Brief History of the Retirement and Relief System Funding</vt:lpstr>
      <vt:lpstr>PowerPoint Presentation</vt:lpstr>
      <vt:lpstr>City Contribution Rates</vt:lpstr>
      <vt:lpstr>PowerPoint Presentation</vt:lpstr>
      <vt:lpstr>Pension Funding vs. Contribution Rates</vt:lpstr>
      <vt:lpstr>Employee Pension Contributions</vt:lpstr>
      <vt:lpstr>Changes in Plan Assets</vt:lpstr>
      <vt:lpstr>PowerPoint Presentation</vt:lpstr>
      <vt:lpstr>Net Pension Liability for June 2019 Financial Reporting</vt:lpstr>
      <vt:lpstr>PowerPoint Presentation</vt:lpstr>
      <vt:lpstr>PowerPoint Presentation</vt:lpstr>
      <vt:lpstr>PowerPoint Presentation</vt:lpstr>
      <vt:lpstr>Pension Funding</vt:lpstr>
      <vt:lpstr>Snapshot Results of 2019 Actuarial Valuation</vt:lpstr>
      <vt:lpstr>City Contribution Rates</vt:lpstr>
      <vt:lpstr>PowerPoint Presentation</vt:lpstr>
      <vt:lpstr>End of Presentation</vt:lpstr>
      <vt:lpstr>PowerPoint Presentation</vt:lpstr>
      <vt:lpstr>PowerPoint Presentation</vt:lpstr>
      <vt:lpstr>PowerPoint Presentation</vt:lpstr>
      <vt:lpstr>Schedule of Employers Contributions</vt:lpstr>
    </vt:vector>
  </TitlesOfParts>
  <Company>Accent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Different Way to Invest</dc:title>
  <dc:creator>dfaservice</dc:creator>
  <cp:lastModifiedBy>Smith, Lester D.</cp:lastModifiedBy>
  <cp:revision>66</cp:revision>
  <cp:lastPrinted>2021-03-23T22:44:27Z</cp:lastPrinted>
  <dcterms:created xsi:type="dcterms:W3CDTF">2014-04-24T19:35:32Z</dcterms:created>
  <dcterms:modified xsi:type="dcterms:W3CDTF">2021-03-29T20:02:52Z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0x010100CDE19128BEF7AE418E7811975E1B34D8</vt:lpwstr>
  </property>
</Properties>
</file>