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74" r:id="rId3"/>
    <p:sldId id="380" r:id="rId4"/>
    <p:sldId id="379" r:id="rId5"/>
    <p:sldId id="381" r:id="rId6"/>
    <p:sldId id="382" r:id="rId7"/>
    <p:sldId id="385" r:id="rId8"/>
    <p:sldId id="3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E71D78"/>
    <a:srgbClr val="57C8CA"/>
    <a:srgbClr val="FFC62E"/>
    <a:srgbClr val="174A5B"/>
    <a:srgbClr val="067BB5"/>
    <a:srgbClr val="0D76AF"/>
    <a:srgbClr val="39BFC1"/>
    <a:srgbClr val="FFFFFF"/>
    <a:srgbClr val="E7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8"/>
    <p:restoredTop sz="84959" autoAdjust="0"/>
  </p:normalViewPr>
  <p:slideViewPr>
    <p:cSldViewPr snapToGrid="0">
      <p:cViewPr varScale="1">
        <p:scale>
          <a:sx n="93" d="100"/>
          <a:sy n="93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7D6A5-E73B-46E4-B066-2895D91049C0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507C8-CF6A-4E79-AFF2-077D8B579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9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507C8-CF6A-4E79-AFF2-077D8B5790C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26992E-666D-45F7-8802-4EDA7C2BB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57D1C-AC72-481F-A9BC-F74B135F0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1DC9D-0086-4C40-B8EB-F374DC0C9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D9863-1F76-4529-8145-CBFF1F96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79947-9337-47F7-96E0-E44079F2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BCD8D-8FAF-4E43-9C59-52B509F6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C3134-087D-4073-B162-1A60FAFA35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0" y="358527"/>
            <a:ext cx="1247949" cy="6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2D37-E374-40E8-8DBC-ECFE1C47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E5B7D-2143-4048-804C-0D15148D4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EEDA4-6C45-4152-A138-AE4E4A23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BC16F-C143-4677-A5D8-E511BCDE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219E6-4A2E-4B2E-8F3F-2CF7F2B3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6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E8302-0697-44AB-87E0-916D5C473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2CB3D-EBB0-4317-BAB3-6D4E72BA9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FCD25-5BDD-406B-852A-FB1B664F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2FC1C-A1E8-4E4E-9DF6-3D1A5844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2D49-F94B-4720-B6CB-BAFD4DFA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6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B33F5C1-A002-4B66-BF30-33B9B7914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8D9AF5-EB0A-4838-9391-39B8FF3A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847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F125-1D1B-434F-88C6-FEE7EB3E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63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AC12-F856-4767-B8C4-28BD36E8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0FCC-A031-4BF8-AAC1-869470CC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6689A-E7A6-4AF0-82E0-6E0B1CE8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1F236-D63D-4F19-A1B2-7D021F7155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0" y="358527"/>
            <a:ext cx="1247949" cy="6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3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D7CF-11F8-4B83-8BF2-A3951880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062290"/>
            <a:ext cx="10515600" cy="1500187"/>
          </a:xfrm>
          <a:noFill/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6211-1B1C-4D5F-BE80-B263E5795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1117A-C87D-4702-93F6-9FD9AC0D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B04AD-F739-450D-884F-59808C62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2C364-8DA9-4B98-A8B3-2F297FA1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0B5C0A-288A-4F00-9F88-28C5F9064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510" y="263615"/>
            <a:ext cx="3774983" cy="20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6A8A791-8E93-4D66-865D-E5B17BA25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6DF4F-1BFD-4029-A150-04B7C126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5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F7FD9-6CF9-424B-BF28-6DDE2A2D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08446-1371-4205-B1D3-E52948FB7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308A6-EBF0-4774-96F2-F3163F9A2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66B5D-09AD-4E26-93F4-82FC4439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CC5A4-E2A3-472C-9A4B-F6C64328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2854DC-922A-4F2C-9007-3EBB453964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0" y="358527"/>
            <a:ext cx="1247949" cy="6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8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540E3FE-BAC3-4299-AB22-CC1AB68C1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C16A8D-4A30-4655-A33D-B11A0400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665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4C5BB-EB92-4DE3-8DC0-20EE8007E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C0438-5B42-4CAB-9AD7-39E0D771E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3DE6D-45BF-4058-BB5A-078A19889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DF54B-3394-4ED0-AE39-B8825093B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75A72-96D4-425E-9E68-80690188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16ADC-8560-4A69-A873-6B6B49CB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A2E62-D7BE-4D93-8D53-387EAAF9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2232A-BF5C-4058-964C-AF7984C54A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0" y="358527"/>
            <a:ext cx="1247949" cy="6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4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C023965-A8C9-49F2-8923-91C519832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63953-C9BC-4485-9F2D-9483F9DC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5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4E3E1-334E-4EB4-A03D-141A8E56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14275-25E5-4F03-A020-2E362B82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78C55-7B9B-4EB6-906F-1AD9941C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53348-48E4-485D-9C4E-C818A235F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0" y="358527"/>
            <a:ext cx="1247949" cy="6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5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BCE5BB7-3AAF-469B-8F9A-7EB4E1EBC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FB2CB-505C-4BFB-8019-8CA7BAB4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4EFC7-AE6E-45AE-AE05-5FB59811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2F22F-8564-4742-8A66-82876A03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3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1904A50-49EB-4E1D-A41B-A9CCABCCF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425DC3-174F-41EE-98D3-96A3A755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597F3-D424-426D-8A17-88750C52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9A191-A27E-423C-B79D-366F4447B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01ED4-9472-4239-86AC-B3635ED8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E7085-B08A-486C-A3EB-D7CADE3C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F8802-6BB8-495C-A29A-2E808AF4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9FC3E5-6AE5-4B24-AEB6-9D4D2318E0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0" y="358527"/>
            <a:ext cx="1247949" cy="6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0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9C4103C-9181-4FEC-81F2-644EDC3BE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B1E98-4712-4AE8-904A-B7BDE553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BF6D1-E2D6-4014-8B1A-0D4921305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1F33B-8680-472B-B265-C37E7A023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AEA5F-146D-4FC3-9E38-769EA166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BCE96-D6AF-46D7-8B6C-54F7F199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327D-F48D-4899-9E93-B6459CB8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1F5EFD-1030-4630-B5D0-FA0F31D8FF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0" y="358527"/>
            <a:ext cx="1247949" cy="6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1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AEDC6-1EBC-4599-8D37-9FCA5649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7C36E-544D-4582-86A8-149A28916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121B7-084F-4D5B-B0E2-7B26AC611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C201-D0C1-4F2E-A6ED-7FF1B8418B63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74654-B64A-4CB4-9B25-73BEFFB09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46B76-A1A1-4AAD-83DA-A15AE0BC5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F132-EE39-4DCA-8C2F-DFA6111D33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9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94940BB-20A0-4464-AE05-445E1C7DCDBB}"/>
              </a:ext>
            </a:extLst>
          </p:cNvPr>
          <p:cNvSpPr txBox="1"/>
          <p:nvPr/>
        </p:nvSpPr>
        <p:spPr>
          <a:xfrm>
            <a:off x="-2" y="52319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Redefining Carpool. In Community.</a:t>
            </a:r>
            <a:endParaRPr lang="en-US" sz="24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EFE3D-F52C-46A9-B88E-D932ACBCD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2585" y="1738325"/>
            <a:ext cx="6166827" cy="3381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852A9E-7BE4-4F0B-959A-1362FBEB4D84}"/>
              </a:ext>
            </a:extLst>
          </p:cNvPr>
          <p:cNvSpPr txBox="1"/>
          <p:nvPr/>
        </p:nvSpPr>
        <p:spPr>
          <a:xfrm>
            <a:off x="4622" y="57223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Need a Ride? Find a Ride!</a:t>
            </a:r>
            <a:endParaRPr lang="en-US" sz="2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4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137949-0DF2-46B4-B320-83BB4991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EF91CD-CA40-4CD0-AD0A-7E4074319044}"/>
              </a:ext>
            </a:extLst>
          </p:cNvPr>
          <p:cNvGrpSpPr/>
          <p:nvPr/>
        </p:nvGrpSpPr>
        <p:grpSpPr>
          <a:xfrm>
            <a:off x="1944254" y="1644134"/>
            <a:ext cx="1930833" cy="4085817"/>
            <a:chOff x="762000" y="1629184"/>
            <a:chExt cx="1930833" cy="408581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3A3BF56-550D-461A-B958-C748456886F1}"/>
                </a:ext>
              </a:extLst>
            </p:cNvPr>
            <p:cNvSpPr/>
            <p:nvPr/>
          </p:nvSpPr>
          <p:spPr>
            <a:xfrm>
              <a:off x="762000" y="1629184"/>
              <a:ext cx="1930833" cy="4085817"/>
            </a:xfrm>
            <a:prstGeom prst="rect">
              <a:avLst/>
            </a:prstGeom>
            <a:solidFill>
              <a:srgbClr val="E71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5F7A2A4-9177-494B-B020-37ECFC83C9E8}"/>
                </a:ext>
              </a:extLst>
            </p:cNvPr>
            <p:cNvSpPr txBox="1"/>
            <p:nvPr/>
          </p:nvSpPr>
          <p:spPr>
            <a:xfrm>
              <a:off x="980896" y="2286891"/>
              <a:ext cx="869149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69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D72182B-C5E7-4E35-BE6B-2DEAC58416D5}"/>
                </a:ext>
              </a:extLst>
            </p:cNvPr>
            <p:cNvSpPr txBox="1"/>
            <p:nvPr/>
          </p:nvSpPr>
          <p:spPr>
            <a:xfrm>
              <a:off x="762000" y="3458068"/>
              <a:ext cx="1930833" cy="33855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Why Are They Here?</a:t>
              </a:r>
            </a:p>
          </p:txBody>
        </p:sp>
        <p:sp>
          <p:nvSpPr>
            <p:cNvPr id="60" name="Subtitle 2">
              <a:extLst>
                <a:ext uri="{FF2B5EF4-FFF2-40B4-BE49-F238E27FC236}">
                  <a16:creationId xmlns:a16="http://schemas.microsoft.com/office/drawing/2014/main" id="{3BD735F8-F784-455D-B154-5AFB123CF867}"/>
                </a:ext>
              </a:extLst>
            </p:cNvPr>
            <p:cNvSpPr txBox="1">
              <a:spLocks/>
            </p:cNvSpPr>
            <p:nvPr/>
          </p:nvSpPr>
          <p:spPr>
            <a:xfrm>
              <a:off x="980897" y="3889280"/>
              <a:ext cx="1493041" cy="713722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We know you’re asking, so we will answer (hopefully)!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22FBA4-92D4-43D0-9371-F427FD9BB4F6}"/>
              </a:ext>
            </a:extLst>
          </p:cNvPr>
          <p:cNvGrpSpPr/>
          <p:nvPr/>
        </p:nvGrpSpPr>
        <p:grpSpPr>
          <a:xfrm>
            <a:off x="6312837" y="1644134"/>
            <a:ext cx="1930834" cy="4085817"/>
            <a:chOff x="5130583" y="1629184"/>
            <a:chExt cx="1930834" cy="408581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C88F92C-D543-4EB1-A446-12B33636222B}"/>
                </a:ext>
              </a:extLst>
            </p:cNvPr>
            <p:cNvSpPr/>
            <p:nvPr/>
          </p:nvSpPr>
          <p:spPr>
            <a:xfrm>
              <a:off x="5130584" y="1629184"/>
              <a:ext cx="1930833" cy="408581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8EA68B5-C054-483D-9742-355690F0B758}"/>
                </a:ext>
              </a:extLst>
            </p:cNvPr>
            <p:cNvSpPr txBox="1"/>
            <p:nvPr/>
          </p:nvSpPr>
          <p:spPr>
            <a:xfrm>
              <a:off x="5349480" y="2286891"/>
              <a:ext cx="869149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69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C8033CE-C3F1-4C3A-ADB2-397DF46546D3}"/>
                </a:ext>
              </a:extLst>
            </p:cNvPr>
            <p:cNvSpPr txBox="1"/>
            <p:nvPr/>
          </p:nvSpPr>
          <p:spPr>
            <a:xfrm>
              <a:off x="5130583" y="3458068"/>
              <a:ext cx="1930833" cy="33855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Demo</a:t>
              </a:r>
            </a:p>
          </p:txBody>
        </p:sp>
        <p:sp>
          <p:nvSpPr>
            <p:cNvPr id="64" name="Subtitle 2">
              <a:extLst>
                <a:ext uri="{FF2B5EF4-FFF2-40B4-BE49-F238E27FC236}">
                  <a16:creationId xmlns:a16="http://schemas.microsoft.com/office/drawing/2014/main" id="{6A720631-5AAD-493D-AE55-2D07F231EEF6}"/>
                </a:ext>
              </a:extLst>
            </p:cNvPr>
            <p:cNvSpPr txBox="1">
              <a:spLocks/>
            </p:cNvSpPr>
            <p:nvPr/>
          </p:nvSpPr>
          <p:spPr>
            <a:xfrm>
              <a:off x="5349481" y="3889280"/>
              <a:ext cx="1493041" cy="482889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To show how the product works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52EDB1-8659-44FC-B625-14FF5FD4A2C5}"/>
              </a:ext>
            </a:extLst>
          </p:cNvPr>
          <p:cNvGrpSpPr/>
          <p:nvPr/>
        </p:nvGrpSpPr>
        <p:grpSpPr>
          <a:xfrm>
            <a:off x="4128546" y="1644134"/>
            <a:ext cx="1930833" cy="4085817"/>
            <a:chOff x="2946292" y="1629184"/>
            <a:chExt cx="1930833" cy="408581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6916615-BFE3-4F0F-A90B-D8486D615D04}"/>
                </a:ext>
              </a:extLst>
            </p:cNvPr>
            <p:cNvSpPr/>
            <p:nvPr/>
          </p:nvSpPr>
          <p:spPr>
            <a:xfrm>
              <a:off x="2946292" y="1629184"/>
              <a:ext cx="1930833" cy="4085817"/>
            </a:xfrm>
            <a:prstGeom prst="rect">
              <a:avLst/>
            </a:prstGeom>
            <a:solidFill>
              <a:srgbClr val="39B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A2B8C78-F895-4700-A88B-72922AB669BC}"/>
                </a:ext>
              </a:extLst>
            </p:cNvPr>
            <p:cNvSpPr txBox="1"/>
            <p:nvPr/>
          </p:nvSpPr>
          <p:spPr>
            <a:xfrm>
              <a:off x="3165188" y="2286891"/>
              <a:ext cx="869149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69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7DB8E92-D1A3-42D8-8DF4-5FCF1A6BE99C}"/>
                </a:ext>
              </a:extLst>
            </p:cNvPr>
            <p:cNvSpPr txBox="1"/>
            <p:nvPr/>
          </p:nvSpPr>
          <p:spPr>
            <a:xfrm>
              <a:off x="2963164" y="3458068"/>
              <a:ext cx="1913961" cy="33855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Coolbus Overview</a:t>
              </a:r>
            </a:p>
          </p:txBody>
        </p:sp>
        <p:sp>
          <p:nvSpPr>
            <p:cNvPr id="68" name="Subtitle 2">
              <a:extLst>
                <a:ext uri="{FF2B5EF4-FFF2-40B4-BE49-F238E27FC236}">
                  <a16:creationId xmlns:a16="http://schemas.microsoft.com/office/drawing/2014/main" id="{E855D953-CD04-4BF1-87F4-A57C03E4287D}"/>
                </a:ext>
              </a:extLst>
            </p:cNvPr>
            <p:cNvSpPr txBox="1">
              <a:spLocks/>
            </p:cNvSpPr>
            <p:nvPr/>
          </p:nvSpPr>
          <p:spPr>
            <a:xfrm>
              <a:off x="3165189" y="3889280"/>
              <a:ext cx="1493041" cy="252057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Short and sweet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D27D15-24D7-4149-90B5-98BB596BC597}"/>
              </a:ext>
            </a:extLst>
          </p:cNvPr>
          <p:cNvGrpSpPr/>
          <p:nvPr/>
        </p:nvGrpSpPr>
        <p:grpSpPr>
          <a:xfrm>
            <a:off x="8497128" y="1644134"/>
            <a:ext cx="1930835" cy="4085817"/>
            <a:chOff x="7314874" y="1629184"/>
            <a:chExt cx="1930835" cy="40858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C8076A5-E1D4-4BAB-A08E-9E524E06CAA9}"/>
                </a:ext>
              </a:extLst>
            </p:cNvPr>
            <p:cNvSpPr/>
            <p:nvPr/>
          </p:nvSpPr>
          <p:spPr>
            <a:xfrm>
              <a:off x="7314876" y="1629184"/>
              <a:ext cx="1930833" cy="4085817"/>
            </a:xfrm>
            <a:prstGeom prst="rect">
              <a:avLst/>
            </a:prstGeom>
            <a:solidFill>
              <a:srgbClr val="FFC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AF2041C-3203-452E-A321-7FA628918892}"/>
                </a:ext>
              </a:extLst>
            </p:cNvPr>
            <p:cNvSpPr txBox="1"/>
            <p:nvPr/>
          </p:nvSpPr>
          <p:spPr>
            <a:xfrm>
              <a:off x="7533772" y="2286891"/>
              <a:ext cx="869149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69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AD52B73-E747-40EE-8FED-111B5313B63F}"/>
                </a:ext>
              </a:extLst>
            </p:cNvPr>
            <p:cNvSpPr txBox="1"/>
            <p:nvPr/>
          </p:nvSpPr>
          <p:spPr>
            <a:xfrm>
              <a:off x="7314874" y="3458068"/>
              <a:ext cx="1930833" cy="33855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“Do Good” Model</a:t>
              </a:r>
            </a:p>
          </p:txBody>
        </p:sp>
        <p:sp>
          <p:nvSpPr>
            <p:cNvPr id="76" name="Subtitle 2">
              <a:extLst>
                <a:ext uri="{FF2B5EF4-FFF2-40B4-BE49-F238E27FC236}">
                  <a16:creationId xmlns:a16="http://schemas.microsoft.com/office/drawing/2014/main" id="{FBEA0FE7-FF17-4273-9C50-F3A2FFB0605E}"/>
                </a:ext>
              </a:extLst>
            </p:cNvPr>
            <p:cNvSpPr txBox="1">
              <a:spLocks/>
            </p:cNvSpPr>
            <p:nvPr/>
          </p:nvSpPr>
          <p:spPr>
            <a:xfrm>
              <a:off x="7533773" y="3889280"/>
              <a:ext cx="1493041" cy="713722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5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Explain our approach to supporting the community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8ED3925-F0D4-4CAB-8EC8-41ED5A8BE339}"/>
              </a:ext>
            </a:extLst>
          </p:cNvPr>
          <p:cNvSpPr txBox="1"/>
          <p:nvPr/>
        </p:nvSpPr>
        <p:spPr>
          <a:xfrm>
            <a:off x="4622" y="634379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Need a Ride? Find a Ride!</a:t>
            </a:r>
            <a:endParaRPr lang="en-US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8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B1C6C3-FDFA-47BF-AEA7-E0C4045702C3}"/>
              </a:ext>
            </a:extLst>
          </p:cNvPr>
          <p:cNvSpPr/>
          <p:nvPr/>
        </p:nvSpPr>
        <p:spPr>
          <a:xfrm>
            <a:off x="10591800" y="0"/>
            <a:ext cx="2127674" cy="1189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A137949-0DF2-46B4-B320-83BB4991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350" y="1570576"/>
            <a:ext cx="5317734" cy="6651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Why Am I 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699F0-7C28-490C-9C46-7051EA73F80E}"/>
              </a:ext>
            </a:extLst>
          </p:cNvPr>
          <p:cNvSpPr txBox="1"/>
          <p:nvPr/>
        </p:nvSpPr>
        <p:spPr>
          <a:xfrm>
            <a:off x="6820016" y="2357320"/>
            <a:ext cx="49604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Gain understanding of Coolbus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Explore collaboration between The City and Coolbus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674964F-EFB7-4D25-BE16-D07DEC433BCD}"/>
              </a:ext>
            </a:extLst>
          </p:cNvPr>
          <p:cNvSpPr txBox="1">
            <a:spLocks/>
          </p:cNvSpPr>
          <p:nvPr/>
        </p:nvSpPr>
        <p:spPr>
          <a:xfrm>
            <a:off x="214062" y="380469"/>
            <a:ext cx="5317734" cy="869819"/>
          </a:xfrm>
          <a:prstGeom prst="roundRect">
            <a:avLst/>
          </a:prstGeom>
          <a:solidFill>
            <a:srgbClr val="E71D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“80% of success is just showing up.”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  —Woody Allen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C60D1BF4-E085-40B6-BB95-E2E05880187E}"/>
              </a:ext>
            </a:extLst>
          </p:cNvPr>
          <p:cNvSpPr txBox="1">
            <a:spLocks/>
          </p:cNvSpPr>
          <p:nvPr/>
        </p:nvSpPr>
        <p:spPr>
          <a:xfrm>
            <a:off x="6641350" y="380469"/>
            <a:ext cx="5317734" cy="869819"/>
          </a:xfrm>
          <a:prstGeom prst="roundRect">
            <a:avLst/>
          </a:prstGeom>
          <a:solidFill>
            <a:srgbClr val="E71D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“Every resource you need is found in a relationship.”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  —Lee Domingue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025DAA-D85A-4BE8-AF09-FF77A5952A5C}"/>
              </a:ext>
            </a:extLst>
          </p:cNvPr>
          <p:cNvSpPr txBox="1"/>
          <p:nvPr/>
        </p:nvSpPr>
        <p:spPr>
          <a:xfrm>
            <a:off x="4622" y="634379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Need a Ride? Find a Ride!</a:t>
            </a:r>
            <a:endParaRPr lang="en-US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A67906-04D6-435B-9C43-FE35B61DCFF3}"/>
              </a:ext>
            </a:extLst>
          </p:cNvPr>
          <p:cNvSpPr txBox="1"/>
          <p:nvPr/>
        </p:nvSpPr>
        <p:spPr>
          <a:xfrm>
            <a:off x="675681" y="2357319"/>
            <a:ext cx="4394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Increase Access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Reduce Absenteeism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Support Families &amp; Communities </a:t>
            </a:r>
          </a:p>
          <a:p>
            <a:endParaRPr lang="en-US" sz="3200" dirty="0"/>
          </a:p>
        </p:txBody>
      </p:sp>
      <p:sp>
        <p:nvSpPr>
          <p:cNvPr id="33" name="Title 15">
            <a:extLst>
              <a:ext uri="{FF2B5EF4-FFF2-40B4-BE49-F238E27FC236}">
                <a16:creationId xmlns:a16="http://schemas.microsoft.com/office/drawing/2014/main" id="{A1969237-45C4-41A9-B308-A84634A6D359}"/>
              </a:ext>
            </a:extLst>
          </p:cNvPr>
          <p:cNvSpPr txBox="1">
            <a:spLocks/>
          </p:cNvSpPr>
          <p:nvPr/>
        </p:nvSpPr>
        <p:spPr>
          <a:xfrm>
            <a:off x="214062" y="1570575"/>
            <a:ext cx="5221795" cy="665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/>
              <a:t>Why Is Coolbus Here?</a:t>
            </a:r>
          </a:p>
        </p:txBody>
      </p:sp>
    </p:spTree>
    <p:extLst>
      <p:ext uri="{BB962C8B-B14F-4D97-AF65-F5344CB8AC3E}">
        <p14:creationId xmlns:p14="http://schemas.microsoft.com/office/powerpoint/2010/main" val="1959159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29" grpId="0" animBg="1"/>
      <p:bldP spid="30" grpId="0" animBg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C3CDCD-5BF8-4745-AB0E-915DCD1A6933}"/>
              </a:ext>
            </a:extLst>
          </p:cNvPr>
          <p:cNvSpPr/>
          <p:nvPr/>
        </p:nvSpPr>
        <p:spPr>
          <a:xfrm>
            <a:off x="7366571" y="1582141"/>
            <a:ext cx="4181582" cy="3739485"/>
          </a:xfrm>
          <a:prstGeom prst="rect">
            <a:avLst/>
          </a:prstGeom>
          <a:solidFill>
            <a:srgbClr val="E71D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A137949-0DF2-46B4-B320-83BB4991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Coolbus?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AED248-FFB5-4FC9-8EED-CB1BC337015D}"/>
              </a:ext>
            </a:extLst>
          </p:cNvPr>
          <p:cNvSpPr/>
          <p:nvPr/>
        </p:nvSpPr>
        <p:spPr>
          <a:xfrm>
            <a:off x="838200" y="1298150"/>
            <a:ext cx="5429036" cy="251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application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 parents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other parents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 grandparents, coaches, babysitters, friends)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the challenges of child transportation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BCCC07-7607-450A-9808-1C77314AB446}"/>
              </a:ext>
            </a:extLst>
          </p:cNvPr>
          <p:cNvSpPr txBox="1"/>
          <p:nvPr/>
        </p:nvSpPr>
        <p:spPr>
          <a:xfrm>
            <a:off x="4622" y="634379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Need a Ride? Find a Ride!</a:t>
            </a:r>
            <a:endParaRPr lang="en-US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C494C7-D259-416A-99B6-4C601A94891D}"/>
              </a:ext>
            </a:extLst>
          </p:cNvPr>
          <p:cNvSpPr/>
          <p:nvPr/>
        </p:nvSpPr>
        <p:spPr>
          <a:xfrm>
            <a:off x="838200" y="3814480"/>
            <a:ext cx="627151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Coolbus is </a:t>
            </a:r>
            <a:r>
              <a:rPr lang="en-US" sz="40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Rideshare for kids (aka Uber for kids)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Randoms picking up kids for cash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CF0C3-C2CA-44C1-ACB5-4DAAB753D298}"/>
              </a:ext>
            </a:extLst>
          </p:cNvPr>
          <p:cNvSpPr/>
          <p:nvPr/>
        </p:nvSpPr>
        <p:spPr>
          <a:xfrm>
            <a:off x="7366571" y="1582141"/>
            <a:ext cx="4458984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Coolbus aids parents in:</a:t>
            </a:r>
          </a:p>
          <a:p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overlapping, trusted relationships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their community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 to the same places they are going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easy way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19752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7" grpId="0" uiExpand="1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137949-0DF2-46B4-B320-83BB4991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96419"/>
            <a:ext cx="12192000" cy="665163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Demo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E90289-0F05-4EEF-8C30-6F3C7B2DFEEB}"/>
              </a:ext>
            </a:extLst>
          </p:cNvPr>
          <p:cNvSpPr txBox="1"/>
          <p:nvPr/>
        </p:nvSpPr>
        <p:spPr>
          <a:xfrm>
            <a:off x="4622" y="634379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Need a Ride? Find a Ride!</a:t>
            </a:r>
            <a:endParaRPr lang="en-US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137949-0DF2-46B4-B320-83BB4991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A Ride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C7D848-40BA-4B39-81D5-83355DAD8C91}"/>
              </a:ext>
            </a:extLst>
          </p:cNvPr>
          <p:cNvCxnSpPr>
            <a:cxnSpLocks/>
          </p:cNvCxnSpPr>
          <p:nvPr/>
        </p:nvCxnSpPr>
        <p:spPr>
          <a:xfrm>
            <a:off x="2176668" y="3995562"/>
            <a:ext cx="45918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DD5176-E5D0-44BE-8340-36A5F6578ED6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11208954" y="3995562"/>
            <a:ext cx="1214694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64423A-8AFF-4AB7-8370-55D62F299368}"/>
              </a:ext>
            </a:extLst>
          </p:cNvPr>
          <p:cNvGrpSpPr/>
          <p:nvPr/>
        </p:nvGrpSpPr>
        <p:grpSpPr>
          <a:xfrm>
            <a:off x="373063" y="1476551"/>
            <a:ext cx="1748283" cy="4411721"/>
            <a:chOff x="373063" y="1476551"/>
            <a:chExt cx="1748283" cy="441172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72AE85-88B1-44DA-B7F2-826E811812CB}"/>
                </a:ext>
              </a:extLst>
            </p:cNvPr>
            <p:cNvSpPr txBox="1"/>
            <p:nvPr/>
          </p:nvSpPr>
          <p:spPr>
            <a:xfrm>
              <a:off x="373063" y="1476551"/>
              <a:ext cx="17482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Everything begins here!</a:t>
              </a:r>
            </a:p>
          </p:txBody>
        </p:sp>
        <p:pic>
          <p:nvPicPr>
            <p:cNvPr id="8" name="Picture 7" descr="A picture containing device, fruit&#10;&#10;Description automatically generated">
              <a:extLst>
                <a:ext uri="{FF2B5EF4-FFF2-40B4-BE49-F238E27FC236}">
                  <a16:creationId xmlns:a16="http://schemas.microsoft.com/office/drawing/2014/main" id="{94A7E7F5-95E2-454A-9AAF-99FFE7209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63" y="2102853"/>
              <a:ext cx="1748192" cy="3785419"/>
            </a:xfrm>
            <a:prstGeom prst="rect">
              <a:avLst/>
            </a:prstGeom>
          </p:spPr>
        </p:pic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C7BD97-B4C7-4A66-923B-597B497BBDD0}"/>
              </a:ext>
            </a:extLst>
          </p:cNvPr>
          <p:cNvCxnSpPr>
            <a:cxnSpLocks/>
          </p:cNvCxnSpPr>
          <p:nvPr/>
        </p:nvCxnSpPr>
        <p:spPr>
          <a:xfrm>
            <a:off x="4459521" y="3995562"/>
            <a:ext cx="45918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5C7715-E900-4B3D-8BB5-905D4CB3733A}"/>
              </a:ext>
            </a:extLst>
          </p:cNvPr>
          <p:cNvCxnSpPr>
            <a:cxnSpLocks/>
          </p:cNvCxnSpPr>
          <p:nvPr/>
        </p:nvCxnSpPr>
        <p:spPr>
          <a:xfrm>
            <a:off x="6704670" y="3995562"/>
            <a:ext cx="45918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CB0FE8-FF2B-44E7-9BF6-3FFDB937B973}"/>
              </a:ext>
            </a:extLst>
          </p:cNvPr>
          <p:cNvCxnSpPr>
            <a:cxnSpLocks/>
          </p:cNvCxnSpPr>
          <p:nvPr/>
        </p:nvCxnSpPr>
        <p:spPr>
          <a:xfrm>
            <a:off x="8968677" y="3995562"/>
            <a:ext cx="45918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DEF8038-77E7-4B51-8CE3-DBD1F23C7F5C}"/>
              </a:ext>
            </a:extLst>
          </p:cNvPr>
          <p:cNvSpPr txBox="1"/>
          <p:nvPr/>
        </p:nvSpPr>
        <p:spPr>
          <a:xfrm>
            <a:off x="4622" y="634379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Need a Ride? Find a Ride!</a:t>
            </a:r>
            <a:endParaRPr lang="en-US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68650D9-41F0-4B39-8A2A-FB2259371F68}"/>
              </a:ext>
            </a:extLst>
          </p:cNvPr>
          <p:cNvGrpSpPr/>
          <p:nvPr/>
        </p:nvGrpSpPr>
        <p:grpSpPr>
          <a:xfrm>
            <a:off x="2644023" y="1476552"/>
            <a:ext cx="1749157" cy="4411818"/>
            <a:chOff x="2644023" y="1476552"/>
            <a:chExt cx="1749157" cy="4411818"/>
          </a:xfrm>
        </p:grpSpPr>
        <p:pic>
          <p:nvPicPr>
            <p:cNvPr id="22" name="Picture 2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2179878-D387-47EB-9372-F1C57DD9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023" y="2102754"/>
              <a:ext cx="1749157" cy="378561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966AD8-1533-4105-A177-36BA477E0769}"/>
                </a:ext>
              </a:extLst>
            </p:cNvPr>
            <p:cNvSpPr txBox="1"/>
            <p:nvPr/>
          </p:nvSpPr>
          <p:spPr>
            <a:xfrm>
              <a:off x="2644897" y="1476552"/>
              <a:ext cx="17482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Set Pick-up Location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66735F-325D-444C-9FEA-21F5FAD067D8}"/>
              </a:ext>
            </a:extLst>
          </p:cNvPr>
          <p:cNvGrpSpPr/>
          <p:nvPr/>
        </p:nvGrpSpPr>
        <p:grpSpPr>
          <a:xfrm>
            <a:off x="4915948" y="1476550"/>
            <a:ext cx="1749157" cy="4411820"/>
            <a:chOff x="4915948" y="1476550"/>
            <a:chExt cx="1749157" cy="4411820"/>
          </a:xfrm>
        </p:grpSpPr>
        <p:pic>
          <p:nvPicPr>
            <p:cNvPr id="24" name="Picture 2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8CEDB44-922F-4CF0-ABC1-104FEFEBA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48" y="2102754"/>
              <a:ext cx="1749157" cy="378561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2AD8B4-368D-4E79-B6A2-03E18A01BA45}"/>
                </a:ext>
              </a:extLst>
            </p:cNvPr>
            <p:cNvSpPr txBox="1"/>
            <p:nvPr/>
          </p:nvSpPr>
          <p:spPr>
            <a:xfrm>
              <a:off x="4915948" y="1476550"/>
              <a:ext cx="17482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Set Drop-Off Location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98D796-F106-44F1-B551-830EF752B7F8}"/>
              </a:ext>
            </a:extLst>
          </p:cNvPr>
          <p:cNvGrpSpPr/>
          <p:nvPr/>
        </p:nvGrpSpPr>
        <p:grpSpPr>
          <a:xfrm>
            <a:off x="7186999" y="1476550"/>
            <a:ext cx="1750031" cy="4411820"/>
            <a:chOff x="7186999" y="1476550"/>
            <a:chExt cx="1750031" cy="4411820"/>
          </a:xfrm>
        </p:grpSpPr>
        <p:pic>
          <p:nvPicPr>
            <p:cNvPr id="26" name="Picture 2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1FA6722-645F-4724-A96E-1E83AFE70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73" y="2102754"/>
              <a:ext cx="1749157" cy="378561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529E2B-75F8-4C39-9A03-FD10D1983C78}"/>
                </a:ext>
              </a:extLst>
            </p:cNvPr>
            <p:cNvSpPr txBox="1"/>
            <p:nvPr/>
          </p:nvSpPr>
          <p:spPr>
            <a:xfrm>
              <a:off x="7186999" y="1476550"/>
              <a:ext cx="1748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Select Rider(s)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2B4C67-87E6-4527-AF85-580DDF06C488}"/>
              </a:ext>
            </a:extLst>
          </p:cNvPr>
          <p:cNvGrpSpPr/>
          <p:nvPr/>
        </p:nvGrpSpPr>
        <p:grpSpPr>
          <a:xfrm>
            <a:off x="9427865" y="1476550"/>
            <a:ext cx="1781089" cy="4411392"/>
            <a:chOff x="9427865" y="1476550"/>
            <a:chExt cx="1781089" cy="441139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5CE6F9-BFAC-4831-B974-A86A2CA8F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59797" y="2103182"/>
              <a:ext cx="1749157" cy="378476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8B2B05-2C8A-47CA-838F-B6606E5CA9A0}"/>
                </a:ext>
              </a:extLst>
            </p:cNvPr>
            <p:cNvSpPr txBox="1"/>
            <p:nvPr/>
          </p:nvSpPr>
          <p:spPr>
            <a:xfrm>
              <a:off x="9427865" y="1476550"/>
              <a:ext cx="17482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Select </a:t>
              </a:r>
            </a:p>
            <a:p>
              <a:pPr algn="ctr"/>
              <a:r>
                <a:rPr lang="en-US" sz="1600" b="1" dirty="0"/>
                <a:t>Date &amp;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251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137949-0DF2-46B4-B320-83BB4991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A Ride (cont.)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C7D848-40BA-4B39-81D5-83355DAD8C91}"/>
              </a:ext>
            </a:extLst>
          </p:cNvPr>
          <p:cNvCxnSpPr>
            <a:cxnSpLocks/>
          </p:cNvCxnSpPr>
          <p:nvPr/>
        </p:nvCxnSpPr>
        <p:spPr>
          <a:xfrm>
            <a:off x="2176668" y="3995562"/>
            <a:ext cx="45918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64423A-8AFF-4AB7-8370-55D62F299368}"/>
              </a:ext>
            </a:extLst>
          </p:cNvPr>
          <p:cNvGrpSpPr/>
          <p:nvPr/>
        </p:nvGrpSpPr>
        <p:grpSpPr>
          <a:xfrm>
            <a:off x="373063" y="1476551"/>
            <a:ext cx="1748283" cy="4411721"/>
            <a:chOff x="373063" y="1476551"/>
            <a:chExt cx="1748283" cy="441172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72AE85-88B1-44DA-B7F2-826E811812CB}"/>
                </a:ext>
              </a:extLst>
            </p:cNvPr>
            <p:cNvSpPr txBox="1"/>
            <p:nvPr/>
          </p:nvSpPr>
          <p:spPr>
            <a:xfrm>
              <a:off x="373063" y="1476551"/>
              <a:ext cx="1748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Set Your Offer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A7E7F5-95E2-454A-9AAF-99FFE7209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476" y="2102853"/>
              <a:ext cx="1743365" cy="3785419"/>
            </a:xfrm>
            <a:prstGeom prst="rect">
              <a:avLst/>
            </a:prstGeom>
          </p:spPr>
        </p:pic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C7BD97-B4C7-4A66-923B-597B497BBDD0}"/>
              </a:ext>
            </a:extLst>
          </p:cNvPr>
          <p:cNvCxnSpPr>
            <a:cxnSpLocks/>
          </p:cNvCxnSpPr>
          <p:nvPr/>
        </p:nvCxnSpPr>
        <p:spPr>
          <a:xfrm>
            <a:off x="4459521" y="3995562"/>
            <a:ext cx="45918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5C7715-E900-4B3D-8BB5-905D4CB3733A}"/>
              </a:ext>
            </a:extLst>
          </p:cNvPr>
          <p:cNvCxnSpPr>
            <a:cxnSpLocks/>
          </p:cNvCxnSpPr>
          <p:nvPr/>
        </p:nvCxnSpPr>
        <p:spPr>
          <a:xfrm>
            <a:off x="6704670" y="3995562"/>
            <a:ext cx="45918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CB0FE8-FF2B-44E7-9BF6-3FFDB937B973}"/>
              </a:ext>
            </a:extLst>
          </p:cNvPr>
          <p:cNvCxnSpPr>
            <a:cxnSpLocks/>
          </p:cNvCxnSpPr>
          <p:nvPr/>
        </p:nvCxnSpPr>
        <p:spPr>
          <a:xfrm flipV="1">
            <a:off x="8968677" y="3995562"/>
            <a:ext cx="661098" cy="1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DEF8038-77E7-4B51-8CE3-DBD1F23C7F5C}"/>
              </a:ext>
            </a:extLst>
          </p:cNvPr>
          <p:cNvSpPr txBox="1"/>
          <p:nvPr/>
        </p:nvSpPr>
        <p:spPr>
          <a:xfrm>
            <a:off x="4622" y="634379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Need a Ride? Find a Ride!</a:t>
            </a:r>
            <a:endParaRPr lang="en-US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68650D9-41F0-4B39-8A2A-FB2259371F68}"/>
              </a:ext>
            </a:extLst>
          </p:cNvPr>
          <p:cNvGrpSpPr/>
          <p:nvPr/>
        </p:nvGrpSpPr>
        <p:grpSpPr>
          <a:xfrm>
            <a:off x="2644023" y="1476552"/>
            <a:ext cx="1749157" cy="4411126"/>
            <a:chOff x="2644023" y="1476552"/>
            <a:chExt cx="1749157" cy="441112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179878-D387-47EB-9372-F1C57DD9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4023" y="2103445"/>
              <a:ext cx="1749157" cy="378423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966AD8-1533-4105-A177-36BA477E0769}"/>
                </a:ext>
              </a:extLst>
            </p:cNvPr>
            <p:cNvSpPr txBox="1"/>
            <p:nvPr/>
          </p:nvSpPr>
          <p:spPr>
            <a:xfrm>
              <a:off x="2644897" y="1476552"/>
              <a:ext cx="17482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Confirm The Details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98D796-F106-44F1-B551-830EF752B7F8}"/>
              </a:ext>
            </a:extLst>
          </p:cNvPr>
          <p:cNvGrpSpPr/>
          <p:nvPr/>
        </p:nvGrpSpPr>
        <p:grpSpPr>
          <a:xfrm>
            <a:off x="7186999" y="1476550"/>
            <a:ext cx="1750031" cy="4411392"/>
            <a:chOff x="7186999" y="1476550"/>
            <a:chExt cx="1750031" cy="44113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1FA6722-645F-4724-A96E-1E83AFE70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87873" y="2103182"/>
              <a:ext cx="1749157" cy="378476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529E2B-75F8-4C39-9A03-FD10D1983C78}"/>
                </a:ext>
              </a:extLst>
            </p:cNvPr>
            <p:cNvSpPr txBox="1"/>
            <p:nvPr/>
          </p:nvSpPr>
          <p:spPr>
            <a:xfrm>
              <a:off x="7186999" y="1476550"/>
              <a:ext cx="17482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When no one is found…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893B2D-8FD3-4B0D-9A9F-BD9156352E82}"/>
              </a:ext>
            </a:extLst>
          </p:cNvPr>
          <p:cNvCxnSpPr>
            <a:cxnSpLocks/>
          </p:cNvCxnSpPr>
          <p:nvPr/>
        </p:nvCxnSpPr>
        <p:spPr>
          <a:xfrm>
            <a:off x="-97140" y="4001658"/>
            <a:ext cx="45918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4EB20E2-28F4-44ED-8F93-78DA48C806D0}"/>
              </a:ext>
            </a:extLst>
          </p:cNvPr>
          <p:cNvGrpSpPr/>
          <p:nvPr/>
        </p:nvGrpSpPr>
        <p:grpSpPr>
          <a:xfrm>
            <a:off x="4915948" y="1244902"/>
            <a:ext cx="1751767" cy="4642776"/>
            <a:chOff x="4915948" y="1244902"/>
            <a:chExt cx="1751767" cy="464277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C66735F-325D-444C-9FEA-21F5FAD067D8}"/>
                </a:ext>
              </a:extLst>
            </p:cNvPr>
            <p:cNvGrpSpPr/>
            <p:nvPr/>
          </p:nvGrpSpPr>
          <p:grpSpPr>
            <a:xfrm>
              <a:off x="4915948" y="1244902"/>
              <a:ext cx="1749157" cy="4642776"/>
              <a:chOff x="4915948" y="1244902"/>
              <a:chExt cx="1749157" cy="464277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8CEDB44-922F-4CF0-ABC1-104FEFEBA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15948" y="2103445"/>
                <a:ext cx="1749157" cy="3784233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72AD8B4-368D-4E79-B6A2-03E18A01BA45}"/>
                  </a:ext>
                </a:extLst>
              </p:cNvPr>
              <p:cNvSpPr txBox="1"/>
              <p:nvPr/>
            </p:nvSpPr>
            <p:spPr>
              <a:xfrm>
                <a:off x="4915948" y="1244902"/>
                <a:ext cx="17482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We suggest folks that might overlap with you!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C330A92-C2AA-4010-82E7-069CB2A23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5" b="299"/>
            <a:stretch/>
          </p:blipFill>
          <p:spPr>
            <a:xfrm>
              <a:off x="4918558" y="5228388"/>
              <a:ext cx="1749157" cy="653866"/>
            </a:xfrm>
            <a:prstGeom prst="rect">
              <a:avLst/>
            </a:prstGeom>
          </p:spPr>
        </p:pic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50E5580-F135-4A87-99DE-F2BF0855991D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6096000" y="2117757"/>
            <a:ext cx="1185386" cy="696790"/>
          </a:xfrm>
          <a:prstGeom prst="straightConnector1">
            <a:avLst/>
          </a:prstGeom>
          <a:ln w="38100" cmpd="sng">
            <a:solidFill>
              <a:srgbClr val="067BB5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375C048-F560-4545-B9C5-BBBB04B7D653}"/>
              </a:ext>
            </a:extLst>
          </p:cNvPr>
          <p:cNvSpPr/>
          <p:nvPr/>
        </p:nvSpPr>
        <p:spPr>
          <a:xfrm>
            <a:off x="4686300" y="2290511"/>
            <a:ext cx="1409700" cy="1048071"/>
          </a:xfrm>
          <a:prstGeom prst="ellipse">
            <a:avLst/>
          </a:prstGeom>
          <a:noFill/>
          <a:ln w="38100">
            <a:solidFill>
              <a:srgbClr val="067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595B85-5894-40FB-B597-FD7FCCE71806}"/>
              </a:ext>
            </a:extLst>
          </p:cNvPr>
          <p:cNvSpPr txBox="1"/>
          <p:nvPr/>
        </p:nvSpPr>
        <p:spPr>
          <a:xfrm>
            <a:off x="9661423" y="3429000"/>
            <a:ext cx="2070300" cy="147732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That’s It!!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Relational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26AA3C-372F-4EA1-9841-84A285EE4B0C}"/>
              </a:ext>
            </a:extLst>
          </p:cNvPr>
          <p:cNvSpPr/>
          <p:nvPr/>
        </p:nvSpPr>
        <p:spPr>
          <a:xfrm>
            <a:off x="7305401" y="1110247"/>
            <a:ext cx="4025478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67B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# Trusted Connections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- overlapping trusted Coolbus users with me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# Contacts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- overlapping phone contacts with me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[star rating]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-apple-system"/>
              </a:rPr>
              <a:t>– ratings from other Coolbus</a:t>
            </a:r>
            <a:endParaRPr lang="en-US" b="0" i="0" dirty="0">
              <a:solidFill>
                <a:schemeClr val="bg1">
                  <a:lumMod val="50000"/>
                </a:schemeClr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6779924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0654FD-315C-47A3-BCE8-81ED80AE2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25927" r="12584" b="36631"/>
          <a:stretch/>
        </p:blipFill>
        <p:spPr>
          <a:xfrm>
            <a:off x="2901403" y="1834143"/>
            <a:ext cx="6379968" cy="3189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4940BB-20A0-4464-AE05-445E1C7DCDBB}"/>
              </a:ext>
            </a:extLst>
          </p:cNvPr>
          <p:cNvSpPr txBox="1"/>
          <p:nvPr/>
        </p:nvSpPr>
        <p:spPr>
          <a:xfrm>
            <a:off x="-4613" y="502385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Thank You!</a:t>
            </a:r>
            <a:endParaRPr lang="en-US" sz="36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654DC-BA88-4D36-9BB2-29C5FB12DC94}"/>
              </a:ext>
            </a:extLst>
          </p:cNvPr>
          <p:cNvSpPr txBox="1"/>
          <p:nvPr/>
        </p:nvSpPr>
        <p:spPr>
          <a:xfrm>
            <a:off x="4622" y="54630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Need a Ride? Find a Ride!</a:t>
            </a:r>
            <a:endParaRPr lang="en-US" sz="24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768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3210</TotalTime>
  <Words>340</Words>
  <Application>Microsoft Office PowerPoint</Application>
  <PresentationFormat>Widescreen</PresentationFormat>
  <Paragraphs>70</Paragraphs>
  <Slides>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Lato Light</vt:lpstr>
      <vt:lpstr>Poppins</vt:lpstr>
      <vt:lpstr>Office Theme</vt:lpstr>
      <vt:lpstr>PowerPoint Presentation</vt:lpstr>
      <vt:lpstr>Agenda</vt:lpstr>
      <vt:lpstr>Why Am I Here?</vt:lpstr>
      <vt:lpstr>What is Coolbus?</vt:lpstr>
      <vt:lpstr>Demo</vt:lpstr>
      <vt:lpstr>Find A Ride</vt:lpstr>
      <vt:lpstr>Find A Ride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Fuhrman</dc:creator>
  <cp:lastModifiedBy>Brent Fuhrman</cp:lastModifiedBy>
  <cp:revision>197</cp:revision>
  <dcterms:created xsi:type="dcterms:W3CDTF">2019-03-19T20:06:59Z</dcterms:created>
  <dcterms:modified xsi:type="dcterms:W3CDTF">2021-03-12T19:57:00Z</dcterms:modified>
</cp:coreProperties>
</file>