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Roboto Slab"/>
      <p:regular r:id="rId18"/>
      <p:bold r:id="rId19"/>
    </p:embeddedFont>
    <p:embeddedFont>
      <p:font typeface="Roboto"/>
      <p:regular r:id="rId20"/>
      <p:bold r:id="rId21"/>
      <p:italic r:id="rId22"/>
      <p:boldItalic r:id="rId23"/>
    </p:embeddedFont>
    <p:embeddedFont>
      <p:font typeface="Nunito"/>
      <p:regular r:id="rId24"/>
      <p:bold r:id="rId25"/>
      <p:italic r:id="rId26"/>
      <p:boldItalic r:id="rId27"/>
    </p:embeddedFont>
    <p:embeddedFont>
      <p:font typeface="Roboto Slab Regular"/>
      <p:regular r:id="rId28"/>
      <p:bold r:id="rId29"/>
    </p:embeddedFont>
    <p:embeddedFont>
      <p:font typeface="Comfortaa"/>
      <p:regular r:id="rId30"/>
      <p:bold r:id="rId31"/>
    </p:embeddedFont>
    <p:embeddedFont>
      <p:font typeface="Source Sans Pr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Nunito-regular.fntdata"/><Relationship Id="rId23" Type="http://schemas.openxmlformats.org/officeDocument/2006/relationships/font" Target="fonts/Roboto-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Nunito-italic.fntdata"/><Relationship Id="rId25" Type="http://schemas.openxmlformats.org/officeDocument/2006/relationships/font" Target="fonts/Nunito-bold.fntdata"/><Relationship Id="rId28" Type="http://schemas.openxmlformats.org/officeDocument/2006/relationships/font" Target="fonts/RobotoSlabRegular-regular.fntdata"/><Relationship Id="rId27" Type="http://schemas.openxmlformats.org/officeDocument/2006/relationships/font" Target="fonts/Nunito-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SlabRegular-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omfortaa-bold.fntdata"/><Relationship Id="rId30" Type="http://schemas.openxmlformats.org/officeDocument/2006/relationships/font" Target="fonts/Comfortaa-regular.fntdata"/><Relationship Id="rId11" Type="http://schemas.openxmlformats.org/officeDocument/2006/relationships/slide" Target="slides/slide5.xml"/><Relationship Id="rId33" Type="http://schemas.openxmlformats.org/officeDocument/2006/relationships/font" Target="fonts/SourceSansPro-bold.fntdata"/><Relationship Id="rId10" Type="http://schemas.openxmlformats.org/officeDocument/2006/relationships/slide" Target="slides/slide4.xml"/><Relationship Id="rId32" Type="http://schemas.openxmlformats.org/officeDocument/2006/relationships/font" Target="fonts/SourceSansPro-regular.fntdata"/><Relationship Id="rId13" Type="http://schemas.openxmlformats.org/officeDocument/2006/relationships/slide" Target="slides/slide7.xml"/><Relationship Id="rId35" Type="http://schemas.openxmlformats.org/officeDocument/2006/relationships/font" Target="fonts/SourceSansPro-boldItalic.fntdata"/><Relationship Id="rId12" Type="http://schemas.openxmlformats.org/officeDocument/2006/relationships/slide" Target="slides/slide6.xml"/><Relationship Id="rId34" Type="http://schemas.openxmlformats.org/officeDocument/2006/relationships/font" Target="fonts/SourceSansPro-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obotoSlab-bold.fntdata"/><Relationship Id="rId18" Type="http://schemas.openxmlformats.org/officeDocument/2006/relationships/font" Target="fonts/RobotoSlab-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797f4178f7_0_7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g797f4178f7_0_78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None/>
            </a:pPr>
            <a:r>
              <a:t/>
            </a:r>
            <a:endParaRPr sz="1100"/>
          </a:p>
        </p:txBody>
      </p:sp>
      <p:sp>
        <p:nvSpPr>
          <p:cNvPr id="218" name="Google Shape;218;g797f4178f7_0_78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797f4178f7_0_9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797f4178f7_0_9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None/>
            </a:pPr>
            <a:r>
              <a:rPr lang="en"/>
              <a:t>\</a:t>
            </a:r>
            <a:endParaRPr sz="1100"/>
          </a:p>
        </p:txBody>
      </p:sp>
      <p:sp>
        <p:nvSpPr>
          <p:cNvPr id="227" name="Google Shape;227;g797f4178f7_0_94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797f4178f7_0_2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g797f4178f7_0_2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54545"/>
              </a:lnSpc>
              <a:spcBef>
                <a:spcPts val="0"/>
              </a:spcBef>
              <a:spcAft>
                <a:spcPts val="0"/>
              </a:spcAft>
              <a:buSzPts val="1100"/>
              <a:buNone/>
            </a:pPr>
            <a:r>
              <a:t/>
            </a:r>
            <a:endParaRPr/>
          </a:p>
          <a:p>
            <a:pPr indent="0" lvl="0" marL="0" rtl="0" algn="l">
              <a:lnSpc>
                <a:spcPct val="154545"/>
              </a:lnSpc>
              <a:spcBef>
                <a:spcPts val="1200"/>
              </a:spcBef>
              <a:spcAft>
                <a:spcPts val="1200"/>
              </a:spcAft>
              <a:buClr>
                <a:schemeClr val="dk1"/>
              </a:buClr>
              <a:buSzPts val="1100"/>
              <a:buFont typeface="Arial"/>
              <a:buNone/>
            </a:pPr>
            <a:r>
              <a:t/>
            </a:r>
            <a:endParaRPr/>
          </a:p>
        </p:txBody>
      </p:sp>
      <p:sp>
        <p:nvSpPr>
          <p:cNvPr id="134" name="Google Shape;134;g797f4178f7_0_26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797f4178f7_0_3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g797f4178f7_0_3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54545"/>
              </a:lnSpc>
              <a:spcBef>
                <a:spcPts val="0"/>
              </a:spcBef>
              <a:spcAft>
                <a:spcPts val="0"/>
              </a:spcAft>
              <a:buSzPts val="1100"/>
              <a:buNone/>
            </a:pPr>
            <a:r>
              <a:t/>
            </a:r>
            <a:endParaRPr/>
          </a:p>
          <a:p>
            <a:pPr indent="0" lvl="0" marL="0" rtl="0" algn="l">
              <a:lnSpc>
                <a:spcPct val="154545"/>
              </a:lnSpc>
              <a:spcBef>
                <a:spcPts val="1200"/>
              </a:spcBef>
              <a:spcAft>
                <a:spcPts val="1200"/>
              </a:spcAft>
              <a:buClr>
                <a:schemeClr val="dk1"/>
              </a:buClr>
              <a:buSzPts val="1100"/>
              <a:buFont typeface="Arial"/>
              <a:buNone/>
            </a:pPr>
            <a:r>
              <a:t/>
            </a:r>
            <a:endParaRPr/>
          </a:p>
        </p:txBody>
      </p:sp>
      <p:sp>
        <p:nvSpPr>
          <p:cNvPr id="143" name="Google Shape;143;g797f4178f7_0_34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797f4178f7_0_4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797f4178f7_0_4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Non-academic:</a:t>
            </a:r>
            <a:endParaRPr/>
          </a:p>
          <a:p>
            <a:pPr indent="0" lvl="0" marL="0" rtl="0" algn="l">
              <a:spcBef>
                <a:spcPts val="0"/>
              </a:spcBef>
              <a:spcAft>
                <a:spcPts val="0"/>
              </a:spcAft>
              <a:buNone/>
            </a:pPr>
            <a:r>
              <a:rPr b="1" lang="en"/>
              <a:t>Habits of Success (Modeled after the Building Blocks for Learning Framework)</a:t>
            </a:r>
            <a:br>
              <a:rPr b="1" lang="en"/>
            </a:br>
            <a:r>
              <a:rPr lang="en"/>
              <a:t>Students will have the following habits of success:</a:t>
            </a:r>
            <a:endParaRPr/>
          </a:p>
          <a:p>
            <a:pPr indent="0" lvl="0" marL="0" rtl="0" algn="l">
              <a:spcBef>
                <a:spcPts val="0"/>
              </a:spcBef>
              <a:spcAft>
                <a:spcPts val="0"/>
              </a:spcAft>
              <a:buNone/>
            </a:pPr>
            <a:r>
              <a:rPr lang="en"/>
              <a:t>1.</a:t>
            </a:r>
            <a:r>
              <a:rPr b="1" lang="en"/>
              <a:t> </a:t>
            </a:r>
            <a:r>
              <a:rPr lang="en"/>
              <a:t>Healthy Development (Attachment, Stress Management, Self-Regulation); </a:t>
            </a:r>
            <a:endParaRPr/>
          </a:p>
          <a:p>
            <a:pPr indent="0" lvl="0" marL="0" rtl="0" algn="l">
              <a:spcBef>
                <a:spcPts val="0"/>
              </a:spcBef>
              <a:spcAft>
                <a:spcPts val="0"/>
              </a:spcAft>
              <a:buNone/>
            </a:pPr>
            <a:r>
              <a:rPr lang="en"/>
              <a:t>2. School Readiness (Self-Awareness, Social Awareness/Relationship Skills, Executive Functions);</a:t>
            </a:r>
            <a:endParaRPr/>
          </a:p>
          <a:p>
            <a:pPr indent="0" lvl="0" marL="0" rtl="0" algn="l">
              <a:spcBef>
                <a:spcPts val="0"/>
              </a:spcBef>
              <a:spcAft>
                <a:spcPts val="0"/>
              </a:spcAft>
              <a:buNone/>
            </a:pPr>
            <a:r>
              <a:rPr lang="en"/>
              <a:t>3. Mindsets for Self and School (Growth Mindset, Self-Efficacy, Sense of Belonging, Relevance of School);</a:t>
            </a:r>
            <a:endParaRPr/>
          </a:p>
          <a:p>
            <a:pPr indent="0" lvl="0" marL="0" rtl="0" algn="l">
              <a:spcBef>
                <a:spcPts val="0"/>
              </a:spcBef>
              <a:spcAft>
                <a:spcPts val="0"/>
              </a:spcAft>
              <a:buNone/>
            </a:pPr>
            <a:r>
              <a:rPr lang="en"/>
              <a:t>4. Perseverance (Resilience, Agency, Academic Tenacity); and </a:t>
            </a:r>
            <a:endParaRPr/>
          </a:p>
          <a:p>
            <a:pPr indent="0" lvl="0" marL="0" rtl="0" algn="l">
              <a:spcBef>
                <a:spcPts val="0"/>
              </a:spcBef>
              <a:spcAft>
                <a:spcPts val="0"/>
              </a:spcAft>
              <a:buNone/>
            </a:pPr>
            <a:r>
              <a:rPr lang="en"/>
              <a:t>5. Independence and Sustainability (Self-Direction, Curiosity, Civic Identity). </a:t>
            </a:r>
            <a:endParaRPr/>
          </a:p>
        </p:txBody>
      </p:sp>
      <p:sp>
        <p:nvSpPr>
          <p:cNvPr id="154" name="Google Shape;154;g797f4178f7_0_4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797f4178f7_0_5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797f4178f7_0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797f4178f7_0_52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797f4178f7_0_6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g797f4178f7_0_60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t/>
            </a:r>
            <a:endParaRPr sz="1100"/>
          </a:p>
          <a:p>
            <a:pPr indent="-298450" lvl="0" marL="457200" rtl="0" algn="l">
              <a:spcBef>
                <a:spcPts val="0"/>
              </a:spcBef>
              <a:spcAft>
                <a:spcPts val="0"/>
              </a:spcAft>
              <a:buClr>
                <a:schemeClr val="dk1"/>
              </a:buClr>
              <a:buSzPts val="1100"/>
              <a:buFont typeface="Calibri"/>
              <a:buChar char="-"/>
            </a:pPr>
            <a:r>
              <a:t/>
            </a:r>
            <a:endParaRPr sz="1100"/>
          </a:p>
          <a:p>
            <a:pPr indent="-457200" lvl="0" marL="457200" rtl="0" algn="l">
              <a:spcBef>
                <a:spcPts val="0"/>
              </a:spcBef>
              <a:spcAft>
                <a:spcPts val="0"/>
              </a:spcAft>
              <a:buNone/>
            </a:pPr>
            <a:r>
              <a:t/>
            </a:r>
            <a:endParaRPr sz="1100"/>
          </a:p>
        </p:txBody>
      </p:sp>
      <p:sp>
        <p:nvSpPr>
          <p:cNvPr id="179" name="Google Shape;179;g797f4178f7_0_60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797f4178f7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797f4178f7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HH</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797f4178f7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797f4178f7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JG to present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797f4178f7_0_10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g797f4178f7_0_10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98450" lvl="0" marL="457200" rtl="0" algn="l">
              <a:spcBef>
                <a:spcPts val="0"/>
              </a:spcBef>
              <a:spcAft>
                <a:spcPts val="0"/>
              </a:spcAft>
              <a:buSzPts val="1100"/>
              <a:buChar char="●"/>
            </a:pPr>
            <a:r>
              <a:rPr lang="en" sz="1100"/>
              <a:t>We have capacity to increase to 60 students per grade level. We currently have 60 Kindergarten students enrolled.</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Char char="●"/>
            </a:pPr>
            <a:r>
              <a:rPr lang="en" sz="1100"/>
              <a:t>The current line of thinking regarding Pre-K is to partner with a high-quality Pre-K provider, utilizing a shared campus. The partnership will begin in the 2020-21 academic year. Thus, Pre-K is not a part of our enrollment projections. Pre-K will be on site at our facility.</a:t>
            </a:r>
            <a:endParaRPr sz="1100"/>
          </a:p>
          <a:p>
            <a:pPr indent="0" lvl="0" marL="457200" rtl="0" algn="l">
              <a:spcBef>
                <a:spcPts val="0"/>
              </a:spcBef>
              <a:spcAft>
                <a:spcPts val="0"/>
              </a:spcAft>
              <a:buNone/>
            </a:pPr>
            <a:r>
              <a:t/>
            </a:r>
            <a:endParaRPr sz="1100"/>
          </a:p>
          <a:p>
            <a:pPr indent="0" lvl="0" marL="457200" rtl="0" algn="l">
              <a:spcBef>
                <a:spcPts val="0"/>
              </a:spcBef>
              <a:spcAft>
                <a:spcPts val="0"/>
              </a:spcAft>
              <a:buNone/>
            </a:pPr>
            <a:r>
              <a:rPr lang="en" sz="1100"/>
              <a:t>Discuss 160+ acres of land</a:t>
            </a:r>
            <a:endParaRPr sz="1100"/>
          </a:p>
          <a:p>
            <a:pPr indent="0" lvl="0" marL="0" rtl="0" algn="l">
              <a:spcBef>
                <a:spcPts val="0"/>
              </a:spcBef>
              <a:spcAft>
                <a:spcPts val="0"/>
              </a:spcAft>
              <a:buNone/>
            </a:pPr>
            <a:r>
              <a:t/>
            </a:r>
            <a:endParaRPr/>
          </a:p>
        </p:txBody>
      </p:sp>
      <p:sp>
        <p:nvSpPr>
          <p:cNvPr id="206" name="Google Shape;206;g797f4178f7_0_10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8" name="Google Shape;58;p14"/>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Autofit/>
          </a:bodyPr>
          <a:lstStyle>
            <a:lvl1pPr lvl="0" rtl="0" algn="ctr">
              <a:spcBef>
                <a:spcPts val="640"/>
              </a:spcBef>
              <a:spcAft>
                <a:spcPts val="0"/>
              </a:spcAft>
              <a:buClr>
                <a:srgbClr val="888888"/>
              </a:buClr>
              <a:buSzPts val="3200"/>
              <a:buNone/>
              <a:defRPr>
                <a:solidFill>
                  <a:srgbClr val="888888"/>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59" name="Google Shape;59;p14"/>
          <p:cNvSpPr txBox="1"/>
          <p:nvPr>
            <p:ph idx="10" type="dt"/>
          </p:nvPr>
        </p:nvSpPr>
        <p:spPr>
          <a:xfrm>
            <a:off x="457200" y="4767263"/>
            <a:ext cx="21336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14"/>
          <p:cNvSpPr txBox="1"/>
          <p:nvPr>
            <p:ph idx="11" type="ftr"/>
          </p:nvPr>
        </p:nvSpPr>
        <p:spPr>
          <a:xfrm>
            <a:off x="3124200" y="4767263"/>
            <a:ext cx="28956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14"/>
          <p:cNvSpPr txBox="1"/>
          <p:nvPr>
            <p:ph idx="12" type="sldNum"/>
          </p:nvPr>
        </p:nvSpPr>
        <p:spPr>
          <a:xfrm>
            <a:off x="6553200" y="4767263"/>
            <a:ext cx="21336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4" name="Google Shape;64;p15"/>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65" name="Google Shape;65;p15"/>
          <p:cNvSpPr txBox="1"/>
          <p:nvPr>
            <p:ph idx="10" type="dt"/>
          </p:nvPr>
        </p:nvSpPr>
        <p:spPr>
          <a:xfrm>
            <a:off x="457200" y="4767263"/>
            <a:ext cx="21336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5"/>
          <p:cNvSpPr txBox="1"/>
          <p:nvPr>
            <p:ph idx="11" type="ftr"/>
          </p:nvPr>
        </p:nvSpPr>
        <p:spPr>
          <a:xfrm>
            <a:off x="3124200" y="4767263"/>
            <a:ext cx="28956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5"/>
          <p:cNvSpPr txBox="1"/>
          <p:nvPr>
            <p:ph idx="12" type="sldNum"/>
          </p:nvPr>
        </p:nvSpPr>
        <p:spPr>
          <a:xfrm>
            <a:off x="6553200" y="4767263"/>
            <a:ext cx="21336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722313" y="3305175"/>
            <a:ext cx="7772400" cy="10215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Clr>
                <a:schemeClr val="dk1"/>
              </a:buClr>
              <a:buSzPts val="4000"/>
              <a:buFont typeface="Calibri"/>
              <a:buNone/>
              <a:defRPr b="1"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0" name="Google Shape;70;p16"/>
          <p:cNvSpPr txBox="1"/>
          <p:nvPr>
            <p:ph idx="1" type="body"/>
          </p:nvPr>
        </p:nvSpPr>
        <p:spPr>
          <a:xfrm>
            <a:off x="722313" y="2180035"/>
            <a:ext cx="7772400" cy="1125300"/>
          </a:xfrm>
          <a:prstGeom prst="rect">
            <a:avLst/>
          </a:prstGeom>
          <a:noFill/>
          <a:ln>
            <a:noFill/>
          </a:ln>
        </p:spPr>
        <p:txBody>
          <a:bodyPr anchorCtr="0" anchor="b" bIns="45700" lIns="91425" spcFirstLastPara="1" rIns="91425" wrap="square" tIns="45700">
            <a:noAutofit/>
          </a:bodyPr>
          <a:lstStyle>
            <a:lvl1pPr indent="-228600" lvl="0" marL="457200" rtl="0" algn="l">
              <a:spcBef>
                <a:spcPts val="400"/>
              </a:spcBef>
              <a:spcAft>
                <a:spcPts val="0"/>
              </a:spcAft>
              <a:buClr>
                <a:srgbClr val="888888"/>
              </a:buClr>
              <a:buSzPts val="2000"/>
              <a:buNone/>
              <a:defRPr sz="2000">
                <a:solidFill>
                  <a:srgbClr val="888888"/>
                </a:solidFil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280"/>
              </a:spcBef>
              <a:spcAft>
                <a:spcPts val="0"/>
              </a:spcAft>
              <a:buClr>
                <a:srgbClr val="888888"/>
              </a:buClr>
              <a:buSzPts val="1400"/>
              <a:buNone/>
              <a:defRPr sz="1400">
                <a:solidFill>
                  <a:srgbClr val="888888"/>
                </a:solidFill>
              </a:defRPr>
            </a:lvl7pPr>
            <a:lvl8pPr indent="-228600" lvl="7" marL="3657600" rtl="0" algn="l">
              <a:spcBef>
                <a:spcPts val="280"/>
              </a:spcBef>
              <a:spcAft>
                <a:spcPts val="0"/>
              </a:spcAft>
              <a:buClr>
                <a:srgbClr val="888888"/>
              </a:buClr>
              <a:buSzPts val="1400"/>
              <a:buNone/>
              <a:defRPr sz="1400">
                <a:solidFill>
                  <a:srgbClr val="888888"/>
                </a:solidFill>
              </a:defRPr>
            </a:lvl8pPr>
            <a:lvl9pPr indent="-228600" lvl="8" marL="4114800" rtl="0" algn="l">
              <a:spcBef>
                <a:spcPts val="280"/>
              </a:spcBef>
              <a:spcAft>
                <a:spcPts val="0"/>
              </a:spcAft>
              <a:buClr>
                <a:srgbClr val="888888"/>
              </a:buClr>
              <a:buSzPts val="1400"/>
              <a:buNone/>
              <a:defRPr sz="1400">
                <a:solidFill>
                  <a:srgbClr val="888888"/>
                </a:solidFill>
              </a:defRPr>
            </a:lvl9pPr>
          </a:lstStyle>
          <a:p/>
        </p:txBody>
      </p:sp>
      <p:sp>
        <p:nvSpPr>
          <p:cNvPr id="71" name="Google Shape;71;p16"/>
          <p:cNvSpPr txBox="1"/>
          <p:nvPr>
            <p:ph idx="10" type="dt"/>
          </p:nvPr>
        </p:nvSpPr>
        <p:spPr>
          <a:xfrm>
            <a:off x="457200" y="4767263"/>
            <a:ext cx="21336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6"/>
          <p:cNvSpPr txBox="1"/>
          <p:nvPr>
            <p:ph idx="11" type="ftr"/>
          </p:nvPr>
        </p:nvSpPr>
        <p:spPr>
          <a:xfrm>
            <a:off x="3124200" y="4767263"/>
            <a:ext cx="28956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6"/>
          <p:cNvSpPr txBox="1"/>
          <p:nvPr>
            <p:ph idx="12" type="sldNum"/>
          </p:nvPr>
        </p:nvSpPr>
        <p:spPr>
          <a:xfrm>
            <a:off x="6553200" y="4767263"/>
            <a:ext cx="21336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6" name="Google Shape;76;p17"/>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77" name="Google Shape;77;p17"/>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78" name="Google Shape;78;p17"/>
          <p:cNvSpPr txBox="1"/>
          <p:nvPr>
            <p:ph idx="10" type="dt"/>
          </p:nvPr>
        </p:nvSpPr>
        <p:spPr>
          <a:xfrm>
            <a:off x="457200" y="4767263"/>
            <a:ext cx="21336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7"/>
          <p:cNvSpPr txBox="1"/>
          <p:nvPr>
            <p:ph idx="11" type="ftr"/>
          </p:nvPr>
        </p:nvSpPr>
        <p:spPr>
          <a:xfrm>
            <a:off x="3124200" y="4767263"/>
            <a:ext cx="28956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 name="Google Shape;80;p17"/>
          <p:cNvSpPr txBox="1"/>
          <p:nvPr>
            <p:ph idx="12" type="sldNum"/>
          </p:nvPr>
        </p:nvSpPr>
        <p:spPr>
          <a:xfrm>
            <a:off x="6553200" y="4767263"/>
            <a:ext cx="21336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3" name="Google Shape;83;p18"/>
          <p:cNvSpPr txBox="1"/>
          <p:nvPr>
            <p:ph idx="1" type="body"/>
          </p:nvPr>
        </p:nvSpPr>
        <p:spPr>
          <a:xfrm>
            <a:off x="457200" y="1151335"/>
            <a:ext cx="4040100" cy="4800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84" name="Google Shape;84;p18"/>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85" name="Google Shape;85;p18"/>
          <p:cNvSpPr txBox="1"/>
          <p:nvPr>
            <p:ph idx="3" type="body"/>
          </p:nvPr>
        </p:nvSpPr>
        <p:spPr>
          <a:xfrm>
            <a:off x="4645025" y="1151335"/>
            <a:ext cx="4041900" cy="4800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86" name="Google Shape;86;p18"/>
          <p:cNvSpPr txBox="1"/>
          <p:nvPr>
            <p:ph idx="4" type="body"/>
          </p:nvPr>
        </p:nvSpPr>
        <p:spPr>
          <a:xfrm>
            <a:off x="4645025" y="1631156"/>
            <a:ext cx="4041900" cy="29634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87" name="Google Shape;87;p18"/>
          <p:cNvSpPr txBox="1"/>
          <p:nvPr>
            <p:ph idx="10" type="dt"/>
          </p:nvPr>
        </p:nvSpPr>
        <p:spPr>
          <a:xfrm>
            <a:off x="457200" y="4767263"/>
            <a:ext cx="21336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18"/>
          <p:cNvSpPr txBox="1"/>
          <p:nvPr>
            <p:ph idx="11" type="ftr"/>
          </p:nvPr>
        </p:nvSpPr>
        <p:spPr>
          <a:xfrm>
            <a:off x="3124200" y="4767263"/>
            <a:ext cx="28956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8"/>
          <p:cNvSpPr txBox="1"/>
          <p:nvPr>
            <p:ph idx="12" type="sldNum"/>
          </p:nvPr>
        </p:nvSpPr>
        <p:spPr>
          <a:xfrm>
            <a:off x="6553200" y="4767263"/>
            <a:ext cx="21336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2" name="Google Shape;92;p19"/>
          <p:cNvSpPr txBox="1"/>
          <p:nvPr>
            <p:ph idx="10" type="dt"/>
          </p:nvPr>
        </p:nvSpPr>
        <p:spPr>
          <a:xfrm>
            <a:off x="457200" y="4767263"/>
            <a:ext cx="21336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Google Shape;93;p19"/>
          <p:cNvSpPr txBox="1"/>
          <p:nvPr>
            <p:ph idx="11" type="ftr"/>
          </p:nvPr>
        </p:nvSpPr>
        <p:spPr>
          <a:xfrm>
            <a:off x="3124200" y="4767263"/>
            <a:ext cx="28956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4" name="Google Shape;94;p19"/>
          <p:cNvSpPr txBox="1"/>
          <p:nvPr>
            <p:ph idx="12" type="sldNum"/>
          </p:nvPr>
        </p:nvSpPr>
        <p:spPr>
          <a:xfrm>
            <a:off x="6553200" y="4767263"/>
            <a:ext cx="21336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457200" y="4767263"/>
            <a:ext cx="21336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 name="Google Shape;97;p20"/>
          <p:cNvSpPr txBox="1"/>
          <p:nvPr>
            <p:ph idx="11" type="ftr"/>
          </p:nvPr>
        </p:nvSpPr>
        <p:spPr>
          <a:xfrm>
            <a:off x="3124200" y="4767263"/>
            <a:ext cx="28956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8" name="Google Shape;98;p20"/>
          <p:cNvSpPr txBox="1"/>
          <p:nvPr>
            <p:ph idx="12" type="sldNum"/>
          </p:nvPr>
        </p:nvSpPr>
        <p:spPr>
          <a:xfrm>
            <a:off x="6553200" y="4767263"/>
            <a:ext cx="21336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457200" y="204788"/>
            <a:ext cx="3008400" cy="8715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1" name="Google Shape;101;p21"/>
          <p:cNvSpPr txBox="1"/>
          <p:nvPr>
            <p:ph idx="1" type="body"/>
          </p:nvPr>
        </p:nvSpPr>
        <p:spPr>
          <a:xfrm>
            <a:off x="3575050" y="204788"/>
            <a:ext cx="5111700" cy="4389600"/>
          </a:xfrm>
          <a:prstGeom prst="rect">
            <a:avLst/>
          </a:prstGeom>
          <a:noFill/>
          <a:ln>
            <a:noFill/>
          </a:ln>
        </p:spPr>
        <p:txBody>
          <a:bodyPr anchorCtr="0" anchor="t" bIns="45700" lIns="91425" spcFirstLastPara="1" rIns="91425" wrap="square" tIns="45700">
            <a:no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102" name="Google Shape;102;p21"/>
          <p:cNvSpPr txBox="1"/>
          <p:nvPr>
            <p:ph idx="2" type="body"/>
          </p:nvPr>
        </p:nvSpPr>
        <p:spPr>
          <a:xfrm>
            <a:off x="457200" y="1076325"/>
            <a:ext cx="3008400" cy="35184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103" name="Google Shape;103;p21"/>
          <p:cNvSpPr txBox="1"/>
          <p:nvPr>
            <p:ph idx="10" type="dt"/>
          </p:nvPr>
        </p:nvSpPr>
        <p:spPr>
          <a:xfrm>
            <a:off x="457200" y="4767263"/>
            <a:ext cx="21336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 name="Google Shape;104;p21"/>
          <p:cNvSpPr txBox="1"/>
          <p:nvPr>
            <p:ph idx="11" type="ftr"/>
          </p:nvPr>
        </p:nvSpPr>
        <p:spPr>
          <a:xfrm>
            <a:off x="3124200" y="4767263"/>
            <a:ext cx="28956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5" name="Google Shape;105;p21"/>
          <p:cNvSpPr txBox="1"/>
          <p:nvPr>
            <p:ph idx="12" type="sldNum"/>
          </p:nvPr>
        </p:nvSpPr>
        <p:spPr>
          <a:xfrm>
            <a:off x="6553200" y="4767263"/>
            <a:ext cx="21336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1792288" y="3600450"/>
            <a:ext cx="5486400" cy="4251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8" name="Google Shape;108;p22"/>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09" name="Google Shape;109;p22"/>
          <p:cNvSpPr txBox="1"/>
          <p:nvPr>
            <p:ph idx="1" type="body"/>
          </p:nvPr>
        </p:nvSpPr>
        <p:spPr>
          <a:xfrm>
            <a:off x="1792288" y="4025503"/>
            <a:ext cx="5486400" cy="6036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110" name="Google Shape;110;p22"/>
          <p:cNvSpPr txBox="1"/>
          <p:nvPr>
            <p:ph idx="10" type="dt"/>
          </p:nvPr>
        </p:nvSpPr>
        <p:spPr>
          <a:xfrm>
            <a:off x="457200" y="4767263"/>
            <a:ext cx="21336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1" name="Google Shape;111;p22"/>
          <p:cNvSpPr txBox="1"/>
          <p:nvPr>
            <p:ph idx="11" type="ftr"/>
          </p:nvPr>
        </p:nvSpPr>
        <p:spPr>
          <a:xfrm>
            <a:off x="3124200" y="4767263"/>
            <a:ext cx="28956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2" name="Google Shape;112;p22"/>
          <p:cNvSpPr txBox="1"/>
          <p:nvPr>
            <p:ph idx="12" type="sldNum"/>
          </p:nvPr>
        </p:nvSpPr>
        <p:spPr>
          <a:xfrm>
            <a:off x="6553200" y="4767263"/>
            <a:ext cx="21336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5" name="Google Shape;115;p23"/>
          <p:cNvSpPr txBox="1"/>
          <p:nvPr>
            <p:ph idx="1" type="body"/>
          </p:nvPr>
        </p:nvSpPr>
        <p:spPr>
          <a:xfrm rot="5400000">
            <a:off x="2874750" y="-1217400"/>
            <a:ext cx="3394500" cy="8229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16" name="Google Shape;116;p23"/>
          <p:cNvSpPr txBox="1"/>
          <p:nvPr>
            <p:ph idx="10" type="dt"/>
          </p:nvPr>
        </p:nvSpPr>
        <p:spPr>
          <a:xfrm>
            <a:off x="457200" y="4767263"/>
            <a:ext cx="21336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7" name="Google Shape;117;p23"/>
          <p:cNvSpPr txBox="1"/>
          <p:nvPr>
            <p:ph idx="11" type="ftr"/>
          </p:nvPr>
        </p:nvSpPr>
        <p:spPr>
          <a:xfrm>
            <a:off x="3124200" y="4767263"/>
            <a:ext cx="28956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8" name="Google Shape;118;p23"/>
          <p:cNvSpPr txBox="1"/>
          <p:nvPr>
            <p:ph idx="12" type="sldNum"/>
          </p:nvPr>
        </p:nvSpPr>
        <p:spPr>
          <a:xfrm>
            <a:off x="6553200" y="4767263"/>
            <a:ext cx="21336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463750" y="1371628"/>
            <a:ext cx="4388700" cy="20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1" name="Google Shape;121;p24"/>
          <p:cNvSpPr txBox="1"/>
          <p:nvPr>
            <p:ph idx="1" type="body"/>
          </p:nvPr>
        </p:nvSpPr>
        <p:spPr>
          <a:xfrm rot="5400000">
            <a:off x="1272750" y="-609572"/>
            <a:ext cx="4388700" cy="6019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22" name="Google Shape;122;p24"/>
          <p:cNvSpPr txBox="1"/>
          <p:nvPr>
            <p:ph idx="10" type="dt"/>
          </p:nvPr>
        </p:nvSpPr>
        <p:spPr>
          <a:xfrm>
            <a:off x="457200" y="4767263"/>
            <a:ext cx="21336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3" name="Google Shape;123;p24"/>
          <p:cNvSpPr txBox="1"/>
          <p:nvPr>
            <p:ph idx="11" type="ftr"/>
          </p:nvPr>
        </p:nvSpPr>
        <p:spPr>
          <a:xfrm>
            <a:off x="3124200" y="4767263"/>
            <a:ext cx="2895600" cy="273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4" name="Google Shape;124;p24"/>
          <p:cNvSpPr txBox="1"/>
          <p:nvPr>
            <p:ph idx="12" type="sldNum"/>
          </p:nvPr>
        </p:nvSpPr>
        <p:spPr>
          <a:xfrm>
            <a:off x="6553200" y="4767263"/>
            <a:ext cx="2133600" cy="2739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2.xml"/><Relationship Id="rId12" Type="http://schemas.openxmlformats.org/officeDocument/2006/relationships/slideLayout" Target="../slideLayouts/slideLayout22.xml"/><Relationship Id="rId1" Type="http://schemas.openxmlformats.org/officeDocument/2006/relationships/image" Target="../media/image14.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p:nvPr/>
        </p:nvSpPr>
        <p:spPr>
          <a:xfrm>
            <a:off x="0" y="4594622"/>
            <a:ext cx="9144000" cy="548700"/>
          </a:xfrm>
          <a:prstGeom prst="rect">
            <a:avLst/>
          </a:prstGeom>
          <a:solidFill>
            <a:srgbClr val="FD8B25"/>
          </a:solidFill>
          <a:ln>
            <a:noFill/>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3" name="Google Shape;53;p13"/>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4" name="Google Shape;54;p13"/>
          <p:cNvSpPr txBox="1"/>
          <p:nvPr/>
        </p:nvSpPr>
        <p:spPr>
          <a:xfrm>
            <a:off x="3614554" y="4742669"/>
            <a:ext cx="5112900" cy="2307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 sz="1400" u="none" cap="none" strike="noStrike">
                <a:solidFill>
                  <a:schemeClr val="lt1"/>
                </a:solidFill>
                <a:latin typeface="Roboto Slab"/>
                <a:ea typeface="Roboto Slab"/>
                <a:cs typeface="Roboto Slab"/>
                <a:sym typeface="Roboto Slab"/>
              </a:rPr>
              <a:t>Student Centered // Community Focused // Impact Driven</a:t>
            </a:r>
            <a:endParaRPr/>
          </a:p>
        </p:txBody>
      </p:sp>
      <p:pic>
        <p:nvPicPr>
          <p:cNvPr descr="Horizontal Layout Light BG.pdf" id="55" name="Google Shape;55;p13"/>
          <p:cNvPicPr preferRelativeResize="0"/>
          <p:nvPr/>
        </p:nvPicPr>
        <p:blipFill rotWithShape="1">
          <a:blip r:embed="rId1">
            <a:alphaModFix/>
          </a:blip>
          <a:srcRect b="0" l="0" r="0" t="0"/>
          <a:stretch/>
        </p:blipFill>
        <p:spPr>
          <a:xfrm>
            <a:off x="223520" y="4321011"/>
            <a:ext cx="1187743" cy="118774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8.png"/><Relationship Id="rId7" Type="http://schemas.openxmlformats.org/officeDocument/2006/relationships/image" Target="../media/image6.png"/><Relationship Id="rId8"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2.png"/><Relationship Id="rId7"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151"/>
        </a:solidFill>
      </p:bgPr>
    </p:bg>
    <p:spTree>
      <p:nvGrpSpPr>
        <p:cNvPr id="128" name="Shape 128"/>
        <p:cNvGrpSpPr/>
        <p:nvPr/>
      </p:nvGrpSpPr>
      <p:grpSpPr>
        <a:xfrm>
          <a:off x="0" y="0"/>
          <a:ext cx="0" cy="0"/>
          <a:chOff x="0" y="0"/>
          <a:chExt cx="0" cy="0"/>
        </a:xfrm>
      </p:grpSpPr>
      <p:sp>
        <p:nvSpPr>
          <p:cNvPr id="129" name="Google Shape;129;p25"/>
          <p:cNvSpPr txBox="1"/>
          <p:nvPr>
            <p:ph type="ctrTitle"/>
          </p:nvPr>
        </p:nvSpPr>
        <p:spPr>
          <a:xfrm>
            <a:off x="311708" y="220412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Welcome to our Village!</a:t>
            </a:r>
            <a:endParaRPr/>
          </a:p>
        </p:txBody>
      </p:sp>
      <p:pic>
        <p:nvPicPr>
          <p:cNvPr id="130" name="Google Shape;130;p25"/>
          <p:cNvPicPr preferRelativeResize="0"/>
          <p:nvPr/>
        </p:nvPicPr>
        <p:blipFill rotWithShape="1">
          <a:blip r:embed="rId3">
            <a:alphaModFix/>
          </a:blip>
          <a:srcRect b="35254" l="1713" r="1500" t="20411"/>
          <a:stretch/>
        </p:blipFill>
        <p:spPr>
          <a:xfrm>
            <a:off x="2082800" y="993425"/>
            <a:ext cx="4978400" cy="2280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9" name="Shape 219"/>
        <p:cNvGrpSpPr/>
        <p:nvPr/>
      </p:nvGrpSpPr>
      <p:grpSpPr>
        <a:xfrm>
          <a:off x="0" y="0"/>
          <a:ext cx="0" cy="0"/>
          <a:chOff x="0" y="0"/>
          <a:chExt cx="0" cy="0"/>
        </a:xfrm>
      </p:grpSpPr>
      <p:sp>
        <p:nvSpPr>
          <p:cNvPr id="220" name="Google Shape;220;p34"/>
          <p:cNvSpPr txBox="1"/>
          <p:nvPr/>
        </p:nvSpPr>
        <p:spPr>
          <a:xfrm rot="-5400000">
            <a:off x="-1631350" y="1993650"/>
            <a:ext cx="4158600" cy="3375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400"/>
              <a:buFont typeface="Roboto Slab Regular"/>
              <a:buNone/>
            </a:pPr>
            <a:r>
              <a:rPr lang="en" sz="3200">
                <a:solidFill>
                  <a:schemeClr val="lt1"/>
                </a:solidFill>
                <a:latin typeface="Roboto Slab Regular"/>
                <a:ea typeface="Roboto Slab Regular"/>
                <a:cs typeface="Roboto Slab Regular"/>
                <a:sym typeface="Roboto Slab Regular"/>
              </a:rPr>
              <a:t>Stakeholder Satisfaction</a:t>
            </a:r>
            <a:endParaRPr sz="3200">
              <a:solidFill>
                <a:schemeClr val="lt1"/>
              </a:solidFill>
              <a:latin typeface="Roboto Slab Regular"/>
              <a:ea typeface="Roboto Slab Regular"/>
              <a:cs typeface="Roboto Slab Regular"/>
              <a:sym typeface="Roboto Slab Regular"/>
            </a:endParaRPr>
          </a:p>
        </p:txBody>
      </p:sp>
      <p:sp>
        <p:nvSpPr>
          <p:cNvPr id="221" name="Google Shape;221;p34"/>
          <p:cNvSpPr txBox="1"/>
          <p:nvPr/>
        </p:nvSpPr>
        <p:spPr>
          <a:xfrm>
            <a:off x="930675" y="0"/>
            <a:ext cx="8143500" cy="10026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t/>
            </a:r>
            <a:endParaRPr sz="1800">
              <a:highlight>
                <a:srgbClr val="FFFFFF"/>
              </a:highlight>
              <a:latin typeface="Nunito"/>
              <a:ea typeface="Nunito"/>
              <a:cs typeface="Nunito"/>
              <a:sym typeface="Nunito"/>
            </a:endParaRPr>
          </a:p>
        </p:txBody>
      </p:sp>
      <p:sp>
        <p:nvSpPr>
          <p:cNvPr id="222" name="Google Shape;222;p34"/>
          <p:cNvSpPr txBox="1"/>
          <p:nvPr/>
        </p:nvSpPr>
        <p:spPr>
          <a:xfrm>
            <a:off x="-157825" y="-90500"/>
            <a:ext cx="9089100" cy="677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400"/>
              <a:buFont typeface="Roboto Slab Regular"/>
              <a:buNone/>
            </a:pPr>
            <a:r>
              <a:t/>
            </a:r>
            <a:endParaRPr b="1" sz="4000">
              <a:solidFill>
                <a:srgbClr val="1F7572"/>
              </a:solidFill>
              <a:latin typeface="Roboto Slab"/>
              <a:ea typeface="Roboto Slab"/>
              <a:cs typeface="Roboto Slab"/>
              <a:sym typeface="Roboto Slab"/>
            </a:endParaRPr>
          </a:p>
          <a:p>
            <a:pPr indent="0" lvl="0" marL="0" marR="0" rtl="0" algn="ctr">
              <a:spcBef>
                <a:spcPts val="0"/>
              </a:spcBef>
              <a:spcAft>
                <a:spcPts val="0"/>
              </a:spcAft>
              <a:buClr>
                <a:schemeClr val="lt1"/>
              </a:buClr>
              <a:buSzPts val="4400"/>
              <a:buFont typeface="Roboto Slab Regular"/>
              <a:buNone/>
            </a:pPr>
            <a:r>
              <a:rPr b="1" lang="en" sz="4000">
                <a:solidFill>
                  <a:srgbClr val="1F7572"/>
                </a:solidFill>
                <a:latin typeface="Roboto Slab"/>
                <a:ea typeface="Roboto Slab"/>
                <a:cs typeface="Roboto Slab"/>
                <a:sym typeface="Roboto Slab"/>
              </a:rPr>
              <a:t>Parents &amp; Families Quotes </a:t>
            </a:r>
            <a:endParaRPr b="1" sz="4000">
              <a:solidFill>
                <a:srgbClr val="1F7572"/>
              </a:solidFill>
              <a:highlight>
                <a:srgbClr val="FFFF00"/>
              </a:highlight>
              <a:latin typeface="Roboto Slab"/>
              <a:ea typeface="Roboto Slab"/>
              <a:cs typeface="Roboto Slab"/>
              <a:sym typeface="Roboto Slab"/>
            </a:endParaRPr>
          </a:p>
          <a:p>
            <a:pPr indent="0" lvl="0" marL="0" marR="0" rtl="0" algn="ctr">
              <a:spcBef>
                <a:spcPts val="0"/>
              </a:spcBef>
              <a:spcAft>
                <a:spcPts val="0"/>
              </a:spcAft>
              <a:buClr>
                <a:schemeClr val="lt1"/>
              </a:buClr>
              <a:buSzPts val="4400"/>
              <a:buFont typeface="Roboto Slab Regular"/>
              <a:buNone/>
            </a:pPr>
            <a:r>
              <a:rPr i="1" lang="en" sz="1800">
                <a:solidFill>
                  <a:srgbClr val="FD8B25"/>
                </a:solidFill>
                <a:latin typeface="Roboto"/>
                <a:ea typeface="Roboto"/>
                <a:cs typeface="Roboto"/>
                <a:sym typeface="Roboto"/>
              </a:rPr>
              <a:t>What do you like best about our school?</a:t>
            </a:r>
            <a:endParaRPr i="1" sz="1800">
              <a:solidFill>
                <a:srgbClr val="FD8B25"/>
              </a:solidFill>
              <a:latin typeface="Roboto"/>
              <a:ea typeface="Roboto"/>
              <a:cs typeface="Roboto"/>
              <a:sym typeface="Roboto"/>
            </a:endParaRPr>
          </a:p>
          <a:p>
            <a:pPr indent="0" lvl="0" marL="0" marR="0" rtl="0" algn="ctr">
              <a:spcBef>
                <a:spcPts val="0"/>
              </a:spcBef>
              <a:spcAft>
                <a:spcPts val="0"/>
              </a:spcAft>
              <a:buClr>
                <a:schemeClr val="lt1"/>
              </a:buClr>
              <a:buSzPts val="4400"/>
              <a:buFont typeface="Roboto Slab Regular"/>
              <a:buNone/>
            </a:pPr>
            <a:r>
              <a:t/>
            </a:r>
            <a:endParaRPr i="1" sz="1800">
              <a:solidFill>
                <a:srgbClr val="FD8B25"/>
              </a:solidFill>
              <a:latin typeface="Roboto"/>
              <a:ea typeface="Roboto"/>
              <a:cs typeface="Roboto"/>
              <a:sym typeface="Roboto"/>
            </a:endParaRPr>
          </a:p>
        </p:txBody>
      </p:sp>
      <p:sp>
        <p:nvSpPr>
          <p:cNvPr id="223" name="Google Shape;223;p34"/>
          <p:cNvSpPr txBox="1"/>
          <p:nvPr/>
        </p:nvSpPr>
        <p:spPr>
          <a:xfrm>
            <a:off x="863450" y="923000"/>
            <a:ext cx="8369100" cy="336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2400">
                <a:latin typeface="Nunito"/>
                <a:ea typeface="Nunito"/>
                <a:cs typeface="Nunito"/>
                <a:sym typeface="Nunito"/>
              </a:rPr>
              <a:t>“I absolutely LOVE the way they everyone loves our babies. There isn't a single guide that doesn't know every prepsters name. I love the unique way that you all teach each child based on their individual need. I love how informed that you all keep the parents. I love LEGACY PREP.”</a:t>
            </a:r>
            <a:endParaRPr i="1" sz="2400">
              <a:latin typeface="Nunito"/>
              <a:ea typeface="Nunito"/>
              <a:cs typeface="Nunito"/>
              <a:sym typeface="Nunito"/>
            </a:endParaRPr>
          </a:p>
          <a:p>
            <a:pPr indent="0" lvl="0" marL="0" rtl="0" algn="l">
              <a:spcBef>
                <a:spcPts val="0"/>
              </a:spcBef>
              <a:spcAft>
                <a:spcPts val="0"/>
              </a:spcAft>
              <a:buNone/>
            </a:pPr>
            <a:r>
              <a:t/>
            </a:r>
            <a:endParaRPr>
              <a:solidFill>
                <a:schemeClr val="dk1"/>
              </a:solidFill>
              <a:latin typeface="Nunito"/>
              <a:ea typeface="Nunito"/>
              <a:cs typeface="Nunito"/>
              <a:sym typeface="Nunito"/>
            </a:endParaRPr>
          </a:p>
          <a:p>
            <a:pPr indent="0" lvl="0" marL="0" rtl="0" algn="l">
              <a:spcBef>
                <a:spcPts val="0"/>
              </a:spcBef>
              <a:spcAft>
                <a:spcPts val="0"/>
              </a:spcAft>
              <a:buNone/>
            </a:pPr>
            <a:r>
              <a:t/>
            </a:r>
            <a:endParaRPr>
              <a:solidFill>
                <a:srgbClr val="351C75"/>
              </a:solidFill>
              <a:latin typeface="Nunito"/>
              <a:ea typeface="Nunito"/>
              <a:cs typeface="Nunito"/>
              <a:sym typeface="Nunito"/>
            </a:endParaRPr>
          </a:p>
          <a:p>
            <a:pPr indent="0" lvl="0" marL="0" rtl="0" algn="l">
              <a:spcBef>
                <a:spcPts val="0"/>
              </a:spcBef>
              <a:spcAft>
                <a:spcPts val="0"/>
              </a:spcAft>
              <a:buNone/>
            </a:pPr>
            <a:r>
              <a:rPr lang="en" sz="2400">
                <a:solidFill>
                  <a:srgbClr val="351C75"/>
                </a:solidFill>
                <a:latin typeface="Nunito"/>
                <a:ea typeface="Nunito"/>
                <a:cs typeface="Nunito"/>
                <a:sym typeface="Nunito"/>
              </a:rPr>
              <a:t>“Teachers love the kids like they are their own.”</a:t>
            </a:r>
            <a:endParaRPr sz="2400">
              <a:solidFill>
                <a:srgbClr val="351C75"/>
              </a:solidFill>
              <a:latin typeface="Nunito"/>
              <a:ea typeface="Nunito"/>
              <a:cs typeface="Nunito"/>
              <a:sym typeface="Nunito"/>
            </a:endParaRPr>
          </a:p>
          <a:p>
            <a:pPr indent="0" lvl="0" marL="457200" rtl="0" algn="l">
              <a:spcBef>
                <a:spcPts val="0"/>
              </a:spcBef>
              <a:spcAft>
                <a:spcPts val="0"/>
              </a:spcAft>
              <a:buNone/>
            </a:pPr>
            <a:r>
              <a:t/>
            </a:r>
            <a:endParaRPr>
              <a:solidFill>
                <a:schemeClr val="dk1"/>
              </a:solidFill>
              <a:latin typeface="Nunito"/>
              <a:ea typeface="Nunito"/>
              <a:cs typeface="Nunito"/>
              <a:sym typeface="Nunito"/>
            </a:endParaRPr>
          </a:p>
          <a:p>
            <a:pPr indent="0" lvl="0" marL="457200" rtl="0" algn="l">
              <a:spcBef>
                <a:spcPts val="0"/>
              </a:spcBef>
              <a:spcAft>
                <a:spcPts val="0"/>
              </a:spcAft>
              <a:buNone/>
            </a:pPr>
            <a:r>
              <a:t/>
            </a:r>
            <a:endParaRPr>
              <a:solidFill>
                <a:schemeClr val="dk1"/>
              </a:solidFill>
              <a:latin typeface="Nunito"/>
              <a:ea typeface="Nunito"/>
              <a:cs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8" name="Shape 228"/>
        <p:cNvGrpSpPr/>
        <p:nvPr/>
      </p:nvGrpSpPr>
      <p:grpSpPr>
        <a:xfrm>
          <a:off x="0" y="0"/>
          <a:ext cx="0" cy="0"/>
          <a:chOff x="0" y="0"/>
          <a:chExt cx="0" cy="0"/>
        </a:xfrm>
      </p:grpSpPr>
      <p:sp>
        <p:nvSpPr>
          <p:cNvPr id="229" name="Google Shape;229;p35"/>
          <p:cNvSpPr txBox="1"/>
          <p:nvPr/>
        </p:nvSpPr>
        <p:spPr>
          <a:xfrm rot="-5400000">
            <a:off x="-1631350" y="1993650"/>
            <a:ext cx="4158600" cy="3375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400"/>
              <a:buFont typeface="Roboto Slab Regular"/>
              <a:buNone/>
            </a:pPr>
            <a:r>
              <a:rPr lang="en" sz="3200">
                <a:solidFill>
                  <a:schemeClr val="lt1"/>
                </a:solidFill>
                <a:latin typeface="Roboto Slab Regular"/>
                <a:ea typeface="Roboto Slab Regular"/>
                <a:cs typeface="Roboto Slab Regular"/>
                <a:sym typeface="Roboto Slab Regular"/>
              </a:rPr>
              <a:t>Stakeholder Satisfaction</a:t>
            </a:r>
            <a:endParaRPr sz="3200">
              <a:solidFill>
                <a:schemeClr val="lt1"/>
              </a:solidFill>
              <a:latin typeface="Roboto Slab Regular"/>
              <a:ea typeface="Roboto Slab Regular"/>
              <a:cs typeface="Roboto Slab Regular"/>
              <a:sym typeface="Roboto Slab Regular"/>
            </a:endParaRPr>
          </a:p>
        </p:txBody>
      </p:sp>
      <p:sp>
        <p:nvSpPr>
          <p:cNvPr id="230" name="Google Shape;230;p35"/>
          <p:cNvSpPr txBox="1"/>
          <p:nvPr/>
        </p:nvSpPr>
        <p:spPr>
          <a:xfrm>
            <a:off x="930675" y="0"/>
            <a:ext cx="8143500" cy="1002600"/>
          </a:xfrm>
          <a:prstGeom prst="rect">
            <a:avLst/>
          </a:prstGeom>
          <a:noFill/>
          <a:ln>
            <a:noFill/>
          </a:ln>
        </p:spPr>
        <p:txBody>
          <a:bodyPr anchorCtr="0" anchor="t" bIns="91425" lIns="91425" spcFirstLastPara="1" rIns="91425" wrap="square" tIns="91425">
            <a:noAutofit/>
          </a:bodyPr>
          <a:lstStyle/>
          <a:p>
            <a:pPr indent="0" lvl="0" marL="0" rtl="0" algn="l">
              <a:spcBef>
                <a:spcPts val="360"/>
              </a:spcBef>
              <a:spcAft>
                <a:spcPts val="0"/>
              </a:spcAft>
              <a:buNone/>
            </a:pPr>
            <a:r>
              <a:t/>
            </a:r>
            <a:endParaRPr sz="1800">
              <a:highlight>
                <a:srgbClr val="FFFFFF"/>
              </a:highlight>
              <a:latin typeface="Nunito"/>
              <a:ea typeface="Nunito"/>
              <a:cs typeface="Nunito"/>
              <a:sym typeface="Nunito"/>
            </a:endParaRPr>
          </a:p>
        </p:txBody>
      </p:sp>
      <p:sp>
        <p:nvSpPr>
          <p:cNvPr id="231" name="Google Shape;231;p35"/>
          <p:cNvSpPr txBox="1"/>
          <p:nvPr/>
        </p:nvSpPr>
        <p:spPr>
          <a:xfrm>
            <a:off x="-157825" y="-90500"/>
            <a:ext cx="9089100" cy="677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400"/>
              <a:buFont typeface="Roboto Slab Regular"/>
              <a:buNone/>
            </a:pPr>
            <a:r>
              <a:t/>
            </a:r>
            <a:endParaRPr b="1" sz="4000">
              <a:solidFill>
                <a:srgbClr val="1F7572"/>
              </a:solidFill>
              <a:latin typeface="Roboto Slab"/>
              <a:ea typeface="Roboto Slab"/>
              <a:cs typeface="Roboto Slab"/>
              <a:sym typeface="Roboto Slab"/>
            </a:endParaRPr>
          </a:p>
          <a:p>
            <a:pPr indent="0" lvl="0" marL="0" marR="0" rtl="0" algn="ctr">
              <a:spcBef>
                <a:spcPts val="0"/>
              </a:spcBef>
              <a:spcAft>
                <a:spcPts val="0"/>
              </a:spcAft>
              <a:buClr>
                <a:schemeClr val="lt1"/>
              </a:buClr>
              <a:buSzPts val="4400"/>
              <a:buFont typeface="Roboto Slab Regular"/>
              <a:buNone/>
            </a:pPr>
            <a:r>
              <a:rPr b="1" lang="en" sz="4000">
                <a:solidFill>
                  <a:srgbClr val="1F7572"/>
                </a:solidFill>
                <a:latin typeface="Roboto Slab"/>
                <a:ea typeface="Roboto Slab"/>
                <a:cs typeface="Roboto Slab"/>
                <a:sym typeface="Roboto Slab"/>
              </a:rPr>
              <a:t>Parents &amp; Families Quotes </a:t>
            </a:r>
            <a:endParaRPr b="1" sz="4000">
              <a:solidFill>
                <a:srgbClr val="1F7572"/>
              </a:solidFill>
              <a:highlight>
                <a:srgbClr val="FFFF00"/>
              </a:highlight>
              <a:latin typeface="Roboto Slab"/>
              <a:ea typeface="Roboto Slab"/>
              <a:cs typeface="Roboto Slab"/>
              <a:sym typeface="Roboto Slab"/>
            </a:endParaRPr>
          </a:p>
          <a:p>
            <a:pPr indent="0" lvl="0" marL="0" marR="0" rtl="0" algn="ctr">
              <a:spcBef>
                <a:spcPts val="0"/>
              </a:spcBef>
              <a:spcAft>
                <a:spcPts val="0"/>
              </a:spcAft>
              <a:buClr>
                <a:schemeClr val="lt1"/>
              </a:buClr>
              <a:buSzPts val="4400"/>
              <a:buFont typeface="Roboto Slab Regular"/>
              <a:buNone/>
            </a:pPr>
            <a:r>
              <a:rPr i="1" lang="en" sz="1800">
                <a:solidFill>
                  <a:srgbClr val="FD8B25"/>
                </a:solidFill>
                <a:latin typeface="Roboto"/>
                <a:ea typeface="Roboto"/>
                <a:cs typeface="Roboto"/>
                <a:sym typeface="Roboto"/>
              </a:rPr>
              <a:t>What do you like best about our school?</a:t>
            </a:r>
            <a:endParaRPr i="1" sz="1800">
              <a:solidFill>
                <a:srgbClr val="FD8B25"/>
              </a:solidFill>
              <a:latin typeface="Roboto"/>
              <a:ea typeface="Roboto"/>
              <a:cs typeface="Roboto"/>
              <a:sym typeface="Roboto"/>
            </a:endParaRPr>
          </a:p>
          <a:p>
            <a:pPr indent="0" lvl="0" marL="0" marR="0" rtl="0" algn="ctr">
              <a:spcBef>
                <a:spcPts val="0"/>
              </a:spcBef>
              <a:spcAft>
                <a:spcPts val="0"/>
              </a:spcAft>
              <a:buClr>
                <a:schemeClr val="lt1"/>
              </a:buClr>
              <a:buSzPts val="4400"/>
              <a:buFont typeface="Roboto Slab Regular"/>
              <a:buNone/>
            </a:pPr>
            <a:r>
              <a:t/>
            </a:r>
            <a:endParaRPr i="1" sz="1800">
              <a:solidFill>
                <a:srgbClr val="FD8B25"/>
              </a:solidFill>
              <a:latin typeface="Roboto"/>
              <a:ea typeface="Roboto"/>
              <a:cs typeface="Roboto"/>
              <a:sym typeface="Roboto"/>
            </a:endParaRPr>
          </a:p>
        </p:txBody>
      </p:sp>
      <p:sp>
        <p:nvSpPr>
          <p:cNvPr id="232" name="Google Shape;232;p35"/>
          <p:cNvSpPr txBox="1"/>
          <p:nvPr/>
        </p:nvSpPr>
        <p:spPr>
          <a:xfrm>
            <a:off x="863450" y="923000"/>
            <a:ext cx="8369100" cy="336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2"/>
                </a:solidFill>
                <a:latin typeface="Nunito"/>
                <a:ea typeface="Nunito"/>
                <a:cs typeface="Nunito"/>
                <a:sym typeface="Nunito"/>
              </a:rPr>
              <a:t>“I like that my son finally loves school.”</a:t>
            </a:r>
            <a:endParaRPr sz="2400">
              <a:solidFill>
                <a:schemeClr val="dk2"/>
              </a:solidFill>
              <a:latin typeface="Nunito"/>
              <a:ea typeface="Nunito"/>
              <a:cs typeface="Nunito"/>
              <a:sym typeface="Nunito"/>
            </a:endParaRPr>
          </a:p>
          <a:p>
            <a:pPr indent="0" lvl="0" marL="0" rtl="0" algn="l">
              <a:spcBef>
                <a:spcPts val="0"/>
              </a:spcBef>
              <a:spcAft>
                <a:spcPts val="0"/>
              </a:spcAft>
              <a:buNone/>
            </a:pPr>
            <a:r>
              <a:t/>
            </a:r>
            <a:endParaRPr sz="2400">
              <a:solidFill>
                <a:schemeClr val="dk1"/>
              </a:solidFill>
              <a:latin typeface="Nunito"/>
              <a:ea typeface="Nunito"/>
              <a:cs typeface="Nunito"/>
              <a:sym typeface="Nunito"/>
            </a:endParaRPr>
          </a:p>
          <a:p>
            <a:pPr indent="0" lvl="0" marL="0" rtl="0" algn="l">
              <a:spcBef>
                <a:spcPts val="0"/>
              </a:spcBef>
              <a:spcAft>
                <a:spcPts val="0"/>
              </a:spcAft>
              <a:buNone/>
            </a:pPr>
            <a:r>
              <a:rPr lang="en" sz="2400">
                <a:solidFill>
                  <a:srgbClr val="FF671F"/>
                </a:solidFill>
                <a:latin typeface="Nunito"/>
                <a:ea typeface="Nunito"/>
                <a:cs typeface="Nunito"/>
                <a:sym typeface="Nunito"/>
              </a:rPr>
              <a:t>"The drive to be the best. The awareness and focus on mental health. The acceptance and support of the liveliness of children. Not dismissing children misbehaving as "bad", but instead exploring what needs they have that may not be being fully met. The push for community development and helping families with basic necessities when possible. The STEAM focus. The monthly field trips. The affirmations. The focus on exposure to a variety of cultures.”</a:t>
            </a:r>
            <a:endParaRPr sz="2400">
              <a:solidFill>
                <a:schemeClr val="accent2"/>
              </a:solidFill>
              <a:latin typeface="Nunito"/>
              <a:ea typeface="Nunito"/>
              <a:cs typeface="Nunito"/>
              <a:sym typeface="Nunito"/>
            </a:endParaRPr>
          </a:p>
          <a:p>
            <a:pPr indent="0" lvl="0" marL="457200" rtl="0" algn="l">
              <a:spcBef>
                <a:spcPts val="0"/>
              </a:spcBef>
              <a:spcAft>
                <a:spcPts val="0"/>
              </a:spcAft>
              <a:buNone/>
            </a:pPr>
            <a:r>
              <a:t/>
            </a:r>
            <a:endParaRPr>
              <a:solidFill>
                <a:schemeClr val="dk1"/>
              </a:solidFill>
              <a:latin typeface="Nunito"/>
              <a:ea typeface="Nunito"/>
              <a:cs typeface="Nunito"/>
              <a:sym typeface="Nunito"/>
            </a:endParaRPr>
          </a:p>
          <a:p>
            <a:pPr indent="0" lvl="0" marL="457200" rtl="0" algn="l">
              <a:spcBef>
                <a:spcPts val="0"/>
              </a:spcBef>
              <a:spcAft>
                <a:spcPts val="0"/>
              </a:spcAft>
              <a:buNone/>
            </a:pPr>
            <a:r>
              <a:t/>
            </a:r>
            <a:endParaRPr>
              <a:solidFill>
                <a:schemeClr val="dk1"/>
              </a:solidFill>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5" name="Shape 135"/>
        <p:cNvGrpSpPr/>
        <p:nvPr/>
      </p:nvGrpSpPr>
      <p:grpSpPr>
        <a:xfrm>
          <a:off x="0" y="0"/>
          <a:ext cx="0" cy="0"/>
          <a:chOff x="0" y="0"/>
          <a:chExt cx="0" cy="0"/>
        </a:xfrm>
      </p:grpSpPr>
      <p:sp>
        <p:nvSpPr>
          <p:cNvPr id="136" name="Google Shape;136;p26"/>
          <p:cNvSpPr/>
          <p:nvPr/>
        </p:nvSpPr>
        <p:spPr>
          <a:xfrm>
            <a:off x="1088750" y="0"/>
            <a:ext cx="8055300" cy="2966100"/>
          </a:xfrm>
          <a:prstGeom prst="rect">
            <a:avLst/>
          </a:prstGeom>
          <a:solidFill>
            <a:srgbClr val="F2F2F2"/>
          </a:solidFill>
          <a:ln>
            <a:noFill/>
          </a:ln>
        </p:spPr>
        <p:txBody>
          <a:bodyPr anchorCtr="0" anchor="ctr" bIns="45700" lIns="91425" spcFirstLastPara="1" rIns="91425" wrap="square" tIns="45700">
            <a:noAutofit/>
          </a:bodyPr>
          <a:lstStyle/>
          <a:p>
            <a:pPr indent="0" lvl="0" marL="0" rtl="0" algn="l">
              <a:lnSpc>
                <a:spcPct val="120000"/>
              </a:lnSpc>
              <a:spcBef>
                <a:spcPts val="0"/>
              </a:spcBef>
              <a:spcAft>
                <a:spcPts val="0"/>
              </a:spcAft>
              <a:buClr>
                <a:schemeClr val="dk1"/>
              </a:buClr>
              <a:buSzPts val="1800"/>
              <a:buFont typeface="Arial"/>
              <a:buNone/>
            </a:pPr>
            <a:r>
              <a:rPr lang="en" sz="2000">
                <a:solidFill>
                  <a:schemeClr val="dk1"/>
                </a:solidFill>
                <a:latin typeface="Comfortaa"/>
                <a:ea typeface="Comfortaa"/>
                <a:cs typeface="Comfortaa"/>
                <a:sym typeface="Comfortaa"/>
              </a:rPr>
              <a:t>Legacy Prep is blazing the trail as Birmingham’s first public charter school. We are a purposeful community that sparks love, pride and belonging into the core of who our scholars are and who they are growing to be.</a:t>
            </a:r>
            <a:endParaRPr sz="2000">
              <a:solidFill>
                <a:schemeClr val="dk1"/>
              </a:solidFill>
              <a:latin typeface="Comfortaa"/>
              <a:ea typeface="Comfortaa"/>
              <a:cs typeface="Comfortaa"/>
              <a:sym typeface="Comfortaa"/>
            </a:endParaRPr>
          </a:p>
          <a:p>
            <a:pPr indent="0" lvl="0" marL="0" rtl="0" algn="l">
              <a:lnSpc>
                <a:spcPct val="120000"/>
              </a:lnSpc>
              <a:spcBef>
                <a:spcPts val="0"/>
              </a:spcBef>
              <a:spcAft>
                <a:spcPts val="0"/>
              </a:spcAft>
              <a:buClr>
                <a:schemeClr val="dk1"/>
              </a:buClr>
              <a:buSzPts val="1800"/>
              <a:buFont typeface="Arial"/>
              <a:buNone/>
            </a:pPr>
            <a:r>
              <a:t/>
            </a:r>
            <a:endParaRPr sz="3000">
              <a:solidFill>
                <a:schemeClr val="dk1"/>
              </a:solidFill>
              <a:latin typeface="Comfortaa"/>
              <a:ea typeface="Comfortaa"/>
              <a:cs typeface="Comfortaa"/>
              <a:sym typeface="Comfortaa"/>
            </a:endParaRPr>
          </a:p>
        </p:txBody>
      </p:sp>
      <p:sp>
        <p:nvSpPr>
          <p:cNvPr id="137" name="Google Shape;137;p26"/>
          <p:cNvSpPr txBox="1"/>
          <p:nvPr/>
        </p:nvSpPr>
        <p:spPr>
          <a:xfrm rot="-5400000">
            <a:off x="-1791850" y="1749844"/>
            <a:ext cx="4272600" cy="584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4500">
                <a:solidFill>
                  <a:schemeClr val="lt1"/>
                </a:solidFill>
                <a:latin typeface="Roboto Slab Regular"/>
                <a:ea typeface="Roboto Slab Regular"/>
                <a:cs typeface="Roboto Slab Regular"/>
                <a:sym typeface="Roboto Slab Regular"/>
              </a:rPr>
              <a:t>What is Legacy Prep</a:t>
            </a:r>
            <a:endParaRPr sz="4500">
              <a:solidFill>
                <a:srgbClr val="FFFFFF"/>
              </a:solidFill>
              <a:latin typeface="Roboto Slab"/>
              <a:ea typeface="Roboto Slab"/>
              <a:cs typeface="Roboto Slab"/>
              <a:sym typeface="Roboto Slab"/>
            </a:endParaRPr>
          </a:p>
          <a:p>
            <a:pPr indent="0" lvl="0" marL="0" marR="0" rtl="0" algn="ctr">
              <a:spcBef>
                <a:spcPts val="0"/>
              </a:spcBef>
              <a:spcAft>
                <a:spcPts val="0"/>
              </a:spcAft>
              <a:buNone/>
            </a:pPr>
            <a:r>
              <a:t/>
            </a:r>
            <a:endParaRPr sz="4500">
              <a:solidFill>
                <a:srgbClr val="FFFFFF"/>
              </a:solidFill>
              <a:latin typeface="Roboto Slab"/>
              <a:ea typeface="Roboto Slab"/>
              <a:cs typeface="Roboto Slab"/>
              <a:sym typeface="Roboto Slab"/>
            </a:endParaRPr>
          </a:p>
        </p:txBody>
      </p:sp>
      <p:sp>
        <p:nvSpPr>
          <p:cNvPr id="138" name="Google Shape;138;p26"/>
          <p:cNvSpPr txBox="1"/>
          <p:nvPr/>
        </p:nvSpPr>
        <p:spPr>
          <a:xfrm>
            <a:off x="1201350" y="2234081"/>
            <a:ext cx="7340700" cy="6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39" name="Google Shape;139;p26"/>
          <p:cNvSpPr/>
          <p:nvPr/>
        </p:nvSpPr>
        <p:spPr>
          <a:xfrm>
            <a:off x="1088750" y="1997500"/>
            <a:ext cx="8055300" cy="2571900"/>
          </a:xfrm>
          <a:prstGeom prst="rect">
            <a:avLst/>
          </a:prstGeom>
          <a:solidFill>
            <a:srgbClr val="F2F2F2"/>
          </a:solidFill>
          <a:ln>
            <a:noFill/>
          </a:ln>
        </p:spPr>
        <p:txBody>
          <a:bodyPr anchorCtr="0" anchor="ctr" bIns="45700" lIns="91425" spcFirstLastPara="1" rIns="91425" wrap="square" tIns="45700">
            <a:noAutofit/>
          </a:bodyPr>
          <a:lstStyle/>
          <a:p>
            <a:pPr indent="0" lvl="0" marL="0" rtl="0" algn="ctr">
              <a:lnSpc>
                <a:spcPct val="120000"/>
              </a:lnSpc>
              <a:spcBef>
                <a:spcPts val="0"/>
              </a:spcBef>
              <a:spcAft>
                <a:spcPts val="0"/>
              </a:spcAft>
              <a:buClr>
                <a:schemeClr val="dk1"/>
              </a:buClr>
              <a:buSzPts val="1800"/>
              <a:buFont typeface="Arial"/>
              <a:buNone/>
            </a:pPr>
            <a:r>
              <a:rPr b="1" lang="en" sz="2600">
                <a:solidFill>
                  <a:srgbClr val="1F7572"/>
                </a:solidFill>
                <a:latin typeface="Comfortaa"/>
                <a:ea typeface="Comfortaa"/>
                <a:cs typeface="Comfortaa"/>
                <a:sym typeface="Comfortaa"/>
              </a:rPr>
              <a:t>Growth Plan:</a:t>
            </a:r>
            <a:endParaRPr b="1" sz="2600">
              <a:solidFill>
                <a:srgbClr val="1F7572"/>
              </a:solidFill>
              <a:latin typeface="Comfortaa"/>
              <a:ea typeface="Comfortaa"/>
              <a:cs typeface="Comfortaa"/>
              <a:sym typeface="Comfortaa"/>
            </a:endParaRPr>
          </a:p>
          <a:p>
            <a:pPr indent="-368300" lvl="0" marL="457200" rtl="0" algn="l">
              <a:lnSpc>
                <a:spcPct val="120000"/>
              </a:lnSpc>
              <a:spcBef>
                <a:spcPts val="0"/>
              </a:spcBef>
              <a:spcAft>
                <a:spcPts val="0"/>
              </a:spcAft>
              <a:buClr>
                <a:schemeClr val="dk1"/>
              </a:buClr>
              <a:buSzPts val="2200"/>
              <a:buFont typeface="Comfortaa"/>
              <a:buChar char="➔"/>
            </a:pPr>
            <a:r>
              <a:rPr lang="en" sz="2200">
                <a:solidFill>
                  <a:schemeClr val="dk1"/>
                </a:solidFill>
                <a:latin typeface="Comfortaa"/>
                <a:ea typeface="Comfortaa"/>
                <a:cs typeface="Comfortaa"/>
                <a:sym typeface="Comfortaa"/>
              </a:rPr>
              <a:t>Legacy Prep PreK-8</a:t>
            </a:r>
            <a:endParaRPr sz="2200">
              <a:solidFill>
                <a:schemeClr val="dk1"/>
              </a:solidFill>
              <a:latin typeface="Comfortaa"/>
              <a:ea typeface="Comfortaa"/>
              <a:cs typeface="Comfortaa"/>
              <a:sym typeface="Comfortaa"/>
            </a:endParaRPr>
          </a:p>
          <a:p>
            <a:pPr indent="-368300" lvl="0" marL="457200" rtl="0" algn="l">
              <a:lnSpc>
                <a:spcPct val="120000"/>
              </a:lnSpc>
              <a:spcBef>
                <a:spcPts val="0"/>
              </a:spcBef>
              <a:spcAft>
                <a:spcPts val="0"/>
              </a:spcAft>
              <a:buClr>
                <a:schemeClr val="dk1"/>
              </a:buClr>
              <a:buSzPts val="2200"/>
              <a:buFont typeface="Comfortaa"/>
              <a:buChar char="➔"/>
            </a:pPr>
            <a:r>
              <a:rPr lang="en" sz="2200">
                <a:solidFill>
                  <a:schemeClr val="dk1"/>
                </a:solidFill>
                <a:latin typeface="Comfortaa"/>
                <a:ea typeface="Comfortaa"/>
                <a:cs typeface="Comfortaa"/>
                <a:sym typeface="Comfortaa"/>
              </a:rPr>
              <a:t>Legacy Prep High School</a:t>
            </a:r>
            <a:endParaRPr sz="2200">
              <a:solidFill>
                <a:schemeClr val="dk1"/>
              </a:solidFill>
              <a:latin typeface="Comfortaa"/>
              <a:ea typeface="Comfortaa"/>
              <a:cs typeface="Comfortaa"/>
              <a:sym typeface="Comfortaa"/>
            </a:endParaRPr>
          </a:p>
          <a:p>
            <a:pPr indent="-368300" lvl="0" marL="457200" rtl="0" algn="l">
              <a:lnSpc>
                <a:spcPct val="120000"/>
              </a:lnSpc>
              <a:spcBef>
                <a:spcPts val="0"/>
              </a:spcBef>
              <a:spcAft>
                <a:spcPts val="0"/>
              </a:spcAft>
              <a:buClr>
                <a:schemeClr val="dk1"/>
              </a:buClr>
              <a:buSzPts val="2200"/>
              <a:buFont typeface="Comfortaa"/>
              <a:buChar char="➔"/>
            </a:pPr>
            <a:r>
              <a:rPr lang="en" sz="2200">
                <a:solidFill>
                  <a:schemeClr val="dk1"/>
                </a:solidFill>
                <a:latin typeface="Comfortaa"/>
                <a:ea typeface="Comfortaa"/>
                <a:cs typeface="Comfortaa"/>
                <a:sym typeface="Comfortaa"/>
              </a:rPr>
              <a:t>Legacy Schools</a:t>
            </a:r>
            <a:endParaRPr sz="2200">
              <a:solidFill>
                <a:schemeClr val="dk1"/>
              </a:solidFill>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4" name="Shape 144"/>
        <p:cNvGrpSpPr/>
        <p:nvPr/>
      </p:nvGrpSpPr>
      <p:grpSpPr>
        <a:xfrm>
          <a:off x="0" y="0"/>
          <a:ext cx="0" cy="0"/>
          <a:chOff x="0" y="0"/>
          <a:chExt cx="0" cy="0"/>
        </a:xfrm>
      </p:grpSpPr>
      <p:sp>
        <p:nvSpPr>
          <p:cNvPr id="145" name="Google Shape;145;p27"/>
          <p:cNvSpPr/>
          <p:nvPr/>
        </p:nvSpPr>
        <p:spPr>
          <a:xfrm>
            <a:off x="4937750" y="374025"/>
            <a:ext cx="3904200" cy="41331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27"/>
          <p:cNvSpPr/>
          <p:nvPr/>
        </p:nvSpPr>
        <p:spPr>
          <a:xfrm>
            <a:off x="934725" y="374025"/>
            <a:ext cx="3763200" cy="41331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27"/>
          <p:cNvSpPr txBox="1"/>
          <p:nvPr>
            <p:ph idx="1" type="body"/>
          </p:nvPr>
        </p:nvSpPr>
        <p:spPr>
          <a:xfrm>
            <a:off x="1030700" y="782119"/>
            <a:ext cx="3763200" cy="29022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E36C09"/>
              </a:buClr>
              <a:buSzPts val="1800"/>
              <a:buNone/>
            </a:pPr>
            <a:r>
              <a:rPr b="1" lang="en" sz="2700">
                <a:solidFill>
                  <a:srgbClr val="E36C09"/>
                </a:solidFill>
                <a:latin typeface="Source Sans Pro"/>
                <a:ea typeface="Source Sans Pro"/>
                <a:cs typeface="Source Sans Pro"/>
                <a:sym typeface="Source Sans Pro"/>
              </a:rPr>
              <a:t>OUR MISSION</a:t>
            </a:r>
            <a:r>
              <a:rPr b="1" lang="en" sz="2100">
                <a:solidFill>
                  <a:srgbClr val="E36C09"/>
                </a:solidFill>
                <a:latin typeface="Source Sans Pro"/>
                <a:ea typeface="Source Sans Pro"/>
                <a:cs typeface="Source Sans Pro"/>
                <a:sym typeface="Source Sans Pro"/>
              </a:rPr>
              <a:t> </a:t>
            </a:r>
            <a:r>
              <a:rPr lang="en" sz="2000">
                <a:latin typeface="Comfortaa"/>
                <a:ea typeface="Comfortaa"/>
                <a:cs typeface="Comfortaa"/>
                <a:sym typeface="Comfortaa"/>
              </a:rPr>
              <a:t>is to educate and empower our scholars to embrace their identity, lead lives of choice and opportunity, and impact their communities as the next generation of socially-conscious leaders.</a:t>
            </a:r>
            <a:endParaRPr sz="2000">
              <a:latin typeface="Comfortaa"/>
              <a:ea typeface="Comfortaa"/>
              <a:cs typeface="Comfortaa"/>
              <a:sym typeface="Comfortaa"/>
            </a:endParaRPr>
          </a:p>
        </p:txBody>
      </p:sp>
      <p:sp>
        <p:nvSpPr>
          <p:cNvPr id="148" name="Google Shape;148;p27"/>
          <p:cNvSpPr txBox="1"/>
          <p:nvPr/>
        </p:nvSpPr>
        <p:spPr>
          <a:xfrm>
            <a:off x="5134150" y="779119"/>
            <a:ext cx="4009800" cy="3825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E36C09"/>
              </a:buClr>
              <a:buSzPts val="2600"/>
              <a:buFont typeface="Arial"/>
              <a:buNone/>
            </a:pPr>
            <a:r>
              <a:rPr b="1" lang="en" sz="2800">
                <a:solidFill>
                  <a:srgbClr val="E36C09"/>
                </a:solidFill>
                <a:latin typeface="Source Sans Pro"/>
                <a:ea typeface="Source Sans Pro"/>
                <a:cs typeface="Source Sans Pro"/>
                <a:sym typeface="Source Sans Pro"/>
              </a:rPr>
              <a:t>WE ENVISION </a:t>
            </a:r>
            <a:r>
              <a:rPr lang="en" sz="2200">
                <a:solidFill>
                  <a:schemeClr val="dk1"/>
                </a:solidFill>
                <a:latin typeface="Source Sans Pro"/>
                <a:ea typeface="Source Sans Pro"/>
                <a:cs typeface="Source Sans Pro"/>
                <a:sym typeface="Source Sans Pro"/>
              </a:rPr>
              <a:t>a</a:t>
            </a:r>
            <a:r>
              <a:rPr lang="en" sz="2200">
                <a:solidFill>
                  <a:schemeClr val="dk1"/>
                </a:solidFill>
                <a:latin typeface="Comfortaa"/>
                <a:ea typeface="Comfortaa"/>
                <a:cs typeface="Comfortaa"/>
                <a:sym typeface="Comfortaa"/>
              </a:rPr>
              <a:t>n exceptional educational experience in our scholars’ lives that readies them to establish their legacy, prepared and inspired to create a life full of opportunity, choice, connection and meaning.</a:t>
            </a:r>
            <a:endParaRPr sz="2200">
              <a:latin typeface="Comfortaa"/>
              <a:ea typeface="Comfortaa"/>
              <a:cs typeface="Comfortaa"/>
              <a:sym typeface="Comfortaa"/>
            </a:endParaRPr>
          </a:p>
          <a:p>
            <a:pPr indent="0" lvl="0" marL="0" marR="0" rtl="0" algn="l">
              <a:lnSpc>
                <a:spcPct val="120000"/>
              </a:lnSpc>
              <a:spcBef>
                <a:spcPts val="320"/>
              </a:spcBef>
              <a:spcAft>
                <a:spcPts val="0"/>
              </a:spcAft>
              <a:buClr>
                <a:schemeClr val="dk1"/>
              </a:buClr>
              <a:buSzPts val="1600"/>
              <a:buFont typeface="Arial"/>
              <a:buNone/>
            </a:pPr>
            <a:r>
              <a:t/>
            </a:r>
            <a:endParaRPr sz="2200">
              <a:solidFill>
                <a:schemeClr val="dk1"/>
              </a:solidFill>
              <a:latin typeface="Source Sans Pro"/>
              <a:ea typeface="Source Sans Pro"/>
              <a:cs typeface="Source Sans Pro"/>
              <a:sym typeface="Source Sans Pro"/>
            </a:endParaRPr>
          </a:p>
        </p:txBody>
      </p:sp>
      <p:sp>
        <p:nvSpPr>
          <p:cNvPr id="149" name="Google Shape;149;p27"/>
          <p:cNvSpPr/>
          <p:nvPr/>
        </p:nvSpPr>
        <p:spPr>
          <a:xfrm>
            <a:off x="2881325" y="4604438"/>
            <a:ext cx="6157800" cy="503400"/>
          </a:xfrm>
          <a:prstGeom prst="rect">
            <a:avLst/>
          </a:prstGeom>
          <a:solidFill>
            <a:srgbClr val="FD8B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7"/>
          <p:cNvSpPr txBox="1"/>
          <p:nvPr/>
        </p:nvSpPr>
        <p:spPr>
          <a:xfrm rot="-5400000">
            <a:off x="-1504150" y="1462293"/>
            <a:ext cx="3697200" cy="584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4500">
                <a:solidFill>
                  <a:schemeClr val="lt1"/>
                </a:solidFill>
                <a:latin typeface="Roboto Slab Regular"/>
                <a:ea typeface="Roboto Slab Regular"/>
                <a:cs typeface="Roboto Slab Regular"/>
                <a:sym typeface="Roboto Slab Regular"/>
              </a:rPr>
              <a:t>Our Purpose</a:t>
            </a:r>
            <a:endParaRPr sz="4500">
              <a:solidFill>
                <a:srgbClr val="FFFFFF"/>
              </a:solidFill>
              <a:latin typeface="Roboto Slab"/>
              <a:ea typeface="Roboto Slab"/>
              <a:cs typeface="Roboto Slab"/>
              <a:sym typeface="Roboto Slab"/>
            </a:endParaRPr>
          </a:p>
          <a:p>
            <a:pPr indent="0" lvl="0" marL="0" marR="0" rtl="0" algn="ctr">
              <a:spcBef>
                <a:spcPts val="0"/>
              </a:spcBef>
              <a:spcAft>
                <a:spcPts val="0"/>
              </a:spcAft>
              <a:buNone/>
            </a:pPr>
            <a:r>
              <a:t/>
            </a:r>
            <a:endParaRPr sz="4500">
              <a:solidFill>
                <a:srgbClr val="FFFFFF"/>
              </a:solidFill>
              <a:latin typeface="Roboto Slab"/>
              <a:ea typeface="Roboto Slab"/>
              <a:cs typeface="Roboto Slab"/>
              <a:sym typeface="Roboto Slab"/>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5" name="Shape 155"/>
        <p:cNvGrpSpPr/>
        <p:nvPr/>
      </p:nvGrpSpPr>
      <p:grpSpPr>
        <a:xfrm>
          <a:off x="0" y="0"/>
          <a:ext cx="0" cy="0"/>
          <a:chOff x="0" y="0"/>
          <a:chExt cx="0" cy="0"/>
        </a:xfrm>
      </p:grpSpPr>
      <p:sp>
        <p:nvSpPr>
          <p:cNvPr id="156" name="Google Shape;156;p28"/>
          <p:cNvSpPr/>
          <p:nvPr/>
        </p:nvSpPr>
        <p:spPr>
          <a:xfrm>
            <a:off x="32475" y="4598138"/>
            <a:ext cx="9296100" cy="609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8"/>
          <p:cNvSpPr txBox="1"/>
          <p:nvPr/>
        </p:nvSpPr>
        <p:spPr>
          <a:xfrm rot="-5400000">
            <a:off x="-1867575" y="1900150"/>
            <a:ext cx="4578300" cy="77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400"/>
              <a:buFont typeface="Roboto Slab Regular"/>
              <a:buNone/>
            </a:pPr>
            <a:r>
              <a:rPr lang="en" sz="3500">
                <a:solidFill>
                  <a:schemeClr val="lt1"/>
                </a:solidFill>
                <a:latin typeface="Roboto Slab Regular"/>
                <a:ea typeface="Roboto Slab Regular"/>
                <a:cs typeface="Roboto Slab Regular"/>
                <a:sym typeface="Roboto Slab Regular"/>
              </a:rPr>
              <a:t>Measuring Student Success</a:t>
            </a:r>
            <a:endParaRPr sz="3500">
              <a:solidFill>
                <a:schemeClr val="lt1"/>
              </a:solidFill>
              <a:latin typeface="Roboto Slab Regular"/>
              <a:ea typeface="Roboto Slab Regular"/>
              <a:cs typeface="Roboto Slab Regular"/>
              <a:sym typeface="Roboto Slab Regular"/>
            </a:endParaRPr>
          </a:p>
        </p:txBody>
      </p:sp>
      <p:sp>
        <p:nvSpPr>
          <p:cNvPr id="158" name="Google Shape;158;p28"/>
          <p:cNvSpPr/>
          <p:nvPr/>
        </p:nvSpPr>
        <p:spPr>
          <a:xfrm>
            <a:off x="902050" y="49003"/>
            <a:ext cx="3126600" cy="12888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8"/>
          <p:cNvSpPr txBox="1"/>
          <p:nvPr>
            <p:ph idx="1" type="body"/>
          </p:nvPr>
        </p:nvSpPr>
        <p:spPr>
          <a:xfrm>
            <a:off x="995150" y="49002"/>
            <a:ext cx="3033600" cy="675600"/>
          </a:xfrm>
          <a:prstGeom prst="rect">
            <a:avLst/>
          </a:prstGeom>
          <a:noFill/>
          <a:ln>
            <a:noFill/>
          </a:ln>
        </p:spPr>
        <p:txBody>
          <a:bodyPr anchorCtr="0" anchor="t" bIns="45700" lIns="91425" spcFirstLastPara="1" rIns="91425" wrap="square" tIns="45700">
            <a:noAutofit/>
          </a:bodyPr>
          <a:lstStyle/>
          <a:p>
            <a:pPr indent="0" lvl="0" marL="0" rtl="0" algn="ctr">
              <a:lnSpc>
                <a:spcPct val="120000"/>
              </a:lnSpc>
              <a:spcBef>
                <a:spcPts val="0"/>
              </a:spcBef>
              <a:spcAft>
                <a:spcPts val="0"/>
              </a:spcAft>
              <a:buClr>
                <a:srgbClr val="E36C09"/>
              </a:buClr>
              <a:buSzPts val="2400"/>
              <a:buNone/>
            </a:pPr>
            <a:r>
              <a:rPr b="1" lang="en" sz="3500">
                <a:solidFill>
                  <a:srgbClr val="E36C09"/>
                </a:solidFill>
                <a:latin typeface="Source Sans Pro"/>
                <a:ea typeface="Source Sans Pro"/>
                <a:cs typeface="Source Sans Pro"/>
                <a:sym typeface="Source Sans Pro"/>
              </a:rPr>
              <a:t>Legacy Prep Core Values</a:t>
            </a:r>
            <a:endParaRPr b="1" sz="3500">
              <a:solidFill>
                <a:srgbClr val="E36C09"/>
              </a:solidFill>
              <a:latin typeface="Source Sans Pro"/>
              <a:ea typeface="Source Sans Pro"/>
              <a:cs typeface="Source Sans Pro"/>
              <a:sym typeface="Source Sans Pro"/>
            </a:endParaRPr>
          </a:p>
        </p:txBody>
      </p:sp>
      <p:pic>
        <p:nvPicPr>
          <p:cNvPr descr="http://legacyprepal.org/wp-content/uploads/2018/05/Legacy_Love-560x560.png" id="160" name="Google Shape;160;p28"/>
          <p:cNvPicPr preferRelativeResize="0"/>
          <p:nvPr/>
        </p:nvPicPr>
        <p:blipFill>
          <a:blip r:embed="rId4">
            <a:alphaModFix/>
          </a:blip>
          <a:stretch>
            <a:fillRect/>
          </a:stretch>
        </p:blipFill>
        <p:spPr>
          <a:xfrm>
            <a:off x="1041600" y="1526938"/>
            <a:ext cx="2534363" cy="2534363"/>
          </a:xfrm>
          <a:prstGeom prst="rect">
            <a:avLst/>
          </a:prstGeom>
          <a:noFill/>
          <a:ln>
            <a:noFill/>
          </a:ln>
        </p:spPr>
      </p:pic>
      <p:sp>
        <p:nvSpPr>
          <p:cNvPr id="161" name="Google Shape;161;p28"/>
          <p:cNvSpPr txBox="1"/>
          <p:nvPr/>
        </p:nvSpPr>
        <p:spPr>
          <a:xfrm>
            <a:off x="2293775" y="4061288"/>
            <a:ext cx="778200" cy="26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Love</a:t>
            </a:r>
            <a:endParaRPr b="1" sz="1800"/>
          </a:p>
        </p:txBody>
      </p:sp>
      <p:pic>
        <p:nvPicPr>
          <p:cNvPr descr="http://legacyprepal.org/wp-content/uploads/2018/05/Legacy_Excellence-560x560.png" id="162" name="Google Shape;162;p28"/>
          <p:cNvPicPr preferRelativeResize="0"/>
          <p:nvPr/>
        </p:nvPicPr>
        <p:blipFill>
          <a:blip r:embed="rId5">
            <a:alphaModFix/>
          </a:blip>
          <a:stretch>
            <a:fillRect/>
          </a:stretch>
        </p:blipFill>
        <p:spPr>
          <a:xfrm>
            <a:off x="6942025" y="2620318"/>
            <a:ext cx="1478587" cy="1478587"/>
          </a:xfrm>
          <a:prstGeom prst="rect">
            <a:avLst/>
          </a:prstGeom>
          <a:noFill/>
          <a:ln>
            <a:noFill/>
          </a:ln>
        </p:spPr>
      </p:pic>
      <p:sp>
        <p:nvSpPr>
          <p:cNvPr id="163" name="Google Shape;163;p28"/>
          <p:cNvSpPr txBox="1"/>
          <p:nvPr/>
        </p:nvSpPr>
        <p:spPr>
          <a:xfrm>
            <a:off x="7525675" y="4180894"/>
            <a:ext cx="1387800" cy="3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Excellence</a:t>
            </a:r>
            <a:endParaRPr b="1" sz="1800"/>
          </a:p>
        </p:txBody>
      </p:sp>
      <p:pic>
        <p:nvPicPr>
          <p:cNvPr descr="http://legacyprepal.org/wp-content/uploads/2018/05/Legacy_Bold-560x560.png" id="164" name="Google Shape;164;p28"/>
          <p:cNvPicPr preferRelativeResize="0"/>
          <p:nvPr/>
        </p:nvPicPr>
        <p:blipFill>
          <a:blip r:embed="rId6">
            <a:alphaModFix/>
          </a:blip>
          <a:stretch>
            <a:fillRect/>
          </a:stretch>
        </p:blipFill>
        <p:spPr>
          <a:xfrm>
            <a:off x="4551950" y="685988"/>
            <a:ext cx="1340306" cy="1340306"/>
          </a:xfrm>
          <a:prstGeom prst="rect">
            <a:avLst/>
          </a:prstGeom>
          <a:noFill/>
          <a:ln>
            <a:noFill/>
          </a:ln>
        </p:spPr>
      </p:pic>
      <p:sp>
        <p:nvSpPr>
          <p:cNvPr id="165" name="Google Shape;165;p28"/>
          <p:cNvSpPr txBox="1"/>
          <p:nvPr/>
        </p:nvSpPr>
        <p:spPr>
          <a:xfrm>
            <a:off x="5024900" y="2157619"/>
            <a:ext cx="1387800" cy="26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Bold</a:t>
            </a:r>
            <a:endParaRPr b="1" sz="1800"/>
          </a:p>
        </p:txBody>
      </p:sp>
      <p:pic>
        <p:nvPicPr>
          <p:cNvPr descr="http://legacyprepal.org/wp-content/uploads/2018/05/Legacy_Perseverance-560x560.png" id="166" name="Google Shape;166;p28"/>
          <p:cNvPicPr preferRelativeResize="0"/>
          <p:nvPr/>
        </p:nvPicPr>
        <p:blipFill>
          <a:blip r:embed="rId7">
            <a:alphaModFix/>
          </a:blip>
          <a:stretch>
            <a:fillRect/>
          </a:stretch>
        </p:blipFill>
        <p:spPr>
          <a:xfrm>
            <a:off x="6942025" y="724445"/>
            <a:ext cx="1396631" cy="1396631"/>
          </a:xfrm>
          <a:prstGeom prst="rect">
            <a:avLst/>
          </a:prstGeom>
          <a:noFill/>
          <a:ln>
            <a:noFill/>
          </a:ln>
        </p:spPr>
      </p:pic>
      <p:sp>
        <p:nvSpPr>
          <p:cNvPr id="167" name="Google Shape;167;p28"/>
          <p:cNvSpPr txBox="1"/>
          <p:nvPr/>
        </p:nvSpPr>
        <p:spPr>
          <a:xfrm>
            <a:off x="7156425" y="2203069"/>
            <a:ext cx="1787100" cy="3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Perseverance</a:t>
            </a:r>
            <a:endParaRPr b="1" sz="1800"/>
          </a:p>
        </p:txBody>
      </p:sp>
      <p:pic>
        <p:nvPicPr>
          <p:cNvPr descr="http://legacyprepal.org/wp-content/uploads/2018/05/Legacy_Wonder-560x560.png" id="168" name="Google Shape;168;p28"/>
          <p:cNvPicPr preferRelativeResize="0"/>
          <p:nvPr/>
        </p:nvPicPr>
        <p:blipFill>
          <a:blip r:embed="rId8">
            <a:alphaModFix/>
          </a:blip>
          <a:stretch>
            <a:fillRect/>
          </a:stretch>
        </p:blipFill>
        <p:spPr>
          <a:xfrm>
            <a:off x="4555075" y="2787977"/>
            <a:ext cx="1407863" cy="1407863"/>
          </a:xfrm>
          <a:prstGeom prst="rect">
            <a:avLst/>
          </a:prstGeom>
          <a:noFill/>
          <a:ln>
            <a:noFill/>
          </a:ln>
        </p:spPr>
      </p:pic>
      <p:sp>
        <p:nvSpPr>
          <p:cNvPr id="169" name="Google Shape;169;p28"/>
          <p:cNvSpPr txBox="1"/>
          <p:nvPr/>
        </p:nvSpPr>
        <p:spPr>
          <a:xfrm>
            <a:off x="5024900" y="4156050"/>
            <a:ext cx="1145400" cy="33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Wonder</a:t>
            </a:r>
            <a:endParaRPr b="1"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29"/>
          <p:cNvPicPr preferRelativeResize="0"/>
          <p:nvPr/>
        </p:nvPicPr>
        <p:blipFill>
          <a:blip r:embed="rId3">
            <a:alphaModFix/>
          </a:blip>
          <a:stretch>
            <a:fillRect/>
          </a:stretch>
        </p:blipFill>
        <p:spPr>
          <a:xfrm>
            <a:off x="2717925" y="0"/>
            <a:ext cx="3708151" cy="4585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0" name="Shape 180"/>
        <p:cNvGrpSpPr/>
        <p:nvPr/>
      </p:nvGrpSpPr>
      <p:grpSpPr>
        <a:xfrm>
          <a:off x="0" y="0"/>
          <a:ext cx="0" cy="0"/>
          <a:chOff x="0" y="0"/>
          <a:chExt cx="0" cy="0"/>
        </a:xfrm>
      </p:grpSpPr>
      <p:sp>
        <p:nvSpPr>
          <p:cNvPr id="181" name="Google Shape;181;p30"/>
          <p:cNvSpPr txBox="1"/>
          <p:nvPr/>
        </p:nvSpPr>
        <p:spPr>
          <a:xfrm rot="-5400000">
            <a:off x="-1876875" y="1909237"/>
            <a:ext cx="4596900" cy="77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400"/>
              <a:buFont typeface="Roboto Slab Regular"/>
              <a:buNone/>
            </a:pPr>
            <a:r>
              <a:rPr lang="en" sz="2400">
                <a:solidFill>
                  <a:schemeClr val="lt1"/>
                </a:solidFill>
                <a:latin typeface="Roboto Slab Regular"/>
                <a:ea typeface="Roboto Slab Regular"/>
                <a:cs typeface="Roboto Slab Regular"/>
                <a:sym typeface="Roboto Slab Regular"/>
              </a:rPr>
              <a:t>Reimagining the  Student Experience</a:t>
            </a:r>
            <a:endParaRPr sz="2400">
              <a:solidFill>
                <a:schemeClr val="lt1"/>
              </a:solidFill>
              <a:latin typeface="Roboto Slab Regular"/>
              <a:ea typeface="Roboto Slab Regular"/>
              <a:cs typeface="Roboto Slab Regular"/>
              <a:sym typeface="Roboto Slab Regular"/>
            </a:endParaRPr>
          </a:p>
        </p:txBody>
      </p:sp>
      <p:sp>
        <p:nvSpPr>
          <p:cNvPr id="182" name="Google Shape;182;p30"/>
          <p:cNvSpPr/>
          <p:nvPr/>
        </p:nvSpPr>
        <p:spPr>
          <a:xfrm>
            <a:off x="-49575" y="4596763"/>
            <a:ext cx="9144000" cy="609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0"/>
          <p:cNvSpPr txBox="1"/>
          <p:nvPr>
            <p:ph idx="1" type="body"/>
          </p:nvPr>
        </p:nvSpPr>
        <p:spPr>
          <a:xfrm>
            <a:off x="983050" y="98288"/>
            <a:ext cx="8160900" cy="2817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E36C09"/>
              </a:buClr>
              <a:buSzPts val="2400"/>
              <a:buNone/>
            </a:pPr>
            <a:r>
              <a:rPr b="1" lang="en" sz="2400">
                <a:solidFill>
                  <a:srgbClr val="E36C09"/>
                </a:solidFill>
                <a:latin typeface="Source Sans Pro"/>
                <a:ea typeface="Source Sans Pro"/>
                <a:cs typeface="Source Sans Pro"/>
                <a:sym typeface="Source Sans Pro"/>
              </a:rPr>
              <a:t>Core Education Design Pillars</a:t>
            </a:r>
            <a:endParaRPr/>
          </a:p>
        </p:txBody>
      </p:sp>
      <p:pic>
        <p:nvPicPr>
          <p:cNvPr id="184" name="Google Shape;184;p30"/>
          <p:cNvPicPr preferRelativeResize="0"/>
          <p:nvPr/>
        </p:nvPicPr>
        <p:blipFill>
          <a:blip r:embed="rId4">
            <a:alphaModFix/>
          </a:blip>
          <a:stretch>
            <a:fillRect/>
          </a:stretch>
        </p:blipFill>
        <p:spPr>
          <a:xfrm>
            <a:off x="983050" y="57188"/>
            <a:ext cx="6455577" cy="45476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151"/>
        </a:solidFill>
      </p:bgPr>
    </p:bg>
    <p:spTree>
      <p:nvGrpSpPr>
        <p:cNvPr id="188" name="Shape 188"/>
        <p:cNvGrpSpPr/>
        <p:nvPr/>
      </p:nvGrpSpPr>
      <p:grpSpPr>
        <a:xfrm>
          <a:off x="0" y="0"/>
          <a:ext cx="0" cy="0"/>
          <a:chOff x="0" y="0"/>
          <a:chExt cx="0" cy="0"/>
        </a:xfrm>
      </p:grpSpPr>
      <p:sp>
        <p:nvSpPr>
          <p:cNvPr id="189" name="Google Shape;189;p31"/>
          <p:cNvSpPr txBox="1"/>
          <p:nvPr>
            <p:ph idx="1" type="subTitle"/>
          </p:nvPr>
        </p:nvSpPr>
        <p:spPr>
          <a:xfrm>
            <a:off x="311700" y="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How does it look different?</a:t>
            </a:r>
            <a:endParaRPr/>
          </a:p>
        </p:txBody>
      </p:sp>
      <p:sp>
        <p:nvSpPr>
          <p:cNvPr id="190" name="Google Shape;190;p31"/>
          <p:cNvSpPr txBox="1"/>
          <p:nvPr>
            <p:ph idx="1" type="subTitle"/>
          </p:nvPr>
        </p:nvSpPr>
        <p:spPr>
          <a:xfrm>
            <a:off x="311700" y="3566025"/>
            <a:ext cx="8520600" cy="157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700"/>
              <a:t>Exploratory Arts are essential pieces of our curriculum. We ensure all scholars have access to Art, PE, Dance, Martial Arts, and Innovation Lab on a weekly basis.</a:t>
            </a:r>
            <a:endParaRPr sz="2700"/>
          </a:p>
        </p:txBody>
      </p:sp>
      <p:pic>
        <p:nvPicPr>
          <p:cNvPr id="191" name="Google Shape;191;p31"/>
          <p:cNvPicPr preferRelativeResize="0"/>
          <p:nvPr/>
        </p:nvPicPr>
        <p:blipFill>
          <a:blip r:embed="rId3">
            <a:alphaModFix/>
          </a:blip>
          <a:stretch>
            <a:fillRect/>
          </a:stretch>
        </p:blipFill>
        <p:spPr>
          <a:xfrm>
            <a:off x="0" y="2121975"/>
            <a:ext cx="1830428" cy="1430025"/>
          </a:xfrm>
          <a:prstGeom prst="rect">
            <a:avLst/>
          </a:prstGeom>
          <a:noFill/>
          <a:ln>
            <a:noFill/>
          </a:ln>
        </p:spPr>
      </p:pic>
      <p:pic>
        <p:nvPicPr>
          <p:cNvPr id="192" name="Google Shape;192;p31"/>
          <p:cNvPicPr preferRelativeResize="0"/>
          <p:nvPr/>
        </p:nvPicPr>
        <p:blipFill>
          <a:blip r:embed="rId4">
            <a:alphaModFix/>
          </a:blip>
          <a:stretch>
            <a:fillRect/>
          </a:stretch>
        </p:blipFill>
        <p:spPr>
          <a:xfrm>
            <a:off x="1664975" y="792600"/>
            <a:ext cx="2196100" cy="1430024"/>
          </a:xfrm>
          <a:prstGeom prst="rect">
            <a:avLst/>
          </a:prstGeom>
          <a:noFill/>
          <a:ln>
            <a:noFill/>
          </a:ln>
        </p:spPr>
      </p:pic>
      <p:pic>
        <p:nvPicPr>
          <p:cNvPr id="193" name="Google Shape;193;p31"/>
          <p:cNvPicPr preferRelativeResize="0"/>
          <p:nvPr/>
        </p:nvPicPr>
        <p:blipFill>
          <a:blip r:embed="rId5">
            <a:alphaModFix/>
          </a:blip>
          <a:stretch>
            <a:fillRect/>
          </a:stretch>
        </p:blipFill>
        <p:spPr>
          <a:xfrm>
            <a:off x="3754788" y="2048288"/>
            <a:ext cx="1634413" cy="1577400"/>
          </a:xfrm>
          <a:prstGeom prst="rect">
            <a:avLst/>
          </a:prstGeom>
          <a:noFill/>
          <a:ln>
            <a:noFill/>
          </a:ln>
        </p:spPr>
      </p:pic>
      <p:pic>
        <p:nvPicPr>
          <p:cNvPr id="194" name="Google Shape;194;p31"/>
          <p:cNvPicPr preferRelativeResize="0"/>
          <p:nvPr/>
        </p:nvPicPr>
        <p:blipFill>
          <a:blip r:embed="rId6">
            <a:alphaModFix/>
          </a:blip>
          <a:stretch>
            <a:fillRect/>
          </a:stretch>
        </p:blipFill>
        <p:spPr>
          <a:xfrm>
            <a:off x="5246425" y="690400"/>
            <a:ext cx="1703225" cy="1703225"/>
          </a:xfrm>
          <a:prstGeom prst="rect">
            <a:avLst/>
          </a:prstGeom>
          <a:noFill/>
          <a:ln>
            <a:noFill/>
          </a:ln>
        </p:spPr>
      </p:pic>
      <p:pic>
        <p:nvPicPr>
          <p:cNvPr id="195" name="Google Shape;195;p31"/>
          <p:cNvPicPr preferRelativeResize="0"/>
          <p:nvPr/>
        </p:nvPicPr>
        <p:blipFill>
          <a:blip r:embed="rId7">
            <a:alphaModFix/>
          </a:blip>
          <a:stretch>
            <a:fillRect/>
          </a:stretch>
        </p:blipFill>
        <p:spPr>
          <a:xfrm>
            <a:off x="6947900" y="1922476"/>
            <a:ext cx="2196100" cy="170321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151"/>
        </a:solidFill>
      </p:bgPr>
    </p:bg>
    <p:spTree>
      <p:nvGrpSpPr>
        <p:cNvPr id="199" name="Shape 199"/>
        <p:cNvGrpSpPr/>
        <p:nvPr/>
      </p:nvGrpSpPr>
      <p:grpSpPr>
        <a:xfrm>
          <a:off x="0" y="0"/>
          <a:ext cx="0" cy="0"/>
          <a:chOff x="0" y="0"/>
          <a:chExt cx="0" cy="0"/>
        </a:xfrm>
      </p:grpSpPr>
      <p:sp>
        <p:nvSpPr>
          <p:cNvPr id="200" name="Google Shape;200;p32"/>
          <p:cNvSpPr txBox="1"/>
          <p:nvPr>
            <p:ph idx="1" type="subTitle"/>
          </p:nvPr>
        </p:nvSpPr>
        <p:spPr>
          <a:xfrm>
            <a:off x="311700" y="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How does it look different?</a:t>
            </a:r>
            <a:endParaRPr/>
          </a:p>
        </p:txBody>
      </p:sp>
      <p:sp>
        <p:nvSpPr>
          <p:cNvPr id="201" name="Google Shape;201;p32"/>
          <p:cNvSpPr txBox="1"/>
          <p:nvPr>
            <p:ph idx="1" type="subTitle"/>
          </p:nvPr>
        </p:nvSpPr>
        <p:spPr>
          <a:xfrm>
            <a:off x="311713" y="3946600"/>
            <a:ext cx="8520600" cy="157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700"/>
              <a:t>Social-Emotional Learning takes place weekly.</a:t>
            </a:r>
            <a:endParaRPr sz="2700"/>
          </a:p>
        </p:txBody>
      </p:sp>
      <p:pic>
        <p:nvPicPr>
          <p:cNvPr id="202" name="Google Shape;202;p32"/>
          <p:cNvPicPr preferRelativeResize="0"/>
          <p:nvPr/>
        </p:nvPicPr>
        <p:blipFill>
          <a:blip r:embed="rId3">
            <a:alphaModFix/>
          </a:blip>
          <a:stretch>
            <a:fillRect/>
          </a:stretch>
        </p:blipFill>
        <p:spPr>
          <a:xfrm>
            <a:off x="2654440" y="664200"/>
            <a:ext cx="3835124" cy="29018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7" name="Shape 207"/>
        <p:cNvGrpSpPr/>
        <p:nvPr/>
      </p:nvGrpSpPr>
      <p:grpSpPr>
        <a:xfrm>
          <a:off x="0" y="0"/>
          <a:ext cx="0" cy="0"/>
          <a:chOff x="0" y="0"/>
          <a:chExt cx="0" cy="0"/>
        </a:xfrm>
      </p:grpSpPr>
      <p:sp>
        <p:nvSpPr>
          <p:cNvPr id="208" name="Google Shape;208;p33"/>
          <p:cNvSpPr txBox="1"/>
          <p:nvPr/>
        </p:nvSpPr>
        <p:spPr>
          <a:xfrm rot="-5400000">
            <a:off x="-1936713" y="1969380"/>
            <a:ext cx="4716600" cy="77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400"/>
              <a:buFont typeface="Roboto Slab Regular"/>
              <a:buNone/>
            </a:pPr>
            <a:r>
              <a:rPr lang="en" sz="4400">
                <a:solidFill>
                  <a:schemeClr val="lt1"/>
                </a:solidFill>
                <a:latin typeface="Roboto Slab Regular"/>
                <a:ea typeface="Roboto Slab Regular"/>
                <a:cs typeface="Roboto Slab Regular"/>
                <a:sym typeface="Roboto Slab Regular"/>
              </a:rPr>
              <a:t>Data Snapshot</a:t>
            </a:r>
            <a:endParaRPr sz="4400">
              <a:solidFill>
                <a:schemeClr val="lt1"/>
              </a:solidFill>
              <a:latin typeface="Roboto Slab Regular"/>
              <a:ea typeface="Roboto Slab Regular"/>
              <a:cs typeface="Roboto Slab Regular"/>
              <a:sym typeface="Roboto Slab Regular"/>
            </a:endParaRPr>
          </a:p>
        </p:txBody>
      </p:sp>
      <p:sp>
        <p:nvSpPr>
          <p:cNvPr id="209" name="Google Shape;209;p33"/>
          <p:cNvSpPr/>
          <p:nvPr/>
        </p:nvSpPr>
        <p:spPr>
          <a:xfrm>
            <a:off x="2881325" y="4604438"/>
            <a:ext cx="6157800" cy="503400"/>
          </a:xfrm>
          <a:prstGeom prst="rect">
            <a:avLst/>
          </a:prstGeom>
          <a:solidFill>
            <a:srgbClr val="FD8B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3"/>
          <p:cNvSpPr/>
          <p:nvPr/>
        </p:nvSpPr>
        <p:spPr>
          <a:xfrm>
            <a:off x="7329650" y="4675988"/>
            <a:ext cx="1566600" cy="360600"/>
          </a:xfrm>
          <a:prstGeom prst="chevron">
            <a:avLst>
              <a:gd fmla="val 50000" name="adj"/>
            </a:avLst>
          </a:prstGeom>
          <a:solidFill>
            <a:srgbClr val="FD8B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3"/>
          <p:cNvSpPr/>
          <p:nvPr/>
        </p:nvSpPr>
        <p:spPr>
          <a:xfrm>
            <a:off x="5910488" y="4675988"/>
            <a:ext cx="1566600" cy="360600"/>
          </a:xfrm>
          <a:prstGeom prst="chevron">
            <a:avLst>
              <a:gd fmla="val 50000" name="adj"/>
            </a:avLst>
          </a:prstGeom>
          <a:solidFill>
            <a:srgbClr val="FD8B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3"/>
          <p:cNvSpPr/>
          <p:nvPr/>
        </p:nvSpPr>
        <p:spPr>
          <a:xfrm>
            <a:off x="4500600" y="4675988"/>
            <a:ext cx="1566600" cy="360600"/>
          </a:xfrm>
          <a:prstGeom prst="chevron">
            <a:avLst>
              <a:gd fmla="val 50000" name="adj"/>
            </a:avLst>
          </a:prstGeom>
          <a:solidFill>
            <a:srgbClr val="FD8B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3"/>
          <p:cNvSpPr txBox="1"/>
          <p:nvPr/>
        </p:nvSpPr>
        <p:spPr>
          <a:xfrm>
            <a:off x="1041475" y="113"/>
            <a:ext cx="7997700" cy="43881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Open Sans"/>
              <a:buChar char="●"/>
            </a:pPr>
            <a:r>
              <a:rPr lang="en" sz="2200">
                <a:solidFill>
                  <a:schemeClr val="dk1"/>
                </a:solidFill>
                <a:latin typeface="Nunito"/>
                <a:ea typeface="Nunito"/>
                <a:cs typeface="Nunito"/>
                <a:sym typeface="Nunito"/>
              </a:rPr>
              <a:t>As a school,</a:t>
            </a:r>
            <a:r>
              <a:rPr lang="en" sz="2200">
                <a:solidFill>
                  <a:srgbClr val="1F7572"/>
                </a:solidFill>
                <a:latin typeface="Nunito"/>
                <a:ea typeface="Nunito"/>
                <a:cs typeface="Nunito"/>
                <a:sym typeface="Nunito"/>
              </a:rPr>
              <a:t> </a:t>
            </a:r>
            <a:r>
              <a:rPr b="1" lang="en" sz="2200">
                <a:solidFill>
                  <a:srgbClr val="1F7572"/>
                </a:solidFill>
                <a:latin typeface="Nunito"/>
                <a:ea typeface="Nunito"/>
                <a:cs typeface="Nunito"/>
                <a:sym typeface="Nunito"/>
              </a:rPr>
              <a:t>89%</a:t>
            </a:r>
            <a:r>
              <a:rPr lang="en" sz="2200">
                <a:solidFill>
                  <a:srgbClr val="1F7572"/>
                </a:solidFill>
                <a:latin typeface="Nunito"/>
                <a:ea typeface="Nunito"/>
                <a:cs typeface="Nunito"/>
                <a:sym typeface="Nunito"/>
              </a:rPr>
              <a:t> </a:t>
            </a:r>
            <a:r>
              <a:rPr lang="en" sz="2200">
                <a:solidFill>
                  <a:schemeClr val="dk1"/>
                </a:solidFill>
                <a:latin typeface="Nunito"/>
                <a:ea typeface="Nunito"/>
                <a:cs typeface="Nunito"/>
                <a:sym typeface="Nunito"/>
              </a:rPr>
              <a:t>of our PREPsters showed growth on the  MAP Reading assessment</a:t>
            </a:r>
            <a:endParaRPr sz="2200">
              <a:solidFill>
                <a:schemeClr val="dk1"/>
              </a:solidFill>
              <a:latin typeface="Nunito"/>
              <a:ea typeface="Nunito"/>
              <a:cs typeface="Nunito"/>
              <a:sym typeface="Nunito"/>
            </a:endParaRPr>
          </a:p>
          <a:p>
            <a:pPr indent="0" lvl="0" marL="457200" rtl="0" algn="l">
              <a:spcBef>
                <a:spcPts val="0"/>
              </a:spcBef>
              <a:spcAft>
                <a:spcPts val="0"/>
              </a:spcAft>
              <a:buNone/>
            </a:pPr>
            <a:r>
              <a:t/>
            </a:r>
            <a:endParaRPr sz="2200">
              <a:solidFill>
                <a:schemeClr val="dk1"/>
              </a:solidFill>
              <a:latin typeface="Nunito"/>
              <a:ea typeface="Nunito"/>
              <a:cs typeface="Nunito"/>
              <a:sym typeface="Nunito"/>
            </a:endParaRPr>
          </a:p>
          <a:p>
            <a:pPr indent="-368300" lvl="0" marL="457200" rtl="0" algn="l">
              <a:spcBef>
                <a:spcPts val="0"/>
              </a:spcBef>
              <a:spcAft>
                <a:spcPts val="0"/>
              </a:spcAft>
              <a:buSzPts val="2200"/>
              <a:buFont typeface="Open Sans"/>
              <a:buChar char="●"/>
            </a:pPr>
            <a:r>
              <a:rPr lang="en" sz="2200">
                <a:solidFill>
                  <a:schemeClr val="dk1"/>
                </a:solidFill>
                <a:latin typeface="Nunito"/>
                <a:ea typeface="Nunito"/>
                <a:cs typeface="Nunito"/>
                <a:sym typeface="Nunito"/>
              </a:rPr>
              <a:t>As a school, </a:t>
            </a:r>
            <a:r>
              <a:rPr b="1" lang="en" sz="2200">
                <a:solidFill>
                  <a:srgbClr val="1F7572"/>
                </a:solidFill>
                <a:latin typeface="Nunito"/>
                <a:ea typeface="Nunito"/>
                <a:cs typeface="Nunito"/>
                <a:sym typeface="Nunito"/>
              </a:rPr>
              <a:t>94%</a:t>
            </a:r>
            <a:r>
              <a:rPr b="1" lang="en" sz="2200">
                <a:solidFill>
                  <a:schemeClr val="dk1"/>
                </a:solidFill>
                <a:latin typeface="Nunito"/>
                <a:ea typeface="Nunito"/>
                <a:cs typeface="Nunito"/>
                <a:sym typeface="Nunito"/>
              </a:rPr>
              <a:t> </a:t>
            </a:r>
            <a:r>
              <a:rPr lang="en" sz="2200">
                <a:solidFill>
                  <a:schemeClr val="dk1"/>
                </a:solidFill>
                <a:latin typeface="Nunito"/>
                <a:ea typeface="Nunito"/>
                <a:cs typeface="Nunito"/>
                <a:sym typeface="Nunito"/>
              </a:rPr>
              <a:t>of our PREPsters showed growth on the MAP Math assessment</a:t>
            </a:r>
            <a:endParaRPr sz="2200">
              <a:solidFill>
                <a:schemeClr val="dk1"/>
              </a:solidFill>
              <a:latin typeface="Nunito"/>
              <a:ea typeface="Nunito"/>
              <a:cs typeface="Nunito"/>
              <a:sym typeface="Nunito"/>
            </a:endParaRPr>
          </a:p>
          <a:p>
            <a:pPr indent="0" lvl="0" marL="457200" rtl="0" algn="l">
              <a:spcBef>
                <a:spcPts val="0"/>
              </a:spcBef>
              <a:spcAft>
                <a:spcPts val="0"/>
              </a:spcAft>
              <a:buNone/>
            </a:pPr>
            <a:r>
              <a:t/>
            </a:r>
            <a:endParaRPr sz="2200">
              <a:solidFill>
                <a:schemeClr val="dk1"/>
              </a:solidFill>
              <a:latin typeface="Nunito"/>
              <a:ea typeface="Nunito"/>
              <a:cs typeface="Nunito"/>
              <a:sym typeface="Nunito"/>
            </a:endParaRPr>
          </a:p>
          <a:p>
            <a:pPr indent="-368300" lvl="0" marL="457200" rtl="0" algn="l">
              <a:spcBef>
                <a:spcPts val="0"/>
              </a:spcBef>
              <a:spcAft>
                <a:spcPts val="0"/>
              </a:spcAft>
              <a:buClr>
                <a:schemeClr val="dk1"/>
              </a:buClr>
              <a:buSzPts val="2200"/>
              <a:buFont typeface="Nunito"/>
              <a:buChar char="●"/>
            </a:pPr>
            <a:r>
              <a:rPr b="1" lang="en" sz="2200">
                <a:solidFill>
                  <a:srgbClr val="1F7572"/>
                </a:solidFill>
                <a:latin typeface="Nunito"/>
                <a:ea typeface="Nunito"/>
                <a:cs typeface="Nunito"/>
                <a:sym typeface="Nunito"/>
              </a:rPr>
              <a:t>96%</a:t>
            </a:r>
            <a:r>
              <a:rPr lang="en" sz="2200">
                <a:solidFill>
                  <a:schemeClr val="dk1"/>
                </a:solidFill>
                <a:latin typeface="Nunito"/>
                <a:ea typeface="Nunito"/>
                <a:cs typeface="Nunito"/>
                <a:sym typeface="Nunito"/>
              </a:rPr>
              <a:t> student retention rate</a:t>
            </a:r>
            <a:endParaRPr sz="2200">
              <a:solidFill>
                <a:schemeClr val="dk1"/>
              </a:solidFill>
              <a:latin typeface="Nunito"/>
              <a:ea typeface="Nunito"/>
              <a:cs typeface="Nunito"/>
              <a:sym typeface="Nunito"/>
            </a:endParaRPr>
          </a:p>
          <a:p>
            <a:pPr indent="0" lvl="0" marL="457200" rtl="0" algn="l">
              <a:spcBef>
                <a:spcPts val="0"/>
              </a:spcBef>
              <a:spcAft>
                <a:spcPts val="0"/>
              </a:spcAft>
              <a:buNone/>
            </a:pPr>
            <a:r>
              <a:t/>
            </a:r>
            <a:endParaRPr sz="2200">
              <a:solidFill>
                <a:schemeClr val="dk1"/>
              </a:solidFill>
              <a:latin typeface="Nunito"/>
              <a:ea typeface="Nunito"/>
              <a:cs typeface="Nunito"/>
              <a:sym typeface="Nunito"/>
            </a:endParaRPr>
          </a:p>
          <a:p>
            <a:pPr indent="-368300" lvl="0" marL="457200" rtl="0" algn="l">
              <a:spcBef>
                <a:spcPts val="0"/>
              </a:spcBef>
              <a:spcAft>
                <a:spcPts val="0"/>
              </a:spcAft>
              <a:buClr>
                <a:schemeClr val="dk1"/>
              </a:buClr>
              <a:buSzPts val="2200"/>
              <a:buFont typeface="Nunito"/>
              <a:buChar char="●"/>
            </a:pPr>
            <a:r>
              <a:rPr b="1" lang="en" sz="2200">
                <a:solidFill>
                  <a:srgbClr val="1F7572"/>
                </a:solidFill>
                <a:latin typeface="Nunito"/>
                <a:ea typeface="Nunito"/>
                <a:cs typeface="Nunito"/>
                <a:sym typeface="Nunito"/>
              </a:rPr>
              <a:t>95%</a:t>
            </a:r>
            <a:r>
              <a:rPr lang="en" sz="2200">
                <a:solidFill>
                  <a:schemeClr val="dk1"/>
                </a:solidFill>
                <a:latin typeface="Nunito"/>
                <a:ea typeface="Nunito"/>
                <a:cs typeface="Nunito"/>
                <a:sym typeface="Nunito"/>
              </a:rPr>
              <a:t> staff retention rate</a:t>
            </a:r>
            <a:endParaRPr sz="2200">
              <a:solidFill>
                <a:schemeClr val="dk1"/>
              </a:solidFill>
              <a:latin typeface="Nunito"/>
              <a:ea typeface="Nunito"/>
              <a:cs typeface="Nunito"/>
              <a:sym typeface="Nunito"/>
            </a:endParaRPr>
          </a:p>
          <a:p>
            <a:pPr indent="0" lvl="0" marL="0" rtl="0" algn="l">
              <a:spcBef>
                <a:spcPts val="0"/>
              </a:spcBef>
              <a:spcAft>
                <a:spcPts val="0"/>
              </a:spcAft>
              <a:buNone/>
            </a:pPr>
            <a:r>
              <a:t/>
            </a:r>
            <a:endParaRPr sz="2200">
              <a:solidFill>
                <a:schemeClr val="dk1"/>
              </a:solidFill>
              <a:latin typeface="Nunito"/>
              <a:ea typeface="Nunito"/>
              <a:cs typeface="Nunito"/>
              <a:sym typeface="Nunito"/>
            </a:endParaRPr>
          </a:p>
          <a:p>
            <a:pPr indent="-368300" lvl="0" marL="457200" rtl="0" algn="l">
              <a:spcBef>
                <a:spcPts val="0"/>
              </a:spcBef>
              <a:spcAft>
                <a:spcPts val="0"/>
              </a:spcAft>
              <a:buClr>
                <a:schemeClr val="dk1"/>
              </a:buClr>
              <a:buSzPts val="2200"/>
              <a:buFont typeface="Nunito"/>
              <a:buChar char="●"/>
            </a:pPr>
            <a:r>
              <a:rPr lang="en" sz="2200">
                <a:solidFill>
                  <a:schemeClr val="dk1"/>
                </a:solidFill>
                <a:latin typeface="Nunito"/>
                <a:ea typeface="Nunito"/>
                <a:cs typeface="Nunito"/>
                <a:sym typeface="Nunito"/>
              </a:rPr>
              <a:t>Average Daily Attendance rate of </a:t>
            </a:r>
            <a:r>
              <a:rPr b="1" lang="en" sz="2200">
                <a:solidFill>
                  <a:srgbClr val="1F7572"/>
                </a:solidFill>
                <a:latin typeface="Nunito"/>
                <a:ea typeface="Nunito"/>
                <a:cs typeface="Nunito"/>
                <a:sym typeface="Nunito"/>
              </a:rPr>
              <a:t>94%</a:t>
            </a:r>
            <a:endParaRPr b="1" sz="2200">
              <a:solidFill>
                <a:srgbClr val="1F7572"/>
              </a:solidFill>
              <a:latin typeface="Nunito"/>
              <a:ea typeface="Nunito"/>
              <a:cs typeface="Nunito"/>
              <a:sym typeface="Nunito"/>
            </a:endParaRPr>
          </a:p>
        </p:txBody>
      </p:sp>
      <p:pic>
        <p:nvPicPr>
          <p:cNvPr id="214" name="Google Shape;214;p33"/>
          <p:cNvPicPr preferRelativeResize="0"/>
          <p:nvPr/>
        </p:nvPicPr>
        <p:blipFill>
          <a:blip r:embed="rId4">
            <a:alphaModFix/>
          </a:blip>
          <a:stretch>
            <a:fillRect/>
          </a:stretch>
        </p:blipFill>
        <p:spPr>
          <a:xfrm>
            <a:off x="6487350" y="2112713"/>
            <a:ext cx="2656651" cy="2275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