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7" r:id="rId5"/>
  </p:sldMasterIdLst>
  <p:notesMasterIdLst>
    <p:notesMasterId r:id="rId12"/>
  </p:notesMasterIdLst>
  <p:sldIdLst>
    <p:sldId id="256" r:id="rId6"/>
    <p:sldId id="324" r:id="rId7"/>
    <p:sldId id="330" r:id="rId8"/>
    <p:sldId id="327" r:id="rId9"/>
    <p:sldId id="334" r:id="rId10"/>
    <p:sldId id="271" r:id="rId11"/>
  </p:sldIdLst>
  <p:sldSz cx="13716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800000"/>
    <a:srgbClr val="FF505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37" autoAdjust="0"/>
    <p:restoredTop sz="94660"/>
  </p:normalViewPr>
  <p:slideViewPr>
    <p:cSldViewPr snapToGrid="0">
      <p:cViewPr varScale="1">
        <p:scale>
          <a:sx n="61" d="100"/>
          <a:sy n="61" d="100"/>
        </p:scale>
        <p:origin x="72" y="10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002F44A-2864-4423-8B3A-5E78F37F2D4D}" type="datetimeFigureOut">
              <a:rPr lang="en-US" smtClean="0"/>
              <a:t>5/15/2023</a:t>
            </a:fld>
            <a:endParaRPr lang="en-US"/>
          </a:p>
        </p:txBody>
      </p:sp>
      <p:sp>
        <p:nvSpPr>
          <p:cNvPr id="4" name="Slide Image Placeholder 3"/>
          <p:cNvSpPr>
            <a:spLocks noGrp="1" noRot="1" noChangeAspect="1"/>
          </p:cNvSpPr>
          <p:nvPr>
            <p:ph type="sldImg" idx="2"/>
          </p:nvPr>
        </p:nvSpPr>
        <p:spPr>
          <a:xfrm>
            <a:off x="368300" y="1162050"/>
            <a:ext cx="62738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0817880-67B7-4759-AAB4-9AFA17088A4D}" type="slidenum">
              <a:rPr lang="en-US" smtClean="0"/>
              <a:t>‹#›</a:t>
            </a:fld>
            <a:endParaRPr lang="en-US"/>
          </a:p>
        </p:txBody>
      </p:sp>
    </p:spTree>
    <p:extLst>
      <p:ext uri="{BB962C8B-B14F-4D97-AF65-F5344CB8AC3E}">
        <p14:creationId xmlns:p14="http://schemas.microsoft.com/office/powerpoint/2010/main" val="1172909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1:notes"/>
          <p:cNvSpPr>
            <a:spLocks noGrp="1" noRot="1" noChangeAspect="1"/>
          </p:cNvSpPr>
          <p:nvPr>
            <p:ph type="sldImg" idx="2"/>
          </p:nvPr>
        </p:nvSpPr>
        <p:spPr>
          <a:xfrm>
            <a:off x="0" y="685800"/>
            <a:ext cx="6858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ff0dc42ae4_6_81: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gff0dc42ae4_6_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11 of the 17 goals will directly be made possible by the leadership of a strong community development team and local and regional partners. requires a CD department that is robust and well connected. Over the first 90 days, I will identify my needs and the CD departmental needs to meet those goals and draft a plan for execution to present at the 90 days end </a:t>
            </a:r>
            <a:endParaRPr/>
          </a:p>
          <a:p>
            <a:pPr marL="0" lvl="0" indent="0" algn="l" rtl="0">
              <a:spcBef>
                <a:spcPts val="0"/>
              </a:spcBef>
              <a:spcAft>
                <a:spcPts val="0"/>
              </a:spcAft>
              <a:buNone/>
            </a:pPr>
            <a:endParaRPr/>
          </a:p>
        </p:txBody>
      </p:sp>
      <p:sp>
        <p:nvSpPr>
          <p:cNvPr id="149" name="Google Shape;149;gff0dc42ae4_6_8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157c185dd8f_0_560:notes"/>
          <p:cNvSpPr>
            <a:spLocks noGrp="1" noRot="1" noChangeAspect="1"/>
          </p:cNvSpPr>
          <p:nvPr>
            <p:ph type="sldImg" idx="2"/>
          </p:nvPr>
        </p:nvSpPr>
        <p:spPr>
          <a:xfrm>
            <a:off x="0" y="685800"/>
            <a:ext cx="6858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6" name="Google Shape;696;g157c185dd8f_0_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94806-469A-4B58-8272-A08D9CCA7A7C}"/>
              </a:ext>
            </a:extLst>
          </p:cNvPr>
          <p:cNvSpPr>
            <a:spLocks noGrp="1"/>
          </p:cNvSpPr>
          <p:nvPr>
            <p:ph type="ctrTitle"/>
          </p:nvPr>
        </p:nvSpPr>
        <p:spPr>
          <a:xfrm>
            <a:off x="1714500" y="1122363"/>
            <a:ext cx="10287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36B92C-156E-49E7-92EF-96AA0973DA8D}"/>
              </a:ext>
            </a:extLst>
          </p:cNvPr>
          <p:cNvSpPr>
            <a:spLocks noGrp="1"/>
          </p:cNvSpPr>
          <p:nvPr>
            <p:ph type="subTitle" idx="1"/>
          </p:nvPr>
        </p:nvSpPr>
        <p:spPr>
          <a:xfrm>
            <a:off x="1714500" y="3602038"/>
            <a:ext cx="10287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43BE4A-78F7-4BB4-A732-2907ABB62966}"/>
              </a:ext>
            </a:extLst>
          </p:cNvPr>
          <p:cNvSpPr>
            <a:spLocks noGrp="1"/>
          </p:cNvSpPr>
          <p:nvPr>
            <p:ph type="dt" sz="half" idx="10"/>
          </p:nvPr>
        </p:nvSpPr>
        <p:spPr/>
        <p:txBody>
          <a:bodyPr/>
          <a:lstStyle/>
          <a:p>
            <a:fld id="{8524C6CB-33F0-460F-A148-CAA1E8D36CCA}" type="datetime1">
              <a:rPr lang="en-US" smtClean="0"/>
              <a:t>5/15/2023</a:t>
            </a:fld>
            <a:endParaRPr lang="en-US"/>
          </a:p>
        </p:txBody>
      </p:sp>
      <p:sp>
        <p:nvSpPr>
          <p:cNvPr id="5" name="Footer Placeholder 4">
            <a:extLst>
              <a:ext uri="{FF2B5EF4-FFF2-40B4-BE49-F238E27FC236}">
                <a16:creationId xmlns:a16="http://schemas.microsoft.com/office/drawing/2014/main" id="{23540D49-24CE-41D2-A1AD-9D86A04813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00CC66-4B22-4BE3-B491-302C89927E51}"/>
              </a:ext>
            </a:extLst>
          </p:cNvPr>
          <p:cNvSpPr>
            <a:spLocks noGrp="1"/>
          </p:cNvSpPr>
          <p:nvPr>
            <p:ph type="sldNum" sz="quarter" idx="12"/>
          </p:nvPr>
        </p:nvSpPr>
        <p:spPr/>
        <p:txBody>
          <a:bodyPr/>
          <a:lstStyle/>
          <a:p>
            <a:fld id="{CEFEA3E5-B5BB-4FBA-B0B1-CB595F02BC9D}" type="slidenum">
              <a:rPr lang="en-US" smtClean="0"/>
              <a:t>‹#›</a:t>
            </a:fld>
            <a:endParaRPr lang="en-US"/>
          </a:p>
        </p:txBody>
      </p:sp>
    </p:spTree>
    <p:extLst>
      <p:ext uri="{BB962C8B-B14F-4D97-AF65-F5344CB8AC3E}">
        <p14:creationId xmlns:p14="http://schemas.microsoft.com/office/powerpoint/2010/main" val="3574695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4FA44-5FBE-4B59-86CB-48A1ABBAA3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5085ED-BEBD-4705-A569-26BBCE57E2C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B922B0-05E9-4F16-AFE9-F4A3174EB059}"/>
              </a:ext>
            </a:extLst>
          </p:cNvPr>
          <p:cNvSpPr>
            <a:spLocks noGrp="1"/>
          </p:cNvSpPr>
          <p:nvPr>
            <p:ph type="dt" sz="half" idx="10"/>
          </p:nvPr>
        </p:nvSpPr>
        <p:spPr/>
        <p:txBody>
          <a:bodyPr/>
          <a:lstStyle/>
          <a:p>
            <a:fld id="{6F178F6D-073F-4EE0-B363-95142DBCCC34}" type="datetime1">
              <a:rPr lang="en-US" smtClean="0"/>
              <a:t>5/15/2023</a:t>
            </a:fld>
            <a:endParaRPr lang="en-US"/>
          </a:p>
        </p:txBody>
      </p:sp>
      <p:sp>
        <p:nvSpPr>
          <p:cNvPr id="5" name="Footer Placeholder 4">
            <a:extLst>
              <a:ext uri="{FF2B5EF4-FFF2-40B4-BE49-F238E27FC236}">
                <a16:creationId xmlns:a16="http://schemas.microsoft.com/office/drawing/2014/main" id="{E8249071-1E28-477C-8B42-740DEA24F8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79E557-63CA-4AFF-8035-D0460A34AEF6}"/>
              </a:ext>
            </a:extLst>
          </p:cNvPr>
          <p:cNvSpPr>
            <a:spLocks noGrp="1"/>
          </p:cNvSpPr>
          <p:nvPr>
            <p:ph type="sldNum" sz="quarter" idx="12"/>
          </p:nvPr>
        </p:nvSpPr>
        <p:spPr/>
        <p:txBody>
          <a:bodyPr/>
          <a:lstStyle/>
          <a:p>
            <a:fld id="{CEFEA3E5-B5BB-4FBA-B0B1-CB595F02BC9D}" type="slidenum">
              <a:rPr lang="en-US" smtClean="0"/>
              <a:t>‹#›</a:t>
            </a:fld>
            <a:endParaRPr lang="en-US"/>
          </a:p>
        </p:txBody>
      </p:sp>
    </p:spTree>
    <p:extLst>
      <p:ext uri="{BB962C8B-B14F-4D97-AF65-F5344CB8AC3E}">
        <p14:creationId xmlns:p14="http://schemas.microsoft.com/office/powerpoint/2010/main" val="1405641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2D8CA6-AFA4-4F27-A6F6-032A206CB10F}"/>
              </a:ext>
            </a:extLst>
          </p:cNvPr>
          <p:cNvSpPr>
            <a:spLocks noGrp="1"/>
          </p:cNvSpPr>
          <p:nvPr>
            <p:ph type="title" orient="vert"/>
          </p:nvPr>
        </p:nvSpPr>
        <p:spPr>
          <a:xfrm>
            <a:off x="9815512" y="365125"/>
            <a:ext cx="2957513"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1EE5A2-F0F6-44FD-99DC-E16690ACDAD1}"/>
              </a:ext>
            </a:extLst>
          </p:cNvPr>
          <p:cNvSpPr>
            <a:spLocks noGrp="1"/>
          </p:cNvSpPr>
          <p:nvPr>
            <p:ph type="body" orient="vert" idx="1"/>
          </p:nvPr>
        </p:nvSpPr>
        <p:spPr>
          <a:xfrm>
            <a:off x="942975" y="365125"/>
            <a:ext cx="8701088"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6A81BB-9F03-4881-803B-93F316876FD6}"/>
              </a:ext>
            </a:extLst>
          </p:cNvPr>
          <p:cNvSpPr>
            <a:spLocks noGrp="1"/>
          </p:cNvSpPr>
          <p:nvPr>
            <p:ph type="dt" sz="half" idx="10"/>
          </p:nvPr>
        </p:nvSpPr>
        <p:spPr/>
        <p:txBody>
          <a:bodyPr/>
          <a:lstStyle/>
          <a:p>
            <a:fld id="{8606A8A2-39E8-495B-B01D-34D01D09A92E}" type="datetime1">
              <a:rPr lang="en-US" smtClean="0"/>
              <a:t>5/15/2023</a:t>
            </a:fld>
            <a:endParaRPr lang="en-US"/>
          </a:p>
        </p:txBody>
      </p:sp>
      <p:sp>
        <p:nvSpPr>
          <p:cNvPr id="5" name="Footer Placeholder 4">
            <a:extLst>
              <a:ext uri="{FF2B5EF4-FFF2-40B4-BE49-F238E27FC236}">
                <a16:creationId xmlns:a16="http://schemas.microsoft.com/office/drawing/2014/main" id="{5D6D5CED-555A-440D-9C7F-4173CE9315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3974B5-280F-4524-A0B2-709F6EB5E8FD}"/>
              </a:ext>
            </a:extLst>
          </p:cNvPr>
          <p:cNvSpPr>
            <a:spLocks noGrp="1"/>
          </p:cNvSpPr>
          <p:nvPr>
            <p:ph type="sldNum" sz="quarter" idx="12"/>
          </p:nvPr>
        </p:nvSpPr>
        <p:spPr/>
        <p:txBody>
          <a:bodyPr/>
          <a:lstStyle/>
          <a:p>
            <a:fld id="{CEFEA3E5-B5BB-4FBA-B0B1-CB595F02BC9D}" type="slidenum">
              <a:rPr lang="en-US" smtClean="0"/>
              <a:t>‹#›</a:t>
            </a:fld>
            <a:endParaRPr lang="en-US"/>
          </a:p>
        </p:txBody>
      </p:sp>
    </p:spTree>
    <p:extLst>
      <p:ext uri="{BB962C8B-B14F-4D97-AF65-F5344CB8AC3E}">
        <p14:creationId xmlns:p14="http://schemas.microsoft.com/office/powerpoint/2010/main" val="928813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
        <p:cNvGrpSpPr/>
        <p:nvPr/>
      </p:nvGrpSpPr>
      <p:grpSpPr>
        <a:xfrm>
          <a:off x="0" y="0"/>
          <a:ext cx="0" cy="0"/>
          <a:chOff x="0" y="0"/>
          <a:chExt cx="0" cy="0"/>
        </a:xfrm>
      </p:grpSpPr>
      <p:sp>
        <p:nvSpPr>
          <p:cNvPr id="17" name="Google Shape;17;p17"/>
          <p:cNvSpPr txBox="1">
            <a:spLocks noGrp="1"/>
          </p:cNvSpPr>
          <p:nvPr>
            <p:ph type="body" idx="1"/>
          </p:nvPr>
        </p:nvSpPr>
        <p:spPr>
          <a:xfrm>
            <a:off x="685800" y="1219202"/>
            <a:ext cx="12458700" cy="4724280"/>
          </a:xfrm>
          <a:prstGeom prst="rect">
            <a:avLst/>
          </a:prstGeom>
          <a:noFill/>
          <a:ln>
            <a:noFill/>
          </a:ln>
        </p:spPr>
        <p:txBody>
          <a:bodyPr spcFirstLastPara="1" wrap="square" lIns="0" tIns="0" rIns="0" bIns="0" anchor="t" anchorCtr="0">
            <a:normAutofit/>
          </a:bodyPr>
          <a:lstStyle>
            <a:lvl1pPr marL="548640" lvl="0" indent="-411480" algn="l">
              <a:spcBef>
                <a:spcPts val="0"/>
              </a:spcBef>
              <a:spcAft>
                <a:spcPts val="0"/>
              </a:spcAft>
              <a:buClr>
                <a:schemeClr val="dk1"/>
              </a:buClr>
              <a:buSzPts val="1800"/>
              <a:buChar char="•"/>
              <a:defRPr/>
            </a:lvl1pPr>
            <a:lvl2pPr marL="1097280" lvl="1" indent="-411480" algn="l">
              <a:spcBef>
                <a:spcPts val="810"/>
              </a:spcBef>
              <a:spcAft>
                <a:spcPts val="0"/>
              </a:spcAft>
              <a:buClr>
                <a:schemeClr val="dk1"/>
              </a:buClr>
              <a:buSzPts val="1800"/>
              <a:buChar char="•"/>
              <a:defRPr/>
            </a:lvl2pPr>
            <a:lvl3pPr marL="1645920" lvl="2" indent="-411480" algn="l">
              <a:spcBef>
                <a:spcPts val="810"/>
              </a:spcBef>
              <a:spcAft>
                <a:spcPts val="0"/>
              </a:spcAft>
              <a:buClr>
                <a:schemeClr val="dk1"/>
              </a:buClr>
              <a:buSzPts val="1800"/>
              <a:buChar char="•"/>
              <a:defRPr/>
            </a:lvl3pPr>
            <a:lvl4pPr marL="2194560" lvl="3" indent="-411480" algn="l">
              <a:spcBef>
                <a:spcPts val="810"/>
              </a:spcBef>
              <a:spcAft>
                <a:spcPts val="0"/>
              </a:spcAft>
              <a:buClr>
                <a:schemeClr val="dk1"/>
              </a:buClr>
              <a:buSzPts val="1800"/>
              <a:buChar char="•"/>
              <a:defRPr/>
            </a:lvl4pPr>
            <a:lvl5pPr marL="2743200" lvl="4" indent="-411480" algn="l">
              <a:spcBef>
                <a:spcPts val="810"/>
              </a:spcBef>
              <a:spcAft>
                <a:spcPts val="0"/>
              </a:spcAft>
              <a:buClr>
                <a:schemeClr val="dk1"/>
              </a:buClr>
              <a:buSzPts val="1800"/>
              <a:buChar char="•"/>
              <a:defRPr/>
            </a:lvl5pPr>
            <a:lvl6pPr marL="3291840" lvl="5" indent="-411480" algn="l">
              <a:spcBef>
                <a:spcPts val="810"/>
              </a:spcBef>
              <a:spcAft>
                <a:spcPts val="0"/>
              </a:spcAft>
              <a:buClr>
                <a:schemeClr val="dk1"/>
              </a:buClr>
              <a:buSzPts val="1800"/>
              <a:buChar char="•"/>
              <a:defRPr/>
            </a:lvl6pPr>
            <a:lvl7pPr marL="3840480" lvl="6" indent="-411480" algn="l">
              <a:spcBef>
                <a:spcPts val="432"/>
              </a:spcBef>
              <a:spcAft>
                <a:spcPts val="0"/>
              </a:spcAft>
              <a:buClr>
                <a:schemeClr val="dk1"/>
              </a:buClr>
              <a:buSzPts val="1800"/>
              <a:buChar char="•"/>
              <a:defRPr/>
            </a:lvl7pPr>
            <a:lvl8pPr marL="4389120" lvl="7" indent="-411480" algn="l">
              <a:spcBef>
                <a:spcPts val="432"/>
              </a:spcBef>
              <a:spcAft>
                <a:spcPts val="0"/>
              </a:spcAft>
              <a:buClr>
                <a:schemeClr val="dk1"/>
              </a:buClr>
              <a:buSzPts val="1800"/>
              <a:buChar char="•"/>
              <a:defRPr/>
            </a:lvl8pPr>
            <a:lvl9pPr marL="4937760" lvl="8" indent="-411480" algn="l">
              <a:spcBef>
                <a:spcPts val="432"/>
              </a:spcBef>
              <a:spcAft>
                <a:spcPts val="0"/>
              </a:spcAft>
              <a:buClr>
                <a:schemeClr val="dk1"/>
              </a:buClr>
              <a:buSzPts val="1800"/>
              <a:buChar char="•"/>
              <a:defRPr/>
            </a:lvl9pPr>
          </a:lstStyle>
          <a:p>
            <a:endParaRPr/>
          </a:p>
        </p:txBody>
      </p:sp>
      <p:sp>
        <p:nvSpPr>
          <p:cNvPr id="18" name="Google Shape;18;p17"/>
          <p:cNvSpPr txBox="1">
            <a:spLocks noGrp="1"/>
          </p:cNvSpPr>
          <p:nvPr>
            <p:ph type="ftr" idx="11"/>
          </p:nvPr>
        </p:nvSpPr>
        <p:spPr>
          <a:xfrm>
            <a:off x="3543300" y="6431976"/>
            <a:ext cx="7744050" cy="3499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sldNum" idx="12"/>
          </p:nvPr>
        </p:nvSpPr>
        <p:spPr>
          <a:xfrm>
            <a:off x="8115300" y="6060562"/>
            <a:ext cx="3172050" cy="365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20" name="Google Shape;20;p17"/>
          <p:cNvSpPr txBox="1">
            <a:spLocks noGrp="1"/>
          </p:cNvSpPr>
          <p:nvPr>
            <p:ph type="dt" idx="10"/>
          </p:nvPr>
        </p:nvSpPr>
        <p:spPr>
          <a:xfrm>
            <a:off x="3543300" y="6046534"/>
            <a:ext cx="3200400" cy="365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900">
                <a:solidFill>
                  <a:srgbClr val="50505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7"/>
          <p:cNvSpPr txBox="1">
            <a:spLocks noGrp="1"/>
          </p:cNvSpPr>
          <p:nvPr>
            <p:ph type="title"/>
          </p:nvPr>
        </p:nvSpPr>
        <p:spPr>
          <a:xfrm>
            <a:off x="685800" y="228600"/>
            <a:ext cx="12344400" cy="819360"/>
          </a:xfrm>
          <a:prstGeom prst="rect">
            <a:avLst/>
          </a:prstGeom>
          <a:noFill/>
          <a:ln>
            <a:noFill/>
          </a:ln>
        </p:spPr>
        <p:txBody>
          <a:bodyPr spcFirstLastPara="1" wrap="square" lIns="0" tIns="0" rIns="0" bIns="0" anchor="b" anchorCtr="0">
            <a:normAutofit/>
          </a:bodyPr>
          <a:lstStyle>
            <a:lvl1pPr lvl="0" algn="l">
              <a:lnSpc>
                <a:spcPct val="141666"/>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1587686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28700" y="2125982"/>
            <a:ext cx="11658600" cy="46166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057400" y="3840482"/>
            <a:ext cx="96012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5/15/2023</a:t>
            </a:fld>
            <a:endParaRPr lang="en-US"/>
          </a:p>
        </p:txBody>
      </p:sp>
      <p:sp>
        <p:nvSpPr>
          <p:cNvPr id="6" name="Holder 6"/>
          <p:cNvSpPr>
            <a:spLocks noGrp="1"/>
          </p:cNvSpPr>
          <p:nvPr>
            <p:ph type="sldNum" sz="quarter" idx="7"/>
          </p:nvPr>
        </p:nvSpPr>
        <p:spPr/>
        <p:txBody>
          <a:bodyPr lIns="0" tIns="0" rIns="0" bIns="0"/>
          <a:lstStyle>
            <a:lvl1pPr>
              <a:defRPr sz="941" b="0" i="1">
                <a:solidFill>
                  <a:schemeClr val="tx1"/>
                </a:solidFill>
                <a:latin typeface="Calibri"/>
                <a:cs typeface="Calibri"/>
              </a:defRPr>
            </a:lvl1pPr>
          </a:lstStyle>
          <a:p>
            <a:pPr marL="9961">
              <a:lnSpc>
                <a:spcPts val="972"/>
              </a:lnSpc>
            </a:pPr>
            <a:r>
              <a:rPr lang="en-US" spc="-4"/>
              <a:t>NHCD‐</a:t>
            </a:r>
            <a:fld id="{81D60167-4931-47E6-BA6A-407CBD079E47}" type="slidenum">
              <a:rPr spc="-4" smtClean="0"/>
              <a:pPr marL="9961">
                <a:lnSpc>
                  <a:spcPts val="972"/>
                </a:lnSpc>
              </a:pPr>
              <a:t>‹#›</a:t>
            </a:fld>
            <a:endParaRPr spc="-4" dirty="0"/>
          </a:p>
        </p:txBody>
      </p:sp>
    </p:spTree>
    <p:extLst>
      <p:ext uri="{BB962C8B-B14F-4D97-AF65-F5344CB8AC3E}">
        <p14:creationId xmlns:p14="http://schemas.microsoft.com/office/powerpoint/2010/main" val="130608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42258" y="534073"/>
            <a:ext cx="12231484" cy="362087"/>
          </a:xfrm>
        </p:spPr>
        <p:txBody>
          <a:bodyPr lIns="0" tIns="0" rIns="0" bIns="0"/>
          <a:lstStyle>
            <a:lvl1pPr>
              <a:defRPr sz="2353" b="1" i="0" u="heavy">
                <a:solidFill>
                  <a:srgbClr val="252525"/>
                </a:solidFill>
                <a:latin typeface="Microsoft Tai Le"/>
                <a:cs typeface="Microsoft Tai Le"/>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5/15/2023</a:t>
            </a:fld>
            <a:endParaRPr lang="en-US"/>
          </a:p>
        </p:txBody>
      </p:sp>
      <p:sp>
        <p:nvSpPr>
          <p:cNvPr id="6" name="Holder 6"/>
          <p:cNvSpPr>
            <a:spLocks noGrp="1"/>
          </p:cNvSpPr>
          <p:nvPr>
            <p:ph type="sldNum" sz="quarter" idx="7"/>
          </p:nvPr>
        </p:nvSpPr>
        <p:spPr/>
        <p:txBody>
          <a:bodyPr lIns="0" tIns="0" rIns="0" bIns="0"/>
          <a:lstStyle>
            <a:lvl1pPr>
              <a:defRPr sz="941" b="0" i="1">
                <a:solidFill>
                  <a:schemeClr val="tx1"/>
                </a:solidFill>
                <a:latin typeface="Calibri"/>
                <a:cs typeface="Calibri"/>
              </a:defRPr>
            </a:lvl1pPr>
          </a:lstStyle>
          <a:p>
            <a:pPr marL="9961">
              <a:lnSpc>
                <a:spcPts val="972"/>
              </a:lnSpc>
            </a:pPr>
            <a:r>
              <a:rPr lang="en-US" spc="-4"/>
              <a:t>NHCD‐</a:t>
            </a:r>
            <a:fld id="{81D60167-4931-47E6-BA6A-407CBD079E47}" type="slidenum">
              <a:rPr spc="-4" smtClean="0"/>
              <a:pPr marL="9961">
                <a:lnSpc>
                  <a:spcPts val="972"/>
                </a:lnSpc>
              </a:pPr>
              <a:t>‹#›</a:t>
            </a:fld>
            <a:endParaRPr spc="-4" dirty="0"/>
          </a:p>
        </p:txBody>
      </p:sp>
    </p:spTree>
    <p:extLst>
      <p:ext uri="{BB962C8B-B14F-4D97-AF65-F5344CB8AC3E}">
        <p14:creationId xmlns:p14="http://schemas.microsoft.com/office/powerpoint/2010/main" val="2193568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42258" y="534073"/>
            <a:ext cx="12231484" cy="362087"/>
          </a:xfrm>
        </p:spPr>
        <p:txBody>
          <a:bodyPr lIns="0" tIns="0" rIns="0" bIns="0"/>
          <a:lstStyle>
            <a:lvl1pPr>
              <a:defRPr sz="2353" b="1" i="0" u="heavy">
                <a:solidFill>
                  <a:srgbClr val="252525"/>
                </a:solidFill>
                <a:latin typeface="Microsoft Tai Le"/>
                <a:cs typeface="Microsoft Tai Le"/>
              </a:defRPr>
            </a:lvl1pPr>
          </a:lstStyle>
          <a:p>
            <a:endParaRPr/>
          </a:p>
        </p:txBody>
      </p:sp>
      <p:sp>
        <p:nvSpPr>
          <p:cNvPr id="3" name="Holder 3"/>
          <p:cNvSpPr>
            <a:spLocks noGrp="1"/>
          </p:cNvSpPr>
          <p:nvPr>
            <p:ph sz="half" idx="2"/>
          </p:nvPr>
        </p:nvSpPr>
        <p:spPr>
          <a:xfrm>
            <a:off x="685800" y="1577340"/>
            <a:ext cx="596646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063740" y="1577340"/>
            <a:ext cx="596646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5/15/2023</a:t>
            </a:fld>
            <a:endParaRPr lang="en-US"/>
          </a:p>
        </p:txBody>
      </p:sp>
      <p:sp>
        <p:nvSpPr>
          <p:cNvPr id="7" name="Holder 7"/>
          <p:cNvSpPr>
            <a:spLocks noGrp="1"/>
          </p:cNvSpPr>
          <p:nvPr>
            <p:ph type="sldNum" sz="quarter" idx="7"/>
          </p:nvPr>
        </p:nvSpPr>
        <p:spPr/>
        <p:txBody>
          <a:bodyPr lIns="0" tIns="0" rIns="0" bIns="0"/>
          <a:lstStyle>
            <a:lvl1pPr>
              <a:defRPr sz="941" b="0" i="1">
                <a:solidFill>
                  <a:schemeClr val="tx1"/>
                </a:solidFill>
                <a:latin typeface="Calibri"/>
                <a:cs typeface="Calibri"/>
              </a:defRPr>
            </a:lvl1pPr>
          </a:lstStyle>
          <a:p>
            <a:pPr marL="9961">
              <a:lnSpc>
                <a:spcPts val="972"/>
              </a:lnSpc>
            </a:pPr>
            <a:r>
              <a:rPr lang="en-US" spc="-4"/>
              <a:t>NHCD‐</a:t>
            </a:r>
            <a:fld id="{81D60167-4931-47E6-BA6A-407CBD079E47}" type="slidenum">
              <a:rPr spc="-4" smtClean="0"/>
              <a:pPr marL="9961">
                <a:lnSpc>
                  <a:spcPts val="972"/>
                </a:lnSpc>
              </a:pPr>
              <a:t>‹#›</a:t>
            </a:fld>
            <a:endParaRPr spc="-4" dirty="0"/>
          </a:p>
        </p:txBody>
      </p:sp>
    </p:spTree>
    <p:extLst>
      <p:ext uri="{BB962C8B-B14F-4D97-AF65-F5344CB8AC3E}">
        <p14:creationId xmlns:p14="http://schemas.microsoft.com/office/powerpoint/2010/main" val="1515193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42258" y="534073"/>
            <a:ext cx="12231484" cy="362087"/>
          </a:xfrm>
        </p:spPr>
        <p:txBody>
          <a:bodyPr lIns="0" tIns="0" rIns="0" bIns="0"/>
          <a:lstStyle>
            <a:lvl1pPr>
              <a:defRPr sz="2353" b="1" i="0" u="heavy">
                <a:solidFill>
                  <a:srgbClr val="252525"/>
                </a:solidFill>
                <a:latin typeface="Microsoft Tai Le"/>
                <a:cs typeface="Microsoft Tai L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5/15/2023</a:t>
            </a:fld>
            <a:endParaRPr lang="en-US"/>
          </a:p>
        </p:txBody>
      </p:sp>
      <p:sp>
        <p:nvSpPr>
          <p:cNvPr id="5" name="Holder 5"/>
          <p:cNvSpPr>
            <a:spLocks noGrp="1"/>
          </p:cNvSpPr>
          <p:nvPr>
            <p:ph type="sldNum" sz="quarter" idx="7"/>
          </p:nvPr>
        </p:nvSpPr>
        <p:spPr/>
        <p:txBody>
          <a:bodyPr lIns="0" tIns="0" rIns="0" bIns="0"/>
          <a:lstStyle>
            <a:lvl1pPr>
              <a:defRPr sz="941" b="0" i="1">
                <a:solidFill>
                  <a:schemeClr val="tx1"/>
                </a:solidFill>
                <a:latin typeface="Calibri"/>
                <a:cs typeface="Calibri"/>
              </a:defRPr>
            </a:lvl1pPr>
          </a:lstStyle>
          <a:p>
            <a:pPr marL="9961">
              <a:lnSpc>
                <a:spcPts val="972"/>
              </a:lnSpc>
            </a:pPr>
            <a:r>
              <a:rPr lang="en-US" spc="-4"/>
              <a:t>NHCD‐</a:t>
            </a:r>
            <a:fld id="{81D60167-4931-47E6-BA6A-407CBD079E47}" type="slidenum">
              <a:rPr spc="-4" smtClean="0"/>
              <a:pPr marL="9961">
                <a:lnSpc>
                  <a:spcPts val="972"/>
                </a:lnSpc>
              </a:pPr>
              <a:t>‹#›</a:t>
            </a:fld>
            <a:endParaRPr spc="-4" dirty="0"/>
          </a:p>
        </p:txBody>
      </p:sp>
    </p:spTree>
    <p:extLst>
      <p:ext uri="{BB962C8B-B14F-4D97-AF65-F5344CB8AC3E}">
        <p14:creationId xmlns:p14="http://schemas.microsoft.com/office/powerpoint/2010/main" val="3410885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22936" y="6449209"/>
            <a:ext cx="12469957" cy="0"/>
          </a:xfrm>
          <a:custGeom>
            <a:avLst/>
            <a:gdLst/>
            <a:ahLst/>
            <a:cxnLst/>
            <a:rect l="l" t="t" r="r" b="b"/>
            <a:pathLst>
              <a:path w="9144635">
                <a:moveTo>
                  <a:pt x="0" y="0"/>
                </a:moveTo>
                <a:lnTo>
                  <a:pt x="9144381" y="0"/>
                </a:lnTo>
              </a:path>
            </a:pathLst>
          </a:custGeom>
          <a:ln w="12193">
            <a:solidFill>
              <a:srgbClr val="7F7F7F"/>
            </a:solidFill>
          </a:ln>
        </p:spPr>
        <p:txBody>
          <a:bodyPr wrap="square" lIns="0" tIns="0" rIns="0" bIns="0" rtlCol="0"/>
          <a:lstStyle/>
          <a:p>
            <a:endParaRPr sz="1412"/>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5/15/2023</a:t>
            </a:fld>
            <a:endParaRPr lang="en-US"/>
          </a:p>
        </p:txBody>
      </p:sp>
      <p:sp>
        <p:nvSpPr>
          <p:cNvPr id="4" name="Holder 4"/>
          <p:cNvSpPr>
            <a:spLocks noGrp="1"/>
          </p:cNvSpPr>
          <p:nvPr>
            <p:ph type="sldNum" sz="quarter" idx="7"/>
          </p:nvPr>
        </p:nvSpPr>
        <p:spPr/>
        <p:txBody>
          <a:bodyPr lIns="0" tIns="0" rIns="0" bIns="0"/>
          <a:lstStyle>
            <a:lvl1pPr>
              <a:defRPr sz="941" b="0" i="1">
                <a:solidFill>
                  <a:schemeClr val="tx1"/>
                </a:solidFill>
                <a:latin typeface="Calibri"/>
                <a:cs typeface="Calibri"/>
              </a:defRPr>
            </a:lvl1pPr>
          </a:lstStyle>
          <a:p>
            <a:pPr marL="9961">
              <a:lnSpc>
                <a:spcPts val="972"/>
              </a:lnSpc>
            </a:pPr>
            <a:r>
              <a:rPr lang="en-US" spc="-4"/>
              <a:t>NHCD‐</a:t>
            </a:r>
            <a:fld id="{81D60167-4931-47E6-BA6A-407CBD079E47}" type="slidenum">
              <a:rPr spc="-4" smtClean="0"/>
              <a:pPr marL="9961">
                <a:lnSpc>
                  <a:spcPts val="972"/>
                </a:lnSpc>
              </a:pPr>
              <a:t>‹#›</a:t>
            </a:fld>
            <a:endParaRPr spc="-4" dirty="0"/>
          </a:p>
        </p:txBody>
      </p:sp>
    </p:spTree>
    <p:extLst>
      <p:ext uri="{BB962C8B-B14F-4D97-AF65-F5344CB8AC3E}">
        <p14:creationId xmlns:p14="http://schemas.microsoft.com/office/powerpoint/2010/main" val="234693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08A68-6188-4907-B6DD-42532A7E4A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525BBC-E7D0-4B62-924F-DC7A7087A0B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D1CA50-2BC8-46AE-B250-F4477FE07D37}"/>
              </a:ext>
            </a:extLst>
          </p:cNvPr>
          <p:cNvSpPr>
            <a:spLocks noGrp="1"/>
          </p:cNvSpPr>
          <p:nvPr>
            <p:ph type="dt" sz="half" idx="10"/>
          </p:nvPr>
        </p:nvSpPr>
        <p:spPr/>
        <p:txBody>
          <a:bodyPr/>
          <a:lstStyle/>
          <a:p>
            <a:fld id="{C2438E1B-1C6E-4A87-8323-83F733E29D0B}" type="datetime1">
              <a:rPr lang="en-US" smtClean="0"/>
              <a:t>5/15/2023</a:t>
            </a:fld>
            <a:endParaRPr lang="en-US"/>
          </a:p>
        </p:txBody>
      </p:sp>
      <p:sp>
        <p:nvSpPr>
          <p:cNvPr id="5" name="Footer Placeholder 4">
            <a:extLst>
              <a:ext uri="{FF2B5EF4-FFF2-40B4-BE49-F238E27FC236}">
                <a16:creationId xmlns:a16="http://schemas.microsoft.com/office/drawing/2014/main" id="{D92B7527-82B7-47FD-AD48-013C60BDF6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5871C6-80FB-45BC-8C3A-512545916146}"/>
              </a:ext>
            </a:extLst>
          </p:cNvPr>
          <p:cNvSpPr>
            <a:spLocks noGrp="1"/>
          </p:cNvSpPr>
          <p:nvPr>
            <p:ph type="sldNum" sz="quarter" idx="12"/>
          </p:nvPr>
        </p:nvSpPr>
        <p:spPr/>
        <p:txBody>
          <a:bodyPr/>
          <a:lstStyle/>
          <a:p>
            <a:fld id="{CEFEA3E5-B5BB-4FBA-B0B1-CB595F02BC9D}" type="slidenum">
              <a:rPr lang="en-US" smtClean="0"/>
              <a:t>‹#›</a:t>
            </a:fld>
            <a:endParaRPr lang="en-US"/>
          </a:p>
        </p:txBody>
      </p:sp>
    </p:spTree>
    <p:extLst>
      <p:ext uri="{BB962C8B-B14F-4D97-AF65-F5344CB8AC3E}">
        <p14:creationId xmlns:p14="http://schemas.microsoft.com/office/powerpoint/2010/main" val="2330279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BE137-8D1B-454A-9F67-E8C9D7468B7B}"/>
              </a:ext>
            </a:extLst>
          </p:cNvPr>
          <p:cNvSpPr>
            <a:spLocks noGrp="1"/>
          </p:cNvSpPr>
          <p:nvPr>
            <p:ph type="title"/>
          </p:nvPr>
        </p:nvSpPr>
        <p:spPr>
          <a:xfrm>
            <a:off x="935831" y="1709739"/>
            <a:ext cx="1183005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31BD16-F8AB-4022-A1AD-3715044C4F13}"/>
              </a:ext>
            </a:extLst>
          </p:cNvPr>
          <p:cNvSpPr>
            <a:spLocks noGrp="1"/>
          </p:cNvSpPr>
          <p:nvPr>
            <p:ph type="body" idx="1"/>
          </p:nvPr>
        </p:nvSpPr>
        <p:spPr>
          <a:xfrm>
            <a:off x="935831" y="4589464"/>
            <a:ext cx="118300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7E8DE90-BA28-4A86-AC1D-36AB0773BDFE}"/>
              </a:ext>
            </a:extLst>
          </p:cNvPr>
          <p:cNvSpPr>
            <a:spLocks noGrp="1"/>
          </p:cNvSpPr>
          <p:nvPr>
            <p:ph type="dt" sz="half" idx="10"/>
          </p:nvPr>
        </p:nvSpPr>
        <p:spPr/>
        <p:txBody>
          <a:bodyPr/>
          <a:lstStyle/>
          <a:p>
            <a:fld id="{F6CE22AD-1FF9-49AB-9FDC-CB15F158FF6F}" type="datetime1">
              <a:rPr lang="en-US" smtClean="0"/>
              <a:t>5/15/2023</a:t>
            </a:fld>
            <a:endParaRPr lang="en-US"/>
          </a:p>
        </p:txBody>
      </p:sp>
      <p:sp>
        <p:nvSpPr>
          <p:cNvPr id="5" name="Footer Placeholder 4">
            <a:extLst>
              <a:ext uri="{FF2B5EF4-FFF2-40B4-BE49-F238E27FC236}">
                <a16:creationId xmlns:a16="http://schemas.microsoft.com/office/drawing/2014/main" id="{A482C591-9552-4CB6-A8BD-A2C89A10A6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3E201B-65AA-49D4-8A9E-ACDE88013D7B}"/>
              </a:ext>
            </a:extLst>
          </p:cNvPr>
          <p:cNvSpPr>
            <a:spLocks noGrp="1"/>
          </p:cNvSpPr>
          <p:nvPr>
            <p:ph type="sldNum" sz="quarter" idx="12"/>
          </p:nvPr>
        </p:nvSpPr>
        <p:spPr/>
        <p:txBody>
          <a:bodyPr/>
          <a:lstStyle/>
          <a:p>
            <a:fld id="{CEFEA3E5-B5BB-4FBA-B0B1-CB595F02BC9D}" type="slidenum">
              <a:rPr lang="en-US" smtClean="0"/>
              <a:t>‹#›</a:t>
            </a:fld>
            <a:endParaRPr lang="en-US"/>
          </a:p>
        </p:txBody>
      </p:sp>
    </p:spTree>
    <p:extLst>
      <p:ext uri="{BB962C8B-B14F-4D97-AF65-F5344CB8AC3E}">
        <p14:creationId xmlns:p14="http://schemas.microsoft.com/office/powerpoint/2010/main" val="2724926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1D55F-8EC6-46BB-860E-61E1652F82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D9E0D3-F46C-4286-90A1-58E2CD846C91}"/>
              </a:ext>
            </a:extLst>
          </p:cNvPr>
          <p:cNvSpPr>
            <a:spLocks noGrp="1"/>
          </p:cNvSpPr>
          <p:nvPr>
            <p:ph sz="half" idx="1"/>
          </p:nvPr>
        </p:nvSpPr>
        <p:spPr>
          <a:xfrm>
            <a:off x="942975" y="1825625"/>
            <a:ext cx="58293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51A259-B18D-41D4-A4DD-EE4977A6ED18}"/>
              </a:ext>
            </a:extLst>
          </p:cNvPr>
          <p:cNvSpPr>
            <a:spLocks noGrp="1"/>
          </p:cNvSpPr>
          <p:nvPr>
            <p:ph sz="half" idx="2"/>
          </p:nvPr>
        </p:nvSpPr>
        <p:spPr>
          <a:xfrm>
            <a:off x="6943725" y="1825625"/>
            <a:ext cx="58293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61CF01-9F3E-4D64-9C6B-BF556A3654C3}"/>
              </a:ext>
            </a:extLst>
          </p:cNvPr>
          <p:cNvSpPr>
            <a:spLocks noGrp="1"/>
          </p:cNvSpPr>
          <p:nvPr>
            <p:ph type="dt" sz="half" idx="10"/>
          </p:nvPr>
        </p:nvSpPr>
        <p:spPr/>
        <p:txBody>
          <a:bodyPr/>
          <a:lstStyle/>
          <a:p>
            <a:fld id="{24818BBB-5811-4053-9718-14C53CF7A513}" type="datetime1">
              <a:rPr lang="en-US" smtClean="0"/>
              <a:t>5/15/2023</a:t>
            </a:fld>
            <a:endParaRPr lang="en-US"/>
          </a:p>
        </p:txBody>
      </p:sp>
      <p:sp>
        <p:nvSpPr>
          <p:cNvPr id="6" name="Footer Placeholder 5">
            <a:extLst>
              <a:ext uri="{FF2B5EF4-FFF2-40B4-BE49-F238E27FC236}">
                <a16:creationId xmlns:a16="http://schemas.microsoft.com/office/drawing/2014/main" id="{78D7BF05-3126-4DF9-8E80-F6C953CB13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0EC2BD-82F9-4FE0-94D9-2081A0B5B5D1}"/>
              </a:ext>
            </a:extLst>
          </p:cNvPr>
          <p:cNvSpPr>
            <a:spLocks noGrp="1"/>
          </p:cNvSpPr>
          <p:nvPr>
            <p:ph type="sldNum" sz="quarter" idx="12"/>
          </p:nvPr>
        </p:nvSpPr>
        <p:spPr/>
        <p:txBody>
          <a:bodyPr/>
          <a:lstStyle/>
          <a:p>
            <a:fld id="{CEFEA3E5-B5BB-4FBA-B0B1-CB595F02BC9D}" type="slidenum">
              <a:rPr lang="en-US" smtClean="0"/>
              <a:t>‹#›</a:t>
            </a:fld>
            <a:endParaRPr lang="en-US"/>
          </a:p>
        </p:txBody>
      </p:sp>
    </p:spTree>
    <p:extLst>
      <p:ext uri="{BB962C8B-B14F-4D97-AF65-F5344CB8AC3E}">
        <p14:creationId xmlns:p14="http://schemas.microsoft.com/office/powerpoint/2010/main" val="3598922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E4C14-8821-438F-A8B0-FD61BAC39CD8}"/>
              </a:ext>
            </a:extLst>
          </p:cNvPr>
          <p:cNvSpPr>
            <a:spLocks noGrp="1"/>
          </p:cNvSpPr>
          <p:nvPr>
            <p:ph type="title"/>
          </p:nvPr>
        </p:nvSpPr>
        <p:spPr>
          <a:xfrm>
            <a:off x="944762" y="365126"/>
            <a:ext cx="1183005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55A3F9-D44F-45D4-B8D7-C27665F56D3C}"/>
              </a:ext>
            </a:extLst>
          </p:cNvPr>
          <p:cNvSpPr>
            <a:spLocks noGrp="1"/>
          </p:cNvSpPr>
          <p:nvPr>
            <p:ph type="body" idx="1"/>
          </p:nvPr>
        </p:nvSpPr>
        <p:spPr>
          <a:xfrm>
            <a:off x="944762" y="1681163"/>
            <a:ext cx="580251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16B7B3C-28A5-45CE-8D04-C25432D0989E}"/>
              </a:ext>
            </a:extLst>
          </p:cNvPr>
          <p:cNvSpPr>
            <a:spLocks noGrp="1"/>
          </p:cNvSpPr>
          <p:nvPr>
            <p:ph sz="half" idx="2"/>
          </p:nvPr>
        </p:nvSpPr>
        <p:spPr>
          <a:xfrm>
            <a:off x="944762" y="2505075"/>
            <a:ext cx="580251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6FA423-6145-40C6-9693-BF816AB59060}"/>
              </a:ext>
            </a:extLst>
          </p:cNvPr>
          <p:cNvSpPr>
            <a:spLocks noGrp="1"/>
          </p:cNvSpPr>
          <p:nvPr>
            <p:ph type="body" sz="quarter" idx="3"/>
          </p:nvPr>
        </p:nvSpPr>
        <p:spPr>
          <a:xfrm>
            <a:off x="6943725" y="1681163"/>
            <a:ext cx="58310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2AEC387-6A6E-4DAF-87D0-5609CB9E1E9B}"/>
              </a:ext>
            </a:extLst>
          </p:cNvPr>
          <p:cNvSpPr>
            <a:spLocks noGrp="1"/>
          </p:cNvSpPr>
          <p:nvPr>
            <p:ph sz="quarter" idx="4"/>
          </p:nvPr>
        </p:nvSpPr>
        <p:spPr>
          <a:xfrm>
            <a:off x="6943725" y="2505075"/>
            <a:ext cx="58310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CAF80B-1320-4373-8247-C1638EDE335D}"/>
              </a:ext>
            </a:extLst>
          </p:cNvPr>
          <p:cNvSpPr>
            <a:spLocks noGrp="1"/>
          </p:cNvSpPr>
          <p:nvPr>
            <p:ph type="dt" sz="half" idx="10"/>
          </p:nvPr>
        </p:nvSpPr>
        <p:spPr/>
        <p:txBody>
          <a:bodyPr/>
          <a:lstStyle/>
          <a:p>
            <a:fld id="{7C4641CD-AE23-4876-9071-467457B5B21C}" type="datetime1">
              <a:rPr lang="en-US" smtClean="0"/>
              <a:t>5/15/2023</a:t>
            </a:fld>
            <a:endParaRPr lang="en-US"/>
          </a:p>
        </p:txBody>
      </p:sp>
      <p:sp>
        <p:nvSpPr>
          <p:cNvPr id="8" name="Footer Placeholder 7">
            <a:extLst>
              <a:ext uri="{FF2B5EF4-FFF2-40B4-BE49-F238E27FC236}">
                <a16:creationId xmlns:a16="http://schemas.microsoft.com/office/drawing/2014/main" id="{35EE6E4F-EE77-480E-8D34-06A672F9CA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9D6156-5F27-42ED-91C1-D9211162D291}"/>
              </a:ext>
            </a:extLst>
          </p:cNvPr>
          <p:cNvSpPr>
            <a:spLocks noGrp="1"/>
          </p:cNvSpPr>
          <p:nvPr>
            <p:ph type="sldNum" sz="quarter" idx="12"/>
          </p:nvPr>
        </p:nvSpPr>
        <p:spPr/>
        <p:txBody>
          <a:bodyPr/>
          <a:lstStyle/>
          <a:p>
            <a:fld id="{CEFEA3E5-B5BB-4FBA-B0B1-CB595F02BC9D}" type="slidenum">
              <a:rPr lang="en-US" smtClean="0"/>
              <a:t>‹#›</a:t>
            </a:fld>
            <a:endParaRPr lang="en-US"/>
          </a:p>
        </p:txBody>
      </p:sp>
    </p:spTree>
    <p:extLst>
      <p:ext uri="{BB962C8B-B14F-4D97-AF65-F5344CB8AC3E}">
        <p14:creationId xmlns:p14="http://schemas.microsoft.com/office/powerpoint/2010/main" val="1399518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F0336-BC6E-461C-B2BA-BDDA120CA7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4C151B-4BC8-4394-8EBE-B95B0C8CFC5A}"/>
              </a:ext>
            </a:extLst>
          </p:cNvPr>
          <p:cNvSpPr>
            <a:spLocks noGrp="1"/>
          </p:cNvSpPr>
          <p:nvPr>
            <p:ph type="dt" sz="half" idx="10"/>
          </p:nvPr>
        </p:nvSpPr>
        <p:spPr/>
        <p:txBody>
          <a:bodyPr/>
          <a:lstStyle/>
          <a:p>
            <a:fld id="{FF773136-B8A2-47E5-A73A-3DF728F5FCCC}" type="datetime1">
              <a:rPr lang="en-US" smtClean="0"/>
              <a:t>5/15/2023</a:t>
            </a:fld>
            <a:endParaRPr lang="en-US"/>
          </a:p>
        </p:txBody>
      </p:sp>
      <p:sp>
        <p:nvSpPr>
          <p:cNvPr id="4" name="Footer Placeholder 3">
            <a:extLst>
              <a:ext uri="{FF2B5EF4-FFF2-40B4-BE49-F238E27FC236}">
                <a16:creationId xmlns:a16="http://schemas.microsoft.com/office/drawing/2014/main" id="{36ADC7C6-D8A3-4D07-B607-69A5C66E97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B3625D-C78B-4C2C-B100-24B106B04966}"/>
              </a:ext>
            </a:extLst>
          </p:cNvPr>
          <p:cNvSpPr>
            <a:spLocks noGrp="1"/>
          </p:cNvSpPr>
          <p:nvPr>
            <p:ph type="sldNum" sz="quarter" idx="12"/>
          </p:nvPr>
        </p:nvSpPr>
        <p:spPr/>
        <p:txBody>
          <a:bodyPr/>
          <a:lstStyle/>
          <a:p>
            <a:fld id="{CEFEA3E5-B5BB-4FBA-B0B1-CB595F02BC9D}" type="slidenum">
              <a:rPr lang="en-US" smtClean="0"/>
              <a:t>‹#›</a:t>
            </a:fld>
            <a:endParaRPr lang="en-US"/>
          </a:p>
        </p:txBody>
      </p:sp>
    </p:spTree>
    <p:extLst>
      <p:ext uri="{BB962C8B-B14F-4D97-AF65-F5344CB8AC3E}">
        <p14:creationId xmlns:p14="http://schemas.microsoft.com/office/powerpoint/2010/main" val="1089335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364776-02D2-4985-9FA9-3EB0D486FD12}"/>
              </a:ext>
            </a:extLst>
          </p:cNvPr>
          <p:cNvSpPr>
            <a:spLocks noGrp="1"/>
          </p:cNvSpPr>
          <p:nvPr>
            <p:ph type="dt" sz="half" idx="10"/>
          </p:nvPr>
        </p:nvSpPr>
        <p:spPr/>
        <p:txBody>
          <a:bodyPr/>
          <a:lstStyle/>
          <a:p>
            <a:fld id="{3CF8C9E7-48E2-449B-81AA-BDFCA1601852}" type="datetime1">
              <a:rPr lang="en-US" smtClean="0"/>
              <a:t>5/15/2023</a:t>
            </a:fld>
            <a:endParaRPr lang="en-US"/>
          </a:p>
        </p:txBody>
      </p:sp>
      <p:sp>
        <p:nvSpPr>
          <p:cNvPr id="3" name="Footer Placeholder 2">
            <a:extLst>
              <a:ext uri="{FF2B5EF4-FFF2-40B4-BE49-F238E27FC236}">
                <a16:creationId xmlns:a16="http://schemas.microsoft.com/office/drawing/2014/main" id="{BBED79AA-D343-4190-9E2F-D5889CB394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B8FBAC-3667-4837-93CE-5695AA24C2CE}"/>
              </a:ext>
            </a:extLst>
          </p:cNvPr>
          <p:cNvSpPr>
            <a:spLocks noGrp="1"/>
          </p:cNvSpPr>
          <p:nvPr>
            <p:ph type="sldNum" sz="quarter" idx="12"/>
          </p:nvPr>
        </p:nvSpPr>
        <p:spPr/>
        <p:txBody>
          <a:bodyPr/>
          <a:lstStyle/>
          <a:p>
            <a:fld id="{CEFEA3E5-B5BB-4FBA-B0B1-CB595F02BC9D}" type="slidenum">
              <a:rPr lang="en-US" smtClean="0"/>
              <a:t>‹#›</a:t>
            </a:fld>
            <a:endParaRPr lang="en-US"/>
          </a:p>
        </p:txBody>
      </p:sp>
    </p:spTree>
    <p:extLst>
      <p:ext uri="{BB962C8B-B14F-4D97-AF65-F5344CB8AC3E}">
        <p14:creationId xmlns:p14="http://schemas.microsoft.com/office/powerpoint/2010/main" val="4009472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2181D-C9CC-40A5-ADE8-D56C7EB02270}"/>
              </a:ext>
            </a:extLst>
          </p:cNvPr>
          <p:cNvSpPr>
            <a:spLocks noGrp="1"/>
          </p:cNvSpPr>
          <p:nvPr>
            <p:ph type="title"/>
          </p:nvPr>
        </p:nvSpPr>
        <p:spPr>
          <a:xfrm>
            <a:off x="944762" y="457200"/>
            <a:ext cx="4423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3054DC-887E-46FD-82D6-1BA7F89BF475}"/>
              </a:ext>
            </a:extLst>
          </p:cNvPr>
          <p:cNvSpPr>
            <a:spLocks noGrp="1"/>
          </p:cNvSpPr>
          <p:nvPr>
            <p:ph idx="1"/>
          </p:nvPr>
        </p:nvSpPr>
        <p:spPr>
          <a:xfrm>
            <a:off x="5831087" y="987426"/>
            <a:ext cx="694372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936479-3F9C-4FDE-A102-1D56767D526C}"/>
              </a:ext>
            </a:extLst>
          </p:cNvPr>
          <p:cNvSpPr>
            <a:spLocks noGrp="1"/>
          </p:cNvSpPr>
          <p:nvPr>
            <p:ph type="body" sz="half" idx="2"/>
          </p:nvPr>
        </p:nvSpPr>
        <p:spPr>
          <a:xfrm>
            <a:off x="944762" y="2057400"/>
            <a:ext cx="4423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721EE6-10C8-41D1-B400-2CB2D0C6C68F}"/>
              </a:ext>
            </a:extLst>
          </p:cNvPr>
          <p:cNvSpPr>
            <a:spLocks noGrp="1"/>
          </p:cNvSpPr>
          <p:nvPr>
            <p:ph type="dt" sz="half" idx="10"/>
          </p:nvPr>
        </p:nvSpPr>
        <p:spPr/>
        <p:txBody>
          <a:bodyPr/>
          <a:lstStyle/>
          <a:p>
            <a:fld id="{A5994ABC-AA4F-4E4D-B21E-2CA63745B224}" type="datetime1">
              <a:rPr lang="en-US" smtClean="0"/>
              <a:t>5/15/2023</a:t>
            </a:fld>
            <a:endParaRPr lang="en-US"/>
          </a:p>
        </p:txBody>
      </p:sp>
      <p:sp>
        <p:nvSpPr>
          <p:cNvPr id="6" name="Footer Placeholder 5">
            <a:extLst>
              <a:ext uri="{FF2B5EF4-FFF2-40B4-BE49-F238E27FC236}">
                <a16:creationId xmlns:a16="http://schemas.microsoft.com/office/drawing/2014/main" id="{91B8D525-E9E5-4F68-A383-E3F1CB57DD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9DECD5-8695-482E-A0F0-237ADC59611A}"/>
              </a:ext>
            </a:extLst>
          </p:cNvPr>
          <p:cNvSpPr>
            <a:spLocks noGrp="1"/>
          </p:cNvSpPr>
          <p:nvPr>
            <p:ph type="sldNum" sz="quarter" idx="12"/>
          </p:nvPr>
        </p:nvSpPr>
        <p:spPr/>
        <p:txBody>
          <a:bodyPr/>
          <a:lstStyle/>
          <a:p>
            <a:fld id="{CEFEA3E5-B5BB-4FBA-B0B1-CB595F02BC9D}" type="slidenum">
              <a:rPr lang="en-US" smtClean="0"/>
              <a:t>‹#›</a:t>
            </a:fld>
            <a:endParaRPr lang="en-US"/>
          </a:p>
        </p:txBody>
      </p:sp>
    </p:spTree>
    <p:extLst>
      <p:ext uri="{BB962C8B-B14F-4D97-AF65-F5344CB8AC3E}">
        <p14:creationId xmlns:p14="http://schemas.microsoft.com/office/powerpoint/2010/main" val="3166320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1B4B7-FAD6-4F1B-A31B-0E4A5F4EB56C}"/>
              </a:ext>
            </a:extLst>
          </p:cNvPr>
          <p:cNvSpPr>
            <a:spLocks noGrp="1"/>
          </p:cNvSpPr>
          <p:nvPr>
            <p:ph type="title"/>
          </p:nvPr>
        </p:nvSpPr>
        <p:spPr>
          <a:xfrm>
            <a:off x="944762" y="457200"/>
            <a:ext cx="4423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F2AE7A-680C-41E8-93F4-3AC4F8260D1D}"/>
              </a:ext>
            </a:extLst>
          </p:cNvPr>
          <p:cNvSpPr>
            <a:spLocks noGrp="1"/>
          </p:cNvSpPr>
          <p:nvPr>
            <p:ph type="pic" idx="1"/>
          </p:nvPr>
        </p:nvSpPr>
        <p:spPr>
          <a:xfrm>
            <a:off x="5831087" y="987426"/>
            <a:ext cx="694372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35E91E-4D32-4427-82E0-DD441BAE45AC}"/>
              </a:ext>
            </a:extLst>
          </p:cNvPr>
          <p:cNvSpPr>
            <a:spLocks noGrp="1"/>
          </p:cNvSpPr>
          <p:nvPr>
            <p:ph type="body" sz="half" idx="2"/>
          </p:nvPr>
        </p:nvSpPr>
        <p:spPr>
          <a:xfrm>
            <a:off x="944762" y="2057400"/>
            <a:ext cx="4423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D0DF1C-5D68-4F8E-89C5-396B7505D146}"/>
              </a:ext>
            </a:extLst>
          </p:cNvPr>
          <p:cNvSpPr>
            <a:spLocks noGrp="1"/>
          </p:cNvSpPr>
          <p:nvPr>
            <p:ph type="dt" sz="half" idx="10"/>
          </p:nvPr>
        </p:nvSpPr>
        <p:spPr/>
        <p:txBody>
          <a:bodyPr/>
          <a:lstStyle/>
          <a:p>
            <a:fld id="{3C0E584F-ED00-4E89-A451-CA7DABCD5AC3}" type="datetime1">
              <a:rPr lang="en-US" smtClean="0"/>
              <a:t>5/15/2023</a:t>
            </a:fld>
            <a:endParaRPr lang="en-US"/>
          </a:p>
        </p:txBody>
      </p:sp>
      <p:sp>
        <p:nvSpPr>
          <p:cNvPr id="6" name="Footer Placeholder 5">
            <a:extLst>
              <a:ext uri="{FF2B5EF4-FFF2-40B4-BE49-F238E27FC236}">
                <a16:creationId xmlns:a16="http://schemas.microsoft.com/office/drawing/2014/main" id="{1D8416C2-7318-43E5-B5A5-949E17372D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9080FC-D61A-4B94-AF59-53A0759604E8}"/>
              </a:ext>
            </a:extLst>
          </p:cNvPr>
          <p:cNvSpPr>
            <a:spLocks noGrp="1"/>
          </p:cNvSpPr>
          <p:nvPr>
            <p:ph type="sldNum" sz="quarter" idx="12"/>
          </p:nvPr>
        </p:nvSpPr>
        <p:spPr/>
        <p:txBody>
          <a:bodyPr/>
          <a:lstStyle/>
          <a:p>
            <a:fld id="{CEFEA3E5-B5BB-4FBA-B0B1-CB595F02BC9D}" type="slidenum">
              <a:rPr lang="en-US" smtClean="0"/>
              <a:t>‹#›</a:t>
            </a:fld>
            <a:endParaRPr lang="en-US"/>
          </a:p>
        </p:txBody>
      </p:sp>
    </p:spTree>
    <p:extLst>
      <p:ext uri="{BB962C8B-B14F-4D97-AF65-F5344CB8AC3E}">
        <p14:creationId xmlns:p14="http://schemas.microsoft.com/office/powerpoint/2010/main" val="3106916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FD461E-CF8C-40EA-A707-D2CC85A5384A}"/>
              </a:ext>
            </a:extLst>
          </p:cNvPr>
          <p:cNvSpPr>
            <a:spLocks noGrp="1"/>
          </p:cNvSpPr>
          <p:nvPr>
            <p:ph type="title"/>
          </p:nvPr>
        </p:nvSpPr>
        <p:spPr>
          <a:xfrm>
            <a:off x="942975" y="365126"/>
            <a:ext cx="1183005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05982B-DF0F-4ECA-8694-E630614CB6DB}"/>
              </a:ext>
            </a:extLst>
          </p:cNvPr>
          <p:cNvSpPr>
            <a:spLocks noGrp="1"/>
          </p:cNvSpPr>
          <p:nvPr>
            <p:ph type="body" idx="1"/>
          </p:nvPr>
        </p:nvSpPr>
        <p:spPr>
          <a:xfrm>
            <a:off x="942975" y="1825625"/>
            <a:ext cx="1183005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04D53A-D322-4629-A61D-4764C626BC70}"/>
              </a:ext>
            </a:extLst>
          </p:cNvPr>
          <p:cNvSpPr>
            <a:spLocks noGrp="1"/>
          </p:cNvSpPr>
          <p:nvPr>
            <p:ph type="dt" sz="half" idx="2"/>
          </p:nvPr>
        </p:nvSpPr>
        <p:spPr>
          <a:xfrm>
            <a:off x="942975" y="6356351"/>
            <a:ext cx="30861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6BB4DF-E774-4D13-89F0-18C88D5BC7D1}" type="datetime1">
              <a:rPr lang="en-US" smtClean="0"/>
              <a:t>5/15/2023</a:t>
            </a:fld>
            <a:endParaRPr lang="en-US"/>
          </a:p>
        </p:txBody>
      </p:sp>
      <p:sp>
        <p:nvSpPr>
          <p:cNvPr id="5" name="Footer Placeholder 4">
            <a:extLst>
              <a:ext uri="{FF2B5EF4-FFF2-40B4-BE49-F238E27FC236}">
                <a16:creationId xmlns:a16="http://schemas.microsoft.com/office/drawing/2014/main" id="{06A4C371-C48E-463E-8F90-DCBC00EF03E7}"/>
              </a:ext>
            </a:extLst>
          </p:cNvPr>
          <p:cNvSpPr>
            <a:spLocks noGrp="1"/>
          </p:cNvSpPr>
          <p:nvPr>
            <p:ph type="ftr" sz="quarter" idx="3"/>
          </p:nvPr>
        </p:nvSpPr>
        <p:spPr>
          <a:xfrm>
            <a:off x="4543425" y="6356351"/>
            <a:ext cx="46291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DCB2D0-578B-4FAF-B6D6-F7E5164FB0EF}"/>
              </a:ext>
            </a:extLst>
          </p:cNvPr>
          <p:cNvSpPr>
            <a:spLocks noGrp="1"/>
          </p:cNvSpPr>
          <p:nvPr>
            <p:ph type="sldNum" sz="quarter" idx="4"/>
          </p:nvPr>
        </p:nvSpPr>
        <p:spPr>
          <a:xfrm>
            <a:off x="9686925" y="6356351"/>
            <a:ext cx="30861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FEA3E5-B5BB-4FBA-B0B1-CB595F02BC9D}" type="slidenum">
              <a:rPr lang="en-US" smtClean="0"/>
              <a:t>‹#›</a:t>
            </a:fld>
            <a:endParaRPr lang="en-US"/>
          </a:p>
        </p:txBody>
      </p:sp>
    </p:spTree>
    <p:extLst>
      <p:ext uri="{BB962C8B-B14F-4D97-AF65-F5344CB8AC3E}">
        <p14:creationId xmlns:p14="http://schemas.microsoft.com/office/powerpoint/2010/main" val="22947282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42258" y="534074"/>
            <a:ext cx="12231484" cy="461665"/>
          </a:xfrm>
          <a:prstGeom prst="rect">
            <a:avLst/>
          </a:prstGeom>
        </p:spPr>
        <p:txBody>
          <a:bodyPr wrap="square" lIns="0" tIns="0" rIns="0" bIns="0">
            <a:spAutoFit/>
          </a:bodyPr>
          <a:lstStyle>
            <a:lvl1pPr>
              <a:defRPr sz="3000" b="1" i="0" u="heavy">
                <a:solidFill>
                  <a:srgbClr val="252525"/>
                </a:solidFill>
                <a:latin typeface="Microsoft Tai Le"/>
                <a:cs typeface="Microsoft Tai Le"/>
              </a:defRPr>
            </a:lvl1pPr>
          </a:lstStyle>
          <a:p>
            <a:endParaRPr/>
          </a:p>
        </p:txBody>
      </p:sp>
      <p:sp>
        <p:nvSpPr>
          <p:cNvPr id="3" name="Holder 3"/>
          <p:cNvSpPr>
            <a:spLocks noGrp="1"/>
          </p:cNvSpPr>
          <p:nvPr>
            <p:ph type="body" idx="1"/>
          </p:nvPr>
        </p:nvSpPr>
        <p:spPr>
          <a:xfrm>
            <a:off x="895006" y="1499572"/>
            <a:ext cx="11925991"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663440" y="6377942"/>
            <a:ext cx="438912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85800" y="6377942"/>
            <a:ext cx="315468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5/15/2023</a:t>
            </a:fld>
            <a:endParaRPr lang="en-US"/>
          </a:p>
        </p:txBody>
      </p:sp>
      <p:sp>
        <p:nvSpPr>
          <p:cNvPr id="6" name="Holder 6"/>
          <p:cNvSpPr>
            <a:spLocks noGrp="1"/>
          </p:cNvSpPr>
          <p:nvPr>
            <p:ph type="sldNum" sz="quarter" idx="7"/>
          </p:nvPr>
        </p:nvSpPr>
        <p:spPr>
          <a:xfrm>
            <a:off x="12155634" y="6269915"/>
            <a:ext cx="826943" cy="128240"/>
          </a:xfrm>
          <a:prstGeom prst="rect">
            <a:avLst/>
          </a:prstGeom>
        </p:spPr>
        <p:txBody>
          <a:bodyPr wrap="square" lIns="0" tIns="0" rIns="0" bIns="0">
            <a:spAutoFit/>
          </a:bodyPr>
          <a:lstStyle>
            <a:lvl1pPr>
              <a:defRPr sz="941" b="0" i="1">
                <a:solidFill>
                  <a:schemeClr val="tx1"/>
                </a:solidFill>
                <a:latin typeface="Calibri"/>
                <a:cs typeface="Calibri"/>
              </a:defRPr>
            </a:lvl1pPr>
          </a:lstStyle>
          <a:p>
            <a:pPr marL="9961">
              <a:lnSpc>
                <a:spcPts val="972"/>
              </a:lnSpc>
            </a:pPr>
            <a:r>
              <a:rPr lang="en-US" spc="-4"/>
              <a:t>NHCD‐</a:t>
            </a:r>
            <a:fld id="{81D60167-4931-47E6-BA6A-407CBD079E47}" type="slidenum">
              <a:rPr spc="-4" smtClean="0"/>
              <a:pPr marL="9961">
                <a:lnSpc>
                  <a:spcPts val="972"/>
                </a:lnSpc>
              </a:pPr>
              <a:t>‹#›</a:t>
            </a:fld>
            <a:endParaRPr spc="-4" dirty="0"/>
          </a:p>
        </p:txBody>
      </p:sp>
    </p:spTree>
    <p:extLst>
      <p:ext uri="{BB962C8B-B14F-4D97-AF65-F5344CB8AC3E}">
        <p14:creationId xmlns:p14="http://schemas.microsoft.com/office/powerpoint/2010/main" val="15062149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Lst>
  <p:txStyles>
    <p:titleStyle>
      <a:lvl1pPr>
        <a:defRPr>
          <a:latin typeface="+mj-lt"/>
          <a:ea typeface="+mj-ea"/>
          <a:cs typeface="+mj-cs"/>
        </a:defRPr>
      </a:lvl1pPr>
    </p:titleStyle>
    <p:bodyStyle>
      <a:lvl1pPr marL="0">
        <a:defRPr>
          <a:latin typeface="+mn-lt"/>
          <a:ea typeface="+mn-ea"/>
          <a:cs typeface="+mn-cs"/>
        </a:defRPr>
      </a:lvl1pPr>
      <a:lvl2pPr marL="358612">
        <a:defRPr>
          <a:latin typeface="+mn-lt"/>
          <a:ea typeface="+mn-ea"/>
          <a:cs typeface="+mn-cs"/>
        </a:defRPr>
      </a:lvl2pPr>
      <a:lvl3pPr marL="717224">
        <a:defRPr>
          <a:latin typeface="+mn-lt"/>
          <a:ea typeface="+mn-ea"/>
          <a:cs typeface="+mn-cs"/>
        </a:defRPr>
      </a:lvl3pPr>
      <a:lvl4pPr marL="1075836">
        <a:defRPr>
          <a:latin typeface="+mn-lt"/>
          <a:ea typeface="+mn-ea"/>
          <a:cs typeface="+mn-cs"/>
        </a:defRPr>
      </a:lvl4pPr>
      <a:lvl5pPr marL="1434447">
        <a:defRPr>
          <a:latin typeface="+mn-lt"/>
          <a:ea typeface="+mn-ea"/>
          <a:cs typeface="+mn-cs"/>
        </a:defRPr>
      </a:lvl5pPr>
      <a:lvl6pPr marL="1793059">
        <a:defRPr>
          <a:latin typeface="+mn-lt"/>
          <a:ea typeface="+mn-ea"/>
          <a:cs typeface="+mn-cs"/>
        </a:defRPr>
      </a:lvl6pPr>
      <a:lvl7pPr marL="2151671">
        <a:defRPr>
          <a:latin typeface="+mn-lt"/>
          <a:ea typeface="+mn-ea"/>
          <a:cs typeface="+mn-cs"/>
        </a:defRPr>
      </a:lvl7pPr>
      <a:lvl8pPr marL="2510283">
        <a:defRPr>
          <a:latin typeface="+mn-lt"/>
          <a:ea typeface="+mn-ea"/>
          <a:cs typeface="+mn-cs"/>
        </a:defRPr>
      </a:lvl8pPr>
      <a:lvl9pPr marL="2868895">
        <a:defRPr>
          <a:latin typeface="+mn-lt"/>
          <a:ea typeface="+mn-ea"/>
          <a:cs typeface="+mn-cs"/>
        </a:defRPr>
      </a:lvl9pPr>
    </p:bodyStyle>
    <p:otherStyle>
      <a:lvl1pPr marL="0">
        <a:defRPr>
          <a:latin typeface="+mn-lt"/>
          <a:ea typeface="+mn-ea"/>
          <a:cs typeface="+mn-cs"/>
        </a:defRPr>
      </a:lvl1pPr>
      <a:lvl2pPr marL="358612">
        <a:defRPr>
          <a:latin typeface="+mn-lt"/>
          <a:ea typeface="+mn-ea"/>
          <a:cs typeface="+mn-cs"/>
        </a:defRPr>
      </a:lvl2pPr>
      <a:lvl3pPr marL="717224">
        <a:defRPr>
          <a:latin typeface="+mn-lt"/>
          <a:ea typeface="+mn-ea"/>
          <a:cs typeface="+mn-cs"/>
        </a:defRPr>
      </a:lvl3pPr>
      <a:lvl4pPr marL="1075836">
        <a:defRPr>
          <a:latin typeface="+mn-lt"/>
          <a:ea typeface="+mn-ea"/>
          <a:cs typeface="+mn-cs"/>
        </a:defRPr>
      </a:lvl4pPr>
      <a:lvl5pPr marL="1434447">
        <a:defRPr>
          <a:latin typeface="+mn-lt"/>
          <a:ea typeface="+mn-ea"/>
          <a:cs typeface="+mn-cs"/>
        </a:defRPr>
      </a:lvl5pPr>
      <a:lvl6pPr marL="1793059">
        <a:defRPr>
          <a:latin typeface="+mn-lt"/>
          <a:ea typeface="+mn-ea"/>
          <a:cs typeface="+mn-cs"/>
        </a:defRPr>
      </a:lvl6pPr>
      <a:lvl7pPr marL="2151671">
        <a:defRPr>
          <a:latin typeface="+mn-lt"/>
          <a:ea typeface="+mn-ea"/>
          <a:cs typeface="+mn-cs"/>
        </a:defRPr>
      </a:lvl7pPr>
      <a:lvl8pPr marL="2510283">
        <a:defRPr>
          <a:latin typeface="+mn-lt"/>
          <a:ea typeface="+mn-ea"/>
          <a:cs typeface="+mn-cs"/>
        </a:defRPr>
      </a:lvl8pPr>
      <a:lvl9pPr marL="2868895">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5"/>
        <p:cNvGrpSpPr/>
        <p:nvPr/>
      </p:nvGrpSpPr>
      <p:grpSpPr>
        <a:xfrm>
          <a:off x="0" y="0"/>
          <a:ext cx="0" cy="0"/>
          <a:chOff x="0" y="0"/>
          <a:chExt cx="0" cy="0"/>
        </a:xfrm>
      </p:grpSpPr>
      <p:sp useBgFill="1">
        <p:nvSpPr>
          <p:cNvPr id="152" name="Rectangle 151">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5998"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Google Shape;138;p1"/>
          <p:cNvSpPr txBox="1"/>
          <p:nvPr/>
        </p:nvSpPr>
        <p:spPr>
          <a:xfrm>
            <a:off x="10426397" y="2023110"/>
            <a:ext cx="2778327" cy="2846070"/>
          </a:xfrm>
          <a:prstGeom prst="rect">
            <a:avLst/>
          </a:prstGeom>
        </p:spPr>
        <p:txBody>
          <a:bodyPr spcFirstLastPara="1" vert="horz" lIns="91440" tIns="45720" rIns="91440" bIns="45720" rtlCol="0" anchor="ctr" anchorCtr="0">
            <a:normAutofit/>
          </a:bodyPr>
          <a:lstStyle/>
          <a:p>
            <a:pPr>
              <a:lnSpc>
                <a:spcPct val="90000"/>
              </a:lnSpc>
              <a:spcBef>
                <a:spcPct val="0"/>
              </a:spcBef>
              <a:spcAft>
                <a:spcPts val="600"/>
              </a:spcAft>
            </a:pPr>
            <a:r>
              <a:rPr lang="en-US" sz="3300" b="1" kern="1200" dirty="0">
                <a:solidFill>
                  <a:schemeClr val="tx1"/>
                </a:solidFill>
                <a:latin typeface="+mj-lt"/>
                <a:ea typeface="+mj-ea"/>
                <a:cs typeface="+mj-cs"/>
                <a:sym typeface="Times New Roman"/>
              </a:rPr>
              <a:t>Housing Update</a:t>
            </a:r>
            <a:endParaRPr lang="en-US" sz="3300" b="1" kern="1200" dirty="0">
              <a:solidFill>
                <a:schemeClr val="tx1"/>
              </a:solidFill>
              <a:latin typeface="+mj-lt"/>
              <a:ea typeface="+mj-ea"/>
              <a:cs typeface="+mj-cs"/>
            </a:endParaRPr>
          </a:p>
          <a:p>
            <a:pPr>
              <a:lnSpc>
                <a:spcPct val="90000"/>
              </a:lnSpc>
              <a:spcBef>
                <a:spcPct val="0"/>
              </a:spcBef>
              <a:spcAft>
                <a:spcPts val="600"/>
              </a:spcAft>
            </a:pPr>
            <a:endParaRPr lang="en-US" sz="3300" b="1" kern="1200" dirty="0">
              <a:solidFill>
                <a:schemeClr val="tx1"/>
              </a:solidFill>
              <a:latin typeface="+mj-lt"/>
              <a:ea typeface="+mj-ea"/>
              <a:cs typeface="+mj-cs"/>
              <a:sym typeface="Times New Roman"/>
            </a:endParaRPr>
          </a:p>
          <a:p>
            <a:pPr>
              <a:lnSpc>
                <a:spcPct val="90000"/>
              </a:lnSpc>
              <a:spcBef>
                <a:spcPct val="0"/>
              </a:spcBef>
              <a:spcAft>
                <a:spcPts val="600"/>
              </a:spcAft>
            </a:pPr>
            <a:r>
              <a:rPr lang="en-US" sz="3300" b="1" kern="1200" dirty="0">
                <a:solidFill>
                  <a:schemeClr val="tx1"/>
                </a:solidFill>
                <a:latin typeface="+mj-lt"/>
                <a:ea typeface="+mj-ea"/>
                <a:cs typeface="+mj-cs"/>
                <a:sym typeface="Times New Roman"/>
              </a:rPr>
              <a:t>May </a:t>
            </a:r>
            <a:r>
              <a:rPr lang="en-US" sz="3300" b="1" dirty="0">
                <a:latin typeface="+mj-lt"/>
                <a:ea typeface="+mj-ea"/>
                <a:cs typeface="+mj-cs"/>
                <a:sym typeface="Times New Roman"/>
              </a:rPr>
              <a:t>16</a:t>
            </a:r>
            <a:r>
              <a:rPr lang="en-US" sz="3300" b="1" kern="1200" dirty="0">
                <a:solidFill>
                  <a:schemeClr val="tx1"/>
                </a:solidFill>
                <a:latin typeface="+mj-lt"/>
                <a:ea typeface="+mj-ea"/>
                <a:cs typeface="+mj-cs"/>
                <a:sym typeface="Times New Roman"/>
              </a:rPr>
              <a:t>, 2023 </a:t>
            </a:r>
            <a:endParaRPr lang="en-US" sz="3300" b="1" kern="1200" dirty="0">
              <a:solidFill>
                <a:schemeClr val="tx1"/>
              </a:solidFill>
              <a:latin typeface="+mj-lt"/>
              <a:ea typeface="+mj-ea"/>
              <a:cs typeface="+mj-cs"/>
            </a:endParaRPr>
          </a:p>
        </p:txBody>
      </p:sp>
      <p:sp>
        <p:nvSpPr>
          <p:cNvPr id="154" name="Rectangle 153">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970437" y="-1363697"/>
            <a:ext cx="1715478" cy="96563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Rectangle 155">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845" y="664308"/>
            <a:ext cx="9092961"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10;&#10;Description automatically generated">
            <a:extLst>
              <a:ext uri="{FF2B5EF4-FFF2-40B4-BE49-F238E27FC236}">
                <a16:creationId xmlns:a16="http://schemas.microsoft.com/office/drawing/2014/main" id="{AE50EBFF-BF15-4C9F-AE06-18D70B5ACE7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429"/>
          <a:stretch/>
        </p:blipFill>
        <p:spPr>
          <a:xfrm>
            <a:off x="613392" y="2241008"/>
            <a:ext cx="8559342" cy="2446940"/>
          </a:xfrm>
          <a:prstGeom prst="rect">
            <a:avLst/>
          </a:prstGeom>
        </p:spPr>
      </p:pic>
      <p:sp>
        <p:nvSpPr>
          <p:cNvPr id="158" name="Rectangle 157">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051695" y="3382573"/>
            <a:ext cx="1719072" cy="1714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Graphical user interface&#10;&#10;Description automatically generated">
            <a:extLst>
              <a:ext uri="{FF2B5EF4-FFF2-40B4-BE49-F238E27FC236}">
                <a16:creationId xmlns:a16="http://schemas.microsoft.com/office/drawing/2014/main" id="{5FDDD0DA-EA76-E5D3-70A5-62428C53A5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0465" y="1119116"/>
            <a:ext cx="8275259" cy="2213635"/>
          </a:xfrm>
          <a:prstGeom prst="rect">
            <a:avLst/>
          </a:prstGeom>
        </p:spPr>
      </p:pic>
      <p:sp>
        <p:nvSpPr>
          <p:cNvPr id="19" name="Right Triangle 1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648810" y="3335867"/>
            <a:ext cx="370332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995" y="623275"/>
            <a:ext cx="12268185"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78804" y="3828592"/>
            <a:ext cx="10036881" cy="1713305"/>
          </a:xfrm>
        </p:spPr>
        <p:txBody>
          <a:bodyPr vert="horz" lIns="91440" tIns="45720" rIns="91440" bIns="45720" rtlCol="0" anchor="b">
            <a:normAutofit fontScale="90000"/>
          </a:bodyPr>
          <a:lstStyle/>
          <a:p>
            <a:r>
              <a:rPr lang="en-US" sz="2100" b="1" kern="1200" dirty="0">
                <a:solidFill>
                  <a:schemeClr val="tx1"/>
                </a:solidFill>
                <a:latin typeface="+mj-lt"/>
                <a:ea typeface="+mj-ea"/>
                <a:cs typeface="+mj-cs"/>
              </a:rPr>
              <a:t>MISSION STATEMENT</a:t>
            </a:r>
            <a:r>
              <a:rPr lang="en-US" sz="2100" kern="1200" dirty="0">
                <a:solidFill>
                  <a:schemeClr val="tx1"/>
                </a:solidFill>
                <a:latin typeface="+mj-lt"/>
                <a:ea typeface="+mj-ea"/>
                <a:cs typeface="+mj-cs"/>
              </a:rPr>
              <a:t>: </a:t>
            </a:r>
            <a:br>
              <a:rPr lang="en-US" sz="2100" kern="1200" dirty="0">
                <a:solidFill>
                  <a:schemeClr val="tx1"/>
                </a:solidFill>
                <a:latin typeface="+mj-lt"/>
                <a:ea typeface="+mj-ea"/>
                <a:cs typeface="+mj-cs"/>
              </a:rPr>
            </a:br>
            <a:r>
              <a:rPr lang="en-US" sz="2700" kern="1200" dirty="0">
                <a:solidFill>
                  <a:schemeClr val="tx1"/>
                </a:solidFill>
                <a:latin typeface="+mj-lt"/>
                <a:ea typeface="+mj-ea"/>
                <a:cs typeface="+mj-cs"/>
              </a:rPr>
              <a:t>We envision a Birmingham where all communities thrive – united in the understanding that our zip code impacts our health more than our genetic code. Driven by our passion for people and our instinct for creativity, we aim to meet people where they are; providing options for wherever people are in their housing journey making healthy, dignified, and sustainable housing attainable for all. </a:t>
            </a:r>
          </a:p>
        </p:txBody>
      </p:sp>
      <p:sp>
        <p:nvSpPr>
          <p:cNvPr id="3" name="Rectangle 2"/>
          <p:cNvSpPr/>
          <p:nvPr/>
        </p:nvSpPr>
        <p:spPr>
          <a:xfrm>
            <a:off x="3629685" y="2981935"/>
            <a:ext cx="243978" cy="792525"/>
          </a:xfrm>
          <a:prstGeom prst="rect">
            <a:avLst/>
          </a:prstGeom>
        </p:spPr>
        <p:txBody>
          <a:bodyPr wrap="none">
            <a:spAutoFit/>
          </a:bodyPr>
          <a:lstStyle/>
          <a:p>
            <a:pPr>
              <a:spcAft>
                <a:spcPts val="600"/>
              </a:spcAft>
            </a:pPr>
            <a:endParaRPr lang="en-US" sz="2025"/>
          </a:p>
          <a:p>
            <a:pPr>
              <a:spcAft>
                <a:spcPts val="600"/>
              </a:spcAft>
            </a:pPr>
            <a:r>
              <a:rPr lang="en-US" sz="2025"/>
              <a:t> </a:t>
            </a:r>
          </a:p>
        </p:txBody>
      </p:sp>
    </p:spTree>
    <p:extLst>
      <p:ext uri="{BB962C8B-B14F-4D97-AF65-F5344CB8AC3E}">
        <p14:creationId xmlns:p14="http://schemas.microsoft.com/office/powerpoint/2010/main" val="1553393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ff0dc42ae4_6_81"/>
          <p:cNvSpPr/>
          <p:nvPr/>
        </p:nvSpPr>
        <p:spPr>
          <a:xfrm>
            <a:off x="5649527" y="3207390"/>
            <a:ext cx="775440" cy="1105200"/>
          </a:xfrm>
          <a:prstGeom prst="chevron">
            <a:avLst>
              <a:gd name="adj" fmla="val 50104"/>
            </a:avLst>
          </a:prstGeom>
          <a:solidFill>
            <a:schemeClr val="accent1">
              <a:lumMod val="75000"/>
              <a:alpha val="48627"/>
            </a:schemeClr>
          </a:solidFill>
          <a:ln>
            <a:noFill/>
          </a:ln>
        </p:spPr>
        <p:txBody>
          <a:bodyPr spcFirstLastPara="1" wrap="square" lIns="85320" tIns="42660" rIns="85320" bIns="42660" anchor="ctr" anchorCtr="0">
            <a:noAutofit/>
          </a:bodyPr>
          <a:lstStyle/>
          <a:p>
            <a:pPr algn="ctr"/>
            <a:endParaRPr sz="2280">
              <a:solidFill>
                <a:schemeClr val="dk1"/>
              </a:solidFill>
              <a:latin typeface="Calibri"/>
              <a:ea typeface="Calibri"/>
              <a:cs typeface="Calibri"/>
              <a:sym typeface="Calibri"/>
            </a:endParaRPr>
          </a:p>
        </p:txBody>
      </p:sp>
      <p:grpSp>
        <p:nvGrpSpPr>
          <p:cNvPr id="154" name="Google Shape;154;gff0dc42ae4_6_81"/>
          <p:cNvGrpSpPr/>
          <p:nvPr/>
        </p:nvGrpSpPr>
        <p:grpSpPr>
          <a:xfrm>
            <a:off x="6672057" y="1859235"/>
            <a:ext cx="5131054" cy="4124507"/>
            <a:chOff x="172298" y="357677"/>
            <a:chExt cx="5701170" cy="4124507"/>
          </a:xfrm>
        </p:grpSpPr>
        <p:sp>
          <p:nvSpPr>
            <p:cNvPr id="155" name="Google Shape;155;gff0dc42ae4_6_81"/>
            <p:cNvSpPr/>
            <p:nvPr/>
          </p:nvSpPr>
          <p:spPr>
            <a:xfrm>
              <a:off x="172725" y="1053857"/>
              <a:ext cx="2780850" cy="327158"/>
            </a:xfrm>
            <a:prstGeom prst="rect">
              <a:avLst/>
            </a:prstGeom>
            <a:solidFill>
              <a:schemeClr val="accent1">
                <a:lumMod val="60000"/>
                <a:lumOff val="40000"/>
              </a:schemeClr>
            </a:solidFill>
            <a:ln w="12700" cap="flat" cmpd="sng">
              <a:solidFill>
                <a:srgbClr val="4372C3"/>
              </a:solidFill>
              <a:prstDash val="solid"/>
              <a:miter lim="800000"/>
              <a:headEnd type="none" w="sm" len="sm"/>
              <a:tailEnd type="none" w="sm" len="sm"/>
            </a:ln>
          </p:spPr>
          <p:txBody>
            <a:bodyPr spcFirstLastPara="1" wrap="square" lIns="85320" tIns="85320" rIns="85320" bIns="85320" anchor="ctr" anchorCtr="0">
              <a:noAutofit/>
            </a:bodyPr>
            <a:lstStyle/>
            <a:p>
              <a:endParaRPr sz="2160"/>
            </a:p>
          </p:txBody>
        </p:sp>
        <p:sp>
          <p:nvSpPr>
            <p:cNvPr id="156" name="Google Shape;156;gff0dc42ae4_6_81"/>
            <p:cNvSpPr/>
            <p:nvPr/>
          </p:nvSpPr>
          <p:spPr>
            <a:xfrm>
              <a:off x="172725" y="1176728"/>
              <a:ext cx="204291" cy="204291"/>
            </a:xfrm>
            <a:prstGeom prst="rect">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85320" tIns="85320" rIns="85320" bIns="85320" anchor="ctr" anchorCtr="0">
              <a:noAutofit/>
            </a:bodyPr>
            <a:lstStyle/>
            <a:p>
              <a:endParaRPr sz="2160"/>
            </a:p>
          </p:txBody>
        </p:sp>
        <p:sp>
          <p:nvSpPr>
            <p:cNvPr id="157" name="Google Shape;157;gff0dc42ae4_6_81"/>
            <p:cNvSpPr/>
            <p:nvPr/>
          </p:nvSpPr>
          <p:spPr>
            <a:xfrm>
              <a:off x="490951" y="368497"/>
              <a:ext cx="2328767" cy="856594"/>
            </a:xfrm>
            <a:prstGeom prst="rect">
              <a:avLst/>
            </a:prstGeom>
            <a:solidFill>
              <a:schemeClr val="lt1"/>
            </a:solidFill>
            <a:ln w="9525" cap="flat" cmpd="sng">
              <a:solidFill>
                <a:srgbClr val="1A6D7F"/>
              </a:solidFill>
              <a:prstDash val="solid"/>
              <a:round/>
              <a:headEnd type="none" w="sm" len="sm"/>
              <a:tailEnd type="none" w="sm" len="sm"/>
            </a:ln>
          </p:spPr>
          <p:txBody>
            <a:bodyPr spcFirstLastPara="1" wrap="square" lIns="85320" tIns="85320" rIns="85320" bIns="85320" anchor="ctr" anchorCtr="0">
              <a:noAutofit/>
            </a:bodyPr>
            <a:lstStyle/>
            <a:p>
              <a:endParaRPr sz="2160"/>
            </a:p>
          </p:txBody>
        </p:sp>
        <p:sp>
          <p:nvSpPr>
            <p:cNvPr id="158" name="Google Shape;158;gff0dc42ae4_6_81"/>
            <p:cNvSpPr txBox="1"/>
            <p:nvPr/>
          </p:nvSpPr>
          <p:spPr>
            <a:xfrm>
              <a:off x="490951" y="368497"/>
              <a:ext cx="2328767" cy="856594"/>
            </a:xfrm>
            <a:prstGeom prst="rect">
              <a:avLst/>
            </a:prstGeom>
            <a:noFill/>
            <a:ln>
              <a:noFill/>
            </a:ln>
          </p:spPr>
          <p:txBody>
            <a:bodyPr spcFirstLastPara="1" wrap="square" lIns="21330" tIns="14220" rIns="21330" bIns="14220" anchor="ctr" anchorCtr="0">
              <a:noAutofit/>
            </a:bodyPr>
            <a:lstStyle/>
            <a:p>
              <a:pPr algn="ctr">
                <a:lnSpc>
                  <a:spcPct val="90000"/>
                </a:lnSpc>
                <a:buClr>
                  <a:schemeClr val="dk1"/>
                </a:buClr>
                <a:buSzPts val="900"/>
              </a:pPr>
              <a:r>
                <a:rPr lang="en-US" sz="1080" b="1" dirty="0">
                  <a:solidFill>
                    <a:schemeClr val="dk1"/>
                  </a:solidFill>
                  <a:latin typeface="Calibri"/>
                  <a:ea typeface="Calibri"/>
                  <a:cs typeface="Calibri"/>
                  <a:sym typeface="Calibri"/>
                </a:rPr>
                <a:t>Build 2,500 affordable units &amp; stabilizing an additional 800 units </a:t>
              </a:r>
              <a:endParaRPr sz="1080" dirty="0">
                <a:solidFill>
                  <a:schemeClr val="dk1"/>
                </a:solidFill>
                <a:latin typeface="Calibri"/>
                <a:ea typeface="Calibri"/>
                <a:cs typeface="Calibri"/>
                <a:sym typeface="Calibri"/>
              </a:endParaRPr>
            </a:p>
          </p:txBody>
        </p:sp>
        <p:sp>
          <p:nvSpPr>
            <p:cNvPr id="159" name="Google Shape;159;gff0dc42ae4_6_81"/>
            <p:cNvSpPr/>
            <p:nvPr/>
          </p:nvSpPr>
          <p:spPr>
            <a:xfrm>
              <a:off x="172725" y="1515227"/>
              <a:ext cx="204286" cy="204286"/>
            </a:xfrm>
            <a:prstGeom prst="rect">
              <a:avLst/>
            </a:prstGeom>
            <a:solidFill>
              <a:schemeClr val="lt1"/>
            </a:solidFill>
            <a:ln w="12700" cap="flat" cmpd="sng">
              <a:solidFill>
                <a:srgbClr val="4372C3"/>
              </a:solidFill>
              <a:prstDash val="solid"/>
              <a:miter lim="800000"/>
              <a:headEnd type="none" w="sm" len="sm"/>
              <a:tailEnd type="none" w="sm" len="sm"/>
            </a:ln>
          </p:spPr>
          <p:txBody>
            <a:bodyPr spcFirstLastPara="1" wrap="square" lIns="85320" tIns="85320" rIns="85320" bIns="85320" anchor="ctr" anchorCtr="0">
              <a:noAutofit/>
            </a:bodyPr>
            <a:lstStyle/>
            <a:p>
              <a:endParaRPr sz="2160"/>
            </a:p>
          </p:txBody>
        </p:sp>
        <p:sp>
          <p:nvSpPr>
            <p:cNvPr id="160" name="Google Shape;160;gff0dc42ae4_6_81"/>
            <p:cNvSpPr/>
            <p:nvPr/>
          </p:nvSpPr>
          <p:spPr>
            <a:xfrm>
              <a:off x="367384" y="1398848"/>
              <a:ext cx="2586191" cy="476191"/>
            </a:xfrm>
            <a:prstGeom prst="rect">
              <a:avLst/>
            </a:prstGeom>
            <a:noFill/>
            <a:ln>
              <a:noFill/>
            </a:ln>
          </p:spPr>
          <p:txBody>
            <a:bodyPr spcFirstLastPara="1" wrap="square" lIns="85320" tIns="85320" rIns="85320" bIns="85320" anchor="ctr" anchorCtr="0">
              <a:noAutofit/>
            </a:bodyPr>
            <a:lstStyle/>
            <a:p>
              <a:endParaRPr sz="2160"/>
            </a:p>
          </p:txBody>
        </p:sp>
        <p:sp>
          <p:nvSpPr>
            <p:cNvPr id="161" name="Google Shape;161;gff0dc42ae4_6_81"/>
            <p:cNvSpPr txBox="1"/>
            <p:nvPr/>
          </p:nvSpPr>
          <p:spPr>
            <a:xfrm>
              <a:off x="367384" y="1398848"/>
              <a:ext cx="2586191" cy="476191"/>
            </a:xfrm>
            <a:prstGeom prst="rect">
              <a:avLst/>
            </a:prstGeom>
            <a:noFill/>
            <a:ln>
              <a:noFill/>
            </a:ln>
          </p:spPr>
          <p:txBody>
            <a:bodyPr spcFirstLastPara="1" wrap="square" lIns="73020" tIns="73020" rIns="73020" bIns="73020" anchor="ctr" anchorCtr="0">
              <a:noAutofit/>
            </a:bodyPr>
            <a:lstStyle/>
            <a:p>
              <a:pPr>
                <a:lnSpc>
                  <a:spcPct val="90000"/>
                </a:lnSpc>
                <a:buClr>
                  <a:schemeClr val="dk1"/>
                </a:buClr>
                <a:buSzPts val="900"/>
              </a:pPr>
              <a:r>
                <a:rPr lang="en-US" sz="1080">
                  <a:solidFill>
                    <a:schemeClr val="dk1"/>
                  </a:solidFill>
                  <a:latin typeface="Calibri"/>
                  <a:ea typeface="Calibri"/>
                  <a:cs typeface="Calibri"/>
                  <a:sym typeface="Calibri"/>
                </a:rPr>
                <a:t>Federal &amp; Private partnerships</a:t>
              </a:r>
              <a:endParaRPr sz="1320"/>
            </a:p>
          </p:txBody>
        </p:sp>
        <p:sp>
          <p:nvSpPr>
            <p:cNvPr id="162" name="Google Shape;162;gff0dc42ae4_6_81"/>
            <p:cNvSpPr/>
            <p:nvPr/>
          </p:nvSpPr>
          <p:spPr>
            <a:xfrm>
              <a:off x="172725" y="1853730"/>
              <a:ext cx="204286" cy="204286"/>
            </a:xfrm>
            <a:prstGeom prst="rect">
              <a:avLst/>
            </a:prstGeom>
            <a:solidFill>
              <a:schemeClr val="lt1"/>
            </a:solidFill>
            <a:ln w="12700" cap="flat" cmpd="sng">
              <a:solidFill>
                <a:srgbClr val="4372C3"/>
              </a:solidFill>
              <a:prstDash val="solid"/>
              <a:miter lim="800000"/>
              <a:headEnd type="none" w="sm" len="sm"/>
              <a:tailEnd type="none" w="sm" len="sm"/>
            </a:ln>
          </p:spPr>
          <p:txBody>
            <a:bodyPr spcFirstLastPara="1" wrap="square" lIns="85320" tIns="85320" rIns="85320" bIns="85320" anchor="ctr" anchorCtr="0">
              <a:noAutofit/>
            </a:bodyPr>
            <a:lstStyle/>
            <a:p>
              <a:endParaRPr sz="2160"/>
            </a:p>
          </p:txBody>
        </p:sp>
        <p:sp>
          <p:nvSpPr>
            <p:cNvPr id="163" name="Google Shape;163;gff0dc42ae4_6_81"/>
            <p:cNvSpPr/>
            <p:nvPr/>
          </p:nvSpPr>
          <p:spPr>
            <a:xfrm>
              <a:off x="367384" y="1737363"/>
              <a:ext cx="2586191" cy="476191"/>
            </a:xfrm>
            <a:prstGeom prst="rect">
              <a:avLst/>
            </a:prstGeom>
            <a:noFill/>
            <a:ln>
              <a:noFill/>
            </a:ln>
          </p:spPr>
          <p:txBody>
            <a:bodyPr spcFirstLastPara="1" wrap="square" lIns="85320" tIns="85320" rIns="85320" bIns="85320" anchor="ctr" anchorCtr="0">
              <a:noAutofit/>
            </a:bodyPr>
            <a:lstStyle/>
            <a:p>
              <a:endParaRPr sz="2160"/>
            </a:p>
          </p:txBody>
        </p:sp>
        <p:sp>
          <p:nvSpPr>
            <p:cNvPr id="164" name="Google Shape;164;gff0dc42ae4_6_81"/>
            <p:cNvSpPr txBox="1"/>
            <p:nvPr/>
          </p:nvSpPr>
          <p:spPr>
            <a:xfrm>
              <a:off x="367384" y="1737363"/>
              <a:ext cx="2586191" cy="476191"/>
            </a:xfrm>
            <a:prstGeom prst="rect">
              <a:avLst/>
            </a:prstGeom>
            <a:noFill/>
            <a:ln>
              <a:noFill/>
            </a:ln>
          </p:spPr>
          <p:txBody>
            <a:bodyPr spcFirstLastPara="1" wrap="square" lIns="73020" tIns="73020" rIns="73020" bIns="73020" anchor="ctr" anchorCtr="0">
              <a:noAutofit/>
            </a:bodyPr>
            <a:lstStyle/>
            <a:p>
              <a:pPr>
                <a:lnSpc>
                  <a:spcPct val="90000"/>
                </a:lnSpc>
                <a:buClr>
                  <a:schemeClr val="dk1"/>
                </a:buClr>
                <a:buSzPts val="900"/>
              </a:pPr>
              <a:r>
                <a:rPr lang="en-US" sz="1080">
                  <a:solidFill>
                    <a:schemeClr val="dk1"/>
                  </a:solidFill>
                  <a:latin typeface="Calibri"/>
                  <a:ea typeface="Calibri"/>
                  <a:cs typeface="Calibri"/>
                  <a:sym typeface="Calibri"/>
                </a:rPr>
                <a:t>Affordable Housing Trust Fund</a:t>
              </a:r>
              <a:endParaRPr sz="1320"/>
            </a:p>
          </p:txBody>
        </p:sp>
        <p:sp>
          <p:nvSpPr>
            <p:cNvPr id="165" name="Google Shape;165;gff0dc42ae4_6_81"/>
            <p:cNvSpPr/>
            <p:nvPr/>
          </p:nvSpPr>
          <p:spPr>
            <a:xfrm>
              <a:off x="172725" y="2170356"/>
              <a:ext cx="204286" cy="204286"/>
            </a:xfrm>
            <a:prstGeom prst="rect">
              <a:avLst/>
            </a:prstGeom>
            <a:solidFill>
              <a:schemeClr val="lt1"/>
            </a:solidFill>
            <a:ln w="12700" cap="flat" cmpd="sng">
              <a:solidFill>
                <a:srgbClr val="4372C3"/>
              </a:solidFill>
              <a:prstDash val="solid"/>
              <a:miter lim="800000"/>
              <a:headEnd type="none" w="sm" len="sm"/>
              <a:tailEnd type="none" w="sm" len="sm"/>
            </a:ln>
          </p:spPr>
          <p:txBody>
            <a:bodyPr spcFirstLastPara="1" wrap="square" lIns="85320" tIns="85320" rIns="85320" bIns="85320" anchor="ctr" anchorCtr="0">
              <a:noAutofit/>
            </a:bodyPr>
            <a:lstStyle/>
            <a:p>
              <a:endParaRPr sz="2160"/>
            </a:p>
          </p:txBody>
        </p:sp>
        <p:sp>
          <p:nvSpPr>
            <p:cNvPr id="166" name="Google Shape;166;gff0dc42ae4_6_81"/>
            <p:cNvSpPr/>
            <p:nvPr/>
          </p:nvSpPr>
          <p:spPr>
            <a:xfrm>
              <a:off x="367384" y="2034440"/>
              <a:ext cx="2586191" cy="476191"/>
            </a:xfrm>
            <a:prstGeom prst="rect">
              <a:avLst/>
            </a:prstGeom>
            <a:noFill/>
            <a:ln>
              <a:noFill/>
            </a:ln>
          </p:spPr>
          <p:txBody>
            <a:bodyPr spcFirstLastPara="1" wrap="square" lIns="85320" tIns="85320" rIns="85320" bIns="85320" anchor="ctr" anchorCtr="0">
              <a:noAutofit/>
            </a:bodyPr>
            <a:lstStyle/>
            <a:p>
              <a:endParaRPr sz="2160"/>
            </a:p>
          </p:txBody>
        </p:sp>
        <p:sp>
          <p:nvSpPr>
            <p:cNvPr id="167" name="Google Shape;167;gff0dc42ae4_6_81"/>
            <p:cNvSpPr txBox="1"/>
            <p:nvPr/>
          </p:nvSpPr>
          <p:spPr>
            <a:xfrm>
              <a:off x="367384" y="2034440"/>
              <a:ext cx="2586191" cy="476191"/>
            </a:xfrm>
            <a:prstGeom prst="rect">
              <a:avLst/>
            </a:prstGeom>
            <a:noFill/>
            <a:ln>
              <a:noFill/>
            </a:ln>
          </p:spPr>
          <p:txBody>
            <a:bodyPr spcFirstLastPara="1" wrap="square" lIns="73020" tIns="73020" rIns="73020" bIns="73020" anchor="ctr" anchorCtr="0">
              <a:noAutofit/>
            </a:bodyPr>
            <a:lstStyle/>
            <a:p>
              <a:pPr>
                <a:lnSpc>
                  <a:spcPct val="90000"/>
                </a:lnSpc>
                <a:buClr>
                  <a:schemeClr val="dk1"/>
                </a:buClr>
                <a:buSzPts val="900"/>
              </a:pPr>
              <a:r>
                <a:rPr lang="en-US" sz="1080">
                  <a:solidFill>
                    <a:schemeClr val="dk1"/>
                  </a:solidFill>
                  <a:latin typeface="Calibri"/>
                  <a:ea typeface="Calibri"/>
                  <a:cs typeface="Calibri"/>
                  <a:sym typeface="Calibri"/>
                </a:rPr>
                <a:t>Property Tax Stabilization</a:t>
              </a:r>
              <a:endParaRPr sz="1320"/>
            </a:p>
          </p:txBody>
        </p:sp>
        <p:sp>
          <p:nvSpPr>
            <p:cNvPr id="168" name="Google Shape;168;gff0dc42ae4_6_81"/>
            <p:cNvSpPr/>
            <p:nvPr/>
          </p:nvSpPr>
          <p:spPr>
            <a:xfrm>
              <a:off x="172725" y="2474416"/>
              <a:ext cx="204286" cy="204286"/>
            </a:xfrm>
            <a:prstGeom prst="rect">
              <a:avLst/>
            </a:prstGeom>
            <a:solidFill>
              <a:schemeClr val="lt1"/>
            </a:solidFill>
            <a:ln w="12700" cap="flat" cmpd="sng">
              <a:solidFill>
                <a:srgbClr val="4372C3"/>
              </a:solidFill>
              <a:prstDash val="solid"/>
              <a:miter lim="800000"/>
              <a:headEnd type="none" w="sm" len="sm"/>
              <a:tailEnd type="none" w="sm" len="sm"/>
            </a:ln>
          </p:spPr>
          <p:txBody>
            <a:bodyPr spcFirstLastPara="1" wrap="square" lIns="85320" tIns="85320" rIns="85320" bIns="85320" anchor="ctr" anchorCtr="0">
              <a:noAutofit/>
            </a:bodyPr>
            <a:lstStyle/>
            <a:p>
              <a:endParaRPr sz="2160"/>
            </a:p>
          </p:txBody>
        </p:sp>
        <p:sp>
          <p:nvSpPr>
            <p:cNvPr id="169" name="Google Shape;169;gff0dc42ae4_6_81"/>
            <p:cNvSpPr/>
            <p:nvPr/>
          </p:nvSpPr>
          <p:spPr>
            <a:xfrm>
              <a:off x="367384" y="2338488"/>
              <a:ext cx="2586191" cy="476191"/>
            </a:xfrm>
            <a:prstGeom prst="rect">
              <a:avLst/>
            </a:prstGeom>
            <a:noFill/>
            <a:ln>
              <a:noFill/>
            </a:ln>
          </p:spPr>
          <p:txBody>
            <a:bodyPr spcFirstLastPara="1" wrap="square" lIns="85320" tIns="85320" rIns="85320" bIns="85320" anchor="ctr" anchorCtr="0">
              <a:noAutofit/>
            </a:bodyPr>
            <a:lstStyle/>
            <a:p>
              <a:endParaRPr sz="2160"/>
            </a:p>
          </p:txBody>
        </p:sp>
        <p:sp>
          <p:nvSpPr>
            <p:cNvPr id="170" name="Google Shape;170;gff0dc42ae4_6_81"/>
            <p:cNvSpPr txBox="1"/>
            <p:nvPr/>
          </p:nvSpPr>
          <p:spPr>
            <a:xfrm>
              <a:off x="367384" y="2338488"/>
              <a:ext cx="2586191" cy="476191"/>
            </a:xfrm>
            <a:prstGeom prst="rect">
              <a:avLst/>
            </a:prstGeom>
            <a:noFill/>
            <a:ln>
              <a:noFill/>
            </a:ln>
          </p:spPr>
          <p:txBody>
            <a:bodyPr spcFirstLastPara="1" wrap="square" lIns="73020" tIns="73020" rIns="73020" bIns="73020" anchor="ctr" anchorCtr="0">
              <a:noAutofit/>
            </a:bodyPr>
            <a:lstStyle/>
            <a:p>
              <a:pPr>
                <a:lnSpc>
                  <a:spcPct val="90000"/>
                </a:lnSpc>
                <a:buClr>
                  <a:schemeClr val="dk1"/>
                </a:buClr>
                <a:buSzPts val="900"/>
              </a:pPr>
              <a:r>
                <a:rPr lang="en-US" sz="1080">
                  <a:solidFill>
                    <a:schemeClr val="dk1"/>
                  </a:solidFill>
                  <a:latin typeface="Calibri"/>
                  <a:ea typeface="Calibri"/>
                  <a:cs typeface="Calibri"/>
                  <a:sym typeface="Calibri"/>
                </a:rPr>
                <a:t>Create Office of Sustainability</a:t>
              </a:r>
              <a:endParaRPr sz="1320"/>
            </a:p>
          </p:txBody>
        </p:sp>
        <p:sp>
          <p:nvSpPr>
            <p:cNvPr id="171" name="Google Shape;171;gff0dc42ae4_6_81"/>
            <p:cNvSpPr/>
            <p:nvPr/>
          </p:nvSpPr>
          <p:spPr>
            <a:xfrm>
              <a:off x="172298" y="2795708"/>
              <a:ext cx="204286" cy="204286"/>
            </a:xfrm>
            <a:prstGeom prst="rect">
              <a:avLst/>
            </a:prstGeom>
            <a:solidFill>
              <a:schemeClr val="lt1"/>
            </a:solidFill>
            <a:ln w="12700" cap="flat" cmpd="sng">
              <a:solidFill>
                <a:srgbClr val="4372C3"/>
              </a:solidFill>
              <a:prstDash val="solid"/>
              <a:miter lim="800000"/>
              <a:headEnd type="none" w="sm" len="sm"/>
              <a:tailEnd type="none" w="sm" len="sm"/>
            </a:ln>
          </p:spPr>
          <p:txBody>
            <a:bodyPr spcFirstLastPara="1" wrap="square" lIns="85320" tIns="85320" rIns="85320" bIns="85320" anchor="ctr" anchorCtr="0">
              <a:noAutofit/>
            </a:bodyPr>
            <a:lstStyle/>
            <a:p>
              <a:endParaRPr sz="2160"/>
            </a:p>
          </p:txBody>
        </p:sp>
        <p:sp>
          <p:nvSpPr>
            <p:cNvPr id="172" name="Google Shape;172;gff0dc42ae4_6_81"/>
            <p:cNvSpPr/>
            <p:nvPr/>
          </p:nvSpPr>
          <p:spPr>
            <a:xfrm>
              <a:off x="367384" y="2659789"/>
              <a:ext cx="2586191" cy="476191"/>
            </a:xfrm>
            <a:prstGeom prst="rect">
              <a:avLst/>
            </a:prstGeom>
            <a:noFill/>
            <a:ln>
              <a:noFill/>
            </a:ln>
          </p:spPr>
          <p:txBody>
            <a:bodyPr spcFirstLastPara="1" wrap="square" lIns="85320" tIns="85320" rIns="85320" bIns="85320" anchor="ctr" anchorCtr="0">
              <a:noAutofit/>
            </a:bodyPr>
            <a:lstStyle/>
            <a:p>
              <a:endParaRPr sz="2160"/>
            </a:p>
          </p:txBody>
        </p:sp>
        <p:sp>
          <p:nvSpPr>
            <p:cNvPr id="173" name="Google Shape;173;gff0dc42ae4_6_81"/>
            <p:cNvSpPr txBox="1"/>
            <p:nvPr/>
          </p:nvSpPr>
          <p:spPr>
            <a:xfrm>
              <a:off x="367384" y="2659789"/>
              <a:ext cx="2586191" cy="476191"/>
            </a:xfrm>
            <a:prstGeom prst="rect">
              <a:avLst/>
            </a:prstGeom>
            <a:noFill/>
            <a:ln>
              <a:noFill/>
            </a:ln>
          </p:spPr>
          <p:txBody>
            <a:bodyPr spcFirstLastPara="1" wrap="square" lIns="73020" tIns="73020" rIns="73020" bIns="73020" anchor="ctr" anchorCtr="0">
              <a:noAutofit/>
            </a:bodyPr>
            <a:lstStyle/>
            <a:p>
              <a:pPr>
                <a:lnSpc>
                  <a:spcPct val="90000"/>
                </a:lnSpc>
                <a:buClr>
                  <a:schemeClr val="dk1"/>
                </a:buClr>
                <a:buSzPts val="900"/>
              </a:pPr>
              <a:r>
                <a:rPr lang="en-US" sz="1080">
                  <a:solidFill>
                    <a:schemeClr val="dk1"/>
                  </a:solidFill>
                  <a:latin typeface="Calibri"/>
                  <a:ea typeface="Calibri"/>
                  <a:cs typeface="Calibri"/>
                  <a:sym typeface="Calibri"/>
                </a:rPr>
                <a:t>Affordable Housing Opportunity Bond</a:t>
              </a:r>
              <a:endParaRPr sz="1320"/>
            </a:p>
          </p:txBody>
        </p:sp>
        <p:sp>
          <p:nvSpPr>
            <p:cNvPr id="174" name="Google Shape;174;gff0dc42ae4_6_81"/>
            <p:cNvSpPr/>
            <p:nvPr/>
          </p:nvSpPr>
          <p:spPr>
            <a:xfrm>
              <a:off x="172298" y="3099789"/>
              <a:ext cx="204286" cy="204286"/>
            </a:xfrm>
            <a:prstGeom prst="rect">
              <a:avLst/>
            </a:prstGeom>
            <a:solidFill>
              <a:schemeClr val="lt1"/>
            </a:solidFill>
            <a:ln w="12700" cap="flat" cmpd="sng">
              <a:solidFill>
                <a:srgbClr val="4372C3"/>
              </a:solidFill>
              <a:prstDash val="solid"/>
              <a:miter lim="800000"/>
              <a:headEnd type="none" w="sm" len="sm"/>
              <a:tailEnd type="none" w="sm" len="sm"/>
            </a:ln>
          </p:spPr>
          <p:txBody>
            <a:bodyPr spcFirstLastPara="1" wrap="square" lIns="85320" tIns="85320" rIns="85320" bIns="85320" anchor="ctr" anchorCtr="0">
              <a:noAutofit/>
            </a:bodyPr>
            <a:lstStyle/>
            <a:p>
              <a:endParaRPr sz="2160"/>
            </a:p>
          </p:txBody>
        </p:sp>
        <p:sp>
          <p:nvSpPr>
            <p:cNvPr id="175" name="Google Shape;175;gff0dc42ae4_6_81"/>
            <p:cNvSpPr/>
            <p:nvPr/>
          </p:nvSpPr>
          <p:spPr>
            <a:xfrm>
              <a:off x="367384" y="2963885"/>
              <a:ext cx="2586191" cy="476191"/>
            </a:xfrm>
            <a:prstGeom prst="rect">
              <a:avLst/>
            </a:prstGeom>
            <a:noFill/>
            <a:ln>
              <a:noFill/>
            </a:ln>
          </p:spPr>
          <p:txBody>
            <a:bodyPr spcFirstLastPara="1" wrap="square" lIns="85320" tIns="85320" rIns="85320" bIns="85320" anchor="ctr" anchorCtr="0">
              <a:noAutofit/>
            </a:bodyPr>
            <a:lstStyle/>
            <a:p>
              <a:endParaRPr sz="2160"/>
            </a:p>
          </p:txBody>
        </p:sp>
        <p:sp>
          <p:nvSpPr>
            <p:cNvPr id="176" name="Google Shape;176;gff0dc42ae4_6_81"/>
            <p:cNvSpPr txBox="1"/>
            <p:nvPr/>
          </p:nvSpPr>
          <p:spPr>
            <a:xfrm>
              <a:off x="367384" y="2963885"/>
              <a:ext cx="2586191" cy="476191"/>
            </a:xfrm>
            <a:prstGeom prst="rect">
              <a:avLst/>
            </a:prstGeom>
            <a:noFill/>
            <a:ln>
              <a:noFill/>
            </a:ln>
          </p:spPr>
          <p:txBody>
            <a:bodyPr spcFirstLastPara="1" wrap="square" lIns="73020" tIns="73020" rIns="73020" bIns="73020" anchor="ctr" anchorCtr="0">
              <a:noAutofit/>
            </a:bodyPr>
            <a:lstStyle/>
            <a:p>
              <a:pPr>
                <a:lnSpc>
                  <a:spcPct val="90000"/>
                </a:lnSpc>
                <a:buClr>
                  <a:schemeClr val="dk1"/>
                </a:buClr>
                <a:buSzPts val="900"/>
              </a:pPr>
              <a:r>
                <a:rPr lang="en-US" sz="1080">
                  <a:solidFill>
                    <a:schemeClr val="dk1"/>
                  </a:solidFill>
                  <a:latin typeface="Calibri"/>
                  <a:ea typeface="Calibri"/>
                  <a:cs typeface="Calibri"/>
                  <a:sym typeface="Calibri"/>
                </a:rPr>
                <a:t>Build Relationships (Fin Inst., CDC, CBO's)</a:t>
              </a:r>
              <a:endParaRPr sz="1320"/>
            </a:p>
          </p:txBody>
        </p:sp>
        <p:sp>
          <p:nvSpPr>
            <p:cNvPr id="177" name="Google Shape;177;gff0dc42ae4_6_81"/>
            <p:cNvSpPr/>
            <p:nvPr/>
          </p:nvSpPr>
          <p:spPr>
            <a:xfrm>
              <a:off x="172298" y="3421081"/>
              <a:ext cx="204286" cy="204286"/>
            </a:xfrm>
            <a:prstGeom prst="rect">
              <a:avLst/>
            </a:prstGeom>
            <a:solidFill>
              <a:schemeClr val="lt1"/>
            </a:solidFill>
            <a:ln w="12700" cap="flat" cmpd="sng">
              <a:solidFill>
                <a:srgbClr val="4372C3"/>
              </a:solidFill>
              <a:prstDash val="solid"/>
              <a:miter lim="800000"/>
              <a:headEnd type="none" w="sm" len="sm"/>
              <a:tailEnd type="none" w="sm" len="sm"/>
            </a:ln>
          </p:spPr>
          <p:txBody>
            <a:bodyPr spcFirstLastPara="1" wrap="square" lIns="85320" tIns="85320" rIns="85320" bIns="85320" anchor="ctr" anchorCtr="0">
              <a:noAutofit/>
            </a:bodyPr>
            <a:lstStyle/>
            <a:p>
              <a:endParaRPr sz="2160"/>
            </a:p>
          </p:txBody>
        </p:sp>
        <p:sp>
          <p:nvSpPr>
            <p:cNvPr id="178" name="Google Shape;178;gff0dc42ae4_6_81"/>
            <p:cNvSpPr/>
            <p:nvPr/>
          </p:nvSpPr>
          <p:spPr>
            <a:xfrm>
              <a:off x="367384" y="3285191"/>
              <a:ext cx="2586191" cy="476191"/>
            </a:xfrm>
            <a:prstGeom prst="rect">
              <a:avLst/>
            </a:prstGeom>
            <a:noFill/>
            <a:ln>
              <a:noFill/>
            </a:ln>
          </p:spPr>
          <p:txBody>
            <a:bodyPr spcFirstLastPara="1" wrap="square" lIns="85320" tIns="85320" rIns="85320" bIns="85320" anchor="ctr" anchorCtr="0">
              <a:noAutofit/>
            </a:bodyPr>
            <a:lstStyle/>
            <a:p>
              <a:endParaRPr sz="2160"/>
            </a:p>
          </p:txBody>
        </p:sp>
        <p:sp>
          <p:nvSpPr>
            <p:cNvPr id="179" name="Google Shape;179;gff0dc42ae4_6_81"/>
            <p:cNvSpPr txBox="1"/>
            <p:nvPr/>
          </p:nvSpPr>
          <p:spPr>
            <a:xfrm>
              <a:off x="367384" y="3285191"/>
              <a:ext cx="2586191" cy="476191"/>
            </a:xfrm>
            <a:prstGeom prst="rect">
              <a:avLst/>
            </a:prstGeom>
            <a:noFill/>
            <a:ln>
              <a:noFill/>
            </a:ln>
          </p:spPr>
          <p:txBody>
            <a:bodyPr spcFirstLastPara="1" wrap="square" lIns="73020" tIns="73020" rIns="73020" bIns="73020" anchor="ctr" anchorCtr="0">
              <a:noAutofit/>
            </a:bodyPr>
            <a:lstStyle/>
            <a:p>
              <a:pPr>
                <a:lnSpc>
                  <a:spcPct val="90000"/>
                </a:lnSpc>
                <a:buClr>
                  <a:schemeClr val="dk1"/>
                </a:buClr>
                <a:buSzPts val="900"/>
              </a:pPr>
              <a:r>
                <a:rPr lang="en-US" sz="1080">
                  <a:solidFill>
                    <a:schemeClr val="dk1"/>
                  </a:solidFill>
                  <a:latin typeface="Calibri"/>
                  <a:ea typeface="Calibri"/>
                  <a:cs typeface="Calibri"/>
                  <a:sym typeface="Calibri"/>
                </a:rPr>
                <a:t>Affordable Housing developer capacity building</a:t>
              </a:r>
              <a:endParaRPr sz="1320"/>
            </a:p>
          </p:txBody>
        </p:sp>
        <p:sp>
          <p:nvSpPr>
            <p:cNvPr id="180" name="Google Shape;180;gff0dc42ae4_6_81"/>
            <p:cNvSpPr/>
            <p:nvPr/>
          </p:nvSpPr>
          <p:spPr>
            <a:xfrm>
              <a:off x="189509" y="3776795"/>
              <a:ext cx="204286" cy="204286"/>
            </a:xfrm>
            <a:prstGeom prst="rect">
              <a:avLst/>
            </a:prstGeom>
            <a:solidFill>
              <a:schemeClr val="lt1"/>
            </a:solidFill>
            <a:ln w="12700" cap="flat" cmpd="sng">
              <a:solidFill>
                <a:srgbClr val="4372C3"/>
              </a:solidFill>
              <a:prstDash val="solid"/>
              <a:miter lim="800000"/>
              <a:headEnd type="none" w="sm" len="sm"/>
              <a:tailEnd type="none" w="sm" len="sm"/>
            </a:ln>
          </p:spPr>
          <p:txBody>
            <a:bodyPr spcFirstLastPara="1" wrap="square" lIns="85320" tIns="85320" rIns="85320" bIns="85320" anchor="ctr" anchorCtr="0">
              <a:noAutofit/>
            </a:bodyPr>
            <a:lstStyle/>
            <a:p>
              <a:endParaRPr sz="2160"/>
            </a:p>
          </p:txBody>
        </p:sp>
        <p:sp>
          <p:nvSpPr>
            <p:cNvPr id="181" name="Google Shape;181;gff0dc42ae4_6_81"/>
            <p:cNvSpPr/>
            <p:nvPr/>
          </p:nvSpPr>
          <p:spPr>
            <a:xfrm>
              <a:off x="367384" y="3640916"/>
              <a:ext cx="2586191" cy="476191"/>
            </a:xfrm>
            <a:prstGeom prst="rect">
              <a:avLst/>
            </a:prstGeom>
            <a:noFill/>
            <a:ln>
              <a:noFill/>
            </a:ln>
          </p:spPr>
          <p:txBody>
            <a:bodyPr spcFirstLastPara="1" wrap="square" lIns="85320" tIns="85320" rIns="85320" bIns="85320" anchor="ctr" anchorCtr="0">
              <a:noAutofit/>
            </a:bodyPr>
            <a:lstStyle/>
            <a:p>
              <a:endParaRPr sz="2160"/>
            </a:p>
          </p:txBody>
        </p:sp>
        <p:sp>
          <p:nvSpPr>
            <p:cNvPr id="182" name="Google Shape;182;gff0dc42ae4_6_81"/>
            <p:cNvSpPr txBox="1"/>
            <p:nvPr/>
          </p:nvSpPr>
          <p:spPr>
            <a:xfrm>
              <a:off x="367384" y="3640916"/>
              <a:ext cx="2586191" cy="476191"/>
            </a:xfrm>
            <a:prstGeom prst="rect">
              <a:avLst/>
            </a:prstGeom>
            <a:noFill/>
            <a:ln>
              <a:noFill/>
            </a:ln>
          </p:spPr>
          <p:txBody>
            <a:bodyPr spcFirstLastPara="1" wrap="square" lIns="73020" tIns="73020" rIns="73020" bIns="73020" anchor="ctr" anchorCtr="0">
              <a:noAutofit/>
            </a:bodyPr>
            <a:lstStyle/>
            <a:p>
              <a:pPr>
                <a:lnSpc>
                  <a:spcPct val="90000"/>
                </a:lnSpc>
                <a:buClr>
                  <a:schemeClr val="dk1"/>
                </a:buClr>
                <a:buSzPts val="900"/>
              </a:pPr>
              <a:r>
                <a:rPr lang="en-US" sz="1080">
                  <a:solidFill>
                    <a:schemeClr val="dk1"/>
                  </a:solidFill>
                  <a:latin typeface="Calibri"/>
                  <a:ea typeface="Calibri"/>
                  <a:cs typeface="Calibri"/>
                  <a:sym typeface="Calibri"/>
                </a:rPr>
                <a:t>Community Land Trust Development</a:t>
              </a:r>
              <a:endParaRPr sz="1320"/>
            </a:p>
          </p:txBody>
        </p:sp>
        <p:sp>
          <p:nvSpPr>
            <p:cNvPr id="183" name="Google Shape;183;gff0dc42ae4_6_81"/>
            <p:cNvSpPr/>
            <p:nvPr/>
          </p:nvSpPr>
          <p:spPr>
            <a:xfrm>
              <a:off x="178345" y="4130672"/>
              <a:ext cx="204286" cy="204286"/>
            </a:xfrm>
            <a:prstGeom prst="rect">
              <a:avLst/>
            </a:prstGeom>
            <a:solidFill>
              <a:schemeClr val="lt1"/>
            </a:solidFill>
            <a:ln w="12700" cap="flat" cmpd="sng">
              <a:solidFill>
                <a:srgbClr val="4372C3"/>
              </a:solidFill>
              <a:prstDash val="solid"/>
              <a:miter lim="800000"/>
              <a:headEnd type="none" w="sm" len="sm"/>
              <a:tailEnd type="none" w="sm" len="sm"/>
            </a:ln>
          </p:spPr>
          <p:txBody>
            <a:bodyPr spcFirstLastPara="1" wrap="square" lIns="85320" tIns="85320" rIns="85320" bIns="85320" anchor="ctr" anchorCtr="0">
              <a:noAutofit/>
            </a:bodyPr>
            <a:lstStyle/>
            <a:p>
              <a:endParaRPr sz="2160"/>
            </a:p>
          </p:txBody>
        </p:sp>
        <p:sp>
          <p:nvSpPr>
            <p:cNvPr id="184" name="Google Shape;184;gff0dc42ae4_6_81"/>
            <p:cNvSpPr/>
            <p:nvPr/>
          </p:nvSpPr>
          <p:spPr>
            <a:xfrm>
              <a:off x="367384" y="4005993"/>
              <a:ext cx="2586191" cy="476191"/>
            </a:xfrm>
            <a:prstGeom prst="rect">
              <a:avLst/>
            </a:prstGeom>
            <a:noFill/>
            <a:ln>
              <a:noFill/>
            </a:ln>
          </p:spPr>
          <p:txBody>
            <a:bodyPr spcFirstLastPara="1" wrap="square" lIns="85320" tIns="85320" rIns="85320" bIns="85320" anchor="ctr" anchorCtr="0">
              <a:noAutofit/>
            </a:bodyPr>
            <a:lstStyle/>
            <a:p>
              <a:endParaRPr sz="2160"/>
            </a:p>
          </p:txBody>
        </p:sp>
        <p:sp>
          <p:nvSpPr>
            <p:cNvPr id="185" name="Google Shape;185;gff0dc42ae4_6_81"/>
            <p:cNvSpPr txBox="1"/>
            <p:nvPr/>
          </p:nvSpPr>
          <p:spPr>
            <a:xfrm>
              <a:off x="367384" y="4005993"/>
              <a:ext cx="2586191" cy="476191"/>
            </a:xfrm>
            <a:prstGeom prst="rect">
              <a:avLst/>
            </a:prstGeom>
            <a:noFill/>
            <a:ln>
              <a:noFill/>
            </a:ln>
          </p:spPr>
          <p:txBody>
            <a:bodyPr spcFirstLastPara="1" wrap="square" lIns="73020" tIns="73020" rIns="73020" bIns="73020" anchor="ctr" anchorCtr="0">
              <a:noAutofit/>
            </a:bodyPr>
            <a:lstStyle/>
            <a:p>
              <a:pPr>
                <a:lnSpc>
                  <a:spcPct val="90000"/>
                </a:lnSpc>
                <a:buClr>
                  <a:schemeClr val="dk1"/>
                </a:buClr>
                <a:buSzPts val="900"/>
              </a:pPr>
              <a:r>
                <a:rPr lang="en-US" sz="1080">
                  <a:solidFill>
                    <a:schemeClr val="dk1"/>
                  </a:solidFill>
                  <a:latin typeface="Calibri"/>
                  <a:ea typeface="Calibri"/>
                  <a:cs typeface="Calibri"/>
                  <a:sym typeface="Calibri"/>
                </a:rPr>
                <a:t>Healthy Homes Workforce Development Program</a:t>
              </a:r>
              <a:endParaRPr sz="1320"/>
            </a:p>
          </p:txBody>
        </p:sp>
        <p:sp>
          <p:nvSpPr>
            <p:cNvPr id="186" name="Google Shape;186;gff0dc42ae4_6_81"/>
            <p:cNvSpPr/>
            <p:nvPr/>
          </p:nvSpPr>
          <p:spPr>
            <a:xfrm>
              <a:off x="3092618" y="1053819"/>
              <a:ext cx="2780850" cy="327158"/>
            </a:xfrm>
            <a:prstGeom prst="rect">
              <a:avLst/>
            </a:prstGeom>
            <a:solidFill>
              <a:schemeClr val="accent1">
                <a:lumMod val="60000"/>
                <a:lumOff val="40000"/>
              </a:schemeClr>
            </a:solidFill>
            <a:ln w="12700" cap="flat" cmpd="sng">
              <a:solidFill>
                <a:srgbClr val="4372C3"/>
              </a:solidFill>
              <a:prstDash val="solid"/>
              <a:miter lim="800000"/>
              <a:headEnd type="none" w="sm" len="sm"/>
              <a:tailEnd type="none" w="sm" len="sm"/>
            </a:ln>
          </p:spPr>
          <p:txBody>
            <a:bodyPr spcFirstLastPara="1" wrap="square" lIns="85320" tIns="85320" rIns="85320" bIns="85320" anchor="ctr" anchorCtr="0">
              <a:noAutofit/>
            </a:bodyPr>
            <a:lstStyle/>
            <a:p>
              <a:endParaRPr sz="2160"/>
            </a:p>
          </p:txBody>
        </p:sp>
        <p:sp>
          <p:nvSpPr>
            <p:cNvPr id="187" name="Google Shape;187;gff0dc42ae4_6_81"/>
            <p:cNvSpPr/>
            <p:nvPr/>
          </p:nvSpPr>
          <p:spPr>
            <a:xfrm>
              <a:off x="3092618" y="1176689"/>
              <a:ext cx="204291" cy="204291"/>
            </a:xfrm>
            <a:prstGeom prst="rect">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85320" tIns="85320" rIns="85320" bIns="85320" anchor="ctr" anchorCtr="0">
              <a:noAutofit/>
            </a:bodyPr>
            <a:lstStyle/>
            <a:p>
              <a:endParaRPr sz="2160"/>
            </a:p>
          </p:txBody>
        </p:sp>
        <p:sp>
          <p:nvSpPr>
            <p:cNvPr id="188" name="Google Shape;188;gff0dc42ae4_6_81"/>
            <p:cNvSpPr/>
            <p:nvPr/>
          </p:nvSpPr>
          <p:spPr>
            <a:xfrm>
              <a:off x="3363834" y="357677"/>
              <a:ext cx="2407604" cy="856518"/>
            </a:xfrm>
            <a:prstGeom prst="rect">
              <a:avLst/>
            </a:prstGeom>
            <a:solidFill>
              <a:schemeClr val="lt1"/>
            </a:solidFill>
            <a:ln w="9525" cap="flat" cmpd="sng">
              <a:solidFill>
                <a:srgbClr val="1A6D7F"/>
              </a:solidFill>
              <a:prstDash val="solid"/>
              <a:round/>
              <a:headEnd type="none" w="sm" len="sm"/>
              <a:tailEnd type="none" w="sm" len="sm"/>
            </a:ln>
          </p:spPr>
          <p:txBody>
            <a:bodyPr spcFirstLastPara="1" wrap="square" lIns="85320" tIns="85320" rIns="85320" bIns="85320" anchor="ctr" anchorCtr="0">
              <a:noAutofit/>
            </a:bodyPr>
            <a:lstStyle/>
            <a:p>
              <a:endParaRPr sz="2160"/>
            </a:p>
          </p:txBody>
        </p:sp>
        <p:sp>
          <p:nvSpPr>
            <p:cNvPr id="189" name="Google Shape;189;gff0dc42ae4_6_81"/>
            <p:cNvSpPr txBox="1"/>
            <p:nvPr/>
          </p:nvSpPr>
          <p:spPr>
            <a:xfrm>
              <a:off x="3363834" y="357677"/>
              <a:ext cx="2407604" cy="856518"/>
            </a:xfrm>
            <a:prstGeom prst="rect">
              <a:avLst/>
            </a:prstGeom>
            <a:noFill/>
            <a:ln>
              <a:noFill/>
            </a:ln>
          </p:spPr>
          <p:txBody>
            <a:bodyPr spcFirstLastPara="1" wrap="square" lIns="21330" tIns="14220" rIns="21330" bIns="14220" anchor="ctr" anchorCtr="0">
              <a:noAutofit/>
            </a:bodyPr>
            <a:lstStyle/>
            <a:p>
              <a:pPr algn="ctr">
                <a:lnSpc>
                  <a:spcPct val="90000"/>
                </a:lnSpc>
                <a:buClr>
                  <a:schemeClr val="dk1"/>
                </a:buClr>
                <a:buSzPts val="900"/>
              </a:pPr>
              <a:r>
                <a:rPr lang="en-US" sz="1080" b="1">
                  <a:solidFill>
                    <a:schemeClr val="dk1"/>
                  </a:solidFill>
                  <a:latin typeface="Calibri"/>
                  <a:ea typeface="Calibri"/>
                  <a:cs typeface="Calibri"/>
                  <a:sym typeface="Calibri"/>
                </a:rPr>
                <a:t>Create Choice neighborhoods w/ amenities &amp; quality of life investments</a:t>
              </a:r>
              <a:endParaRPr sz="1080">
                <a:solidFill>
                  <a:schemeClr val="dk1"/>
                </a:solidFill>
                <a:latin typeface="Calibri"/>
                <a:ea typeface="Calibri"/>
                <a:cs typeface="Calibri"/>
                <a:sym typeface="Calibri"/>
              </a:endParaRPr>
            </a:p>
          </p:txBody>
        </p:sp>
        <p:sp>
          <p:nvSpPr>
            <p:cNvPr id="190" name="Google Shape;190;gff0dc42ae4_6_81"/>
            <p:cNvSpPr/>
            <p:nvPr/>
          </p:nvSpPr>
          <p:spPr>
            <a:xfrm>
              <a:off x="3092618" y="1532400"/>
              <a:ext cx="204286" cy="204286"/>
            </a:xfrm>
            <a:prstGeom prst="rect">
              <a:avLst/>
            </a:prstGeom>
            <a:solidFill>
              <a:schemeClr val="lt1"/>
            </a:solidFill>
            <a:ln w="12700" cap="flat" cmpd="sng">
              <a:solidFill>
                <a:srgbClr val="4372C3"/>
              </a:solidFill>
              <a:prstDash val="solid"/>
              <a:miter lim="800000"/>
              <a:headEnd type="none" w="sm" len="sm"/>
              <a:tailEnd type="none" w="sm" len="sm"/>
            </a:ln>
          </p:spPr>
          <p:txBody>
            <a:bodyPr spcFirstLastPara="1" wrap="square" lIns="85320" tIns="85320" rIns="85320" bIns="85320" anchor="ctr" anchorCtr="0">
              <a:noAutofit/>
            </a:bodyPr>
            <a:lstStyle/>
            <a:p>
              <a:endParaRPr sz="2160"/>
            </a:p>
          </p:txBody>
        </p:sp>
        <p:sp>
          <p:nvSpPr>
            <p:cNvPr id="191" name="Google Shape;191;gff0dc42ae4_6_81"/>
            <p:cNvSpPr/>
            <p:nvPr/>
          </p:nvSpPr>
          <p:spPr>
            <a:xfrm>
              <a:off x="3287277" y="1416019"/>
              <a:ext cx="2586191" cy="476191"/>
            </a:xfrm>
            <a:prstGeom prst="rect">
              <a:avLst/>
            </a:prstGeom>
            <a:noFill/>
            <a:ln>
              <a:noFill/>
            </a:ln>
          </p:spPr>
          <p:txBody>
            <a:bodyPr spcFirstLastPara="1" wrap="square" lIns="85320" tIns="85320" rIns="85320" bIns="85320" anchor="ctr" anchorCtr="0">
              <a:noAutofit/>
            </a:bodyPr>
            <a:lstStyle/>
            <a:p>
              <a:endParaRPr sz="2160"/>
            </a:p>
          </p:txBody>
        </p:sp>
        <p:sp>
          <p:nvSpPr>
            <p:cNvPr id="192" name="Google Shape;192;gff0dc42ae4_6_81"/>
            <p:cNvSpPr txBox="1"/>
            <p:nvPr/>
          </p:nvSpPr>
          <p:spPr>
            <a:xfrm>
              <a:off x="3287277" y="1416019"/>
              <a:ext cx="2586191" cy="476191"/>
            </a:xfrm>
            <a:prstGeom prst="rect">
              <a:avLst/>
            </a:prstGeom>
            <a:noFill/>
            <a:ln>
              <a:noFill/>
            </a:ln>
          </p:spPr>
          <p:txBody>
            <a:bodyPr spcFirstLastPara="1" wrap="square" lIns="73020" tIns="73020" rIns="73020" bIns="73020" anchor="ctr" anchorCtr="0">
              <a:noAutofit/>
            </a:bodyPr>
            <a:lstStyle/>
            <a:p>
              <a:pPr>
                <a:lnSpc>
                  <a:spcPct val="90000"/>
                </a:lnSpc>
                <a:buClr>
                  <a:schemeClr val="dk1"/>
                </a:buClr>
                <a:buSzPts val="900"/>
              </a:pPr>
              <a:r>
                <a:rPr lang="en-US" sz="1080">
                  <a:solidFill>
                    <a:schemeClr val="dk1"/>
                  </a:solidFill>
                  <a:latin typeface="Calibri"/>
                  <a:ea typeface="Calibri"/>
                  <a:cs typeface="Calibri"/>
                  <a:sym typeface="Calibri"/>
                </a:rPr>
                <a:t>Choice Neighborhood Initiative</a:t>
              </a:r>
              <a:endParaRPr sz="1320"/>
            </a:p>
          </p:txBody>
        </p:sp>
        <p:sp>
          <p:nvSpPr>
            <p:cNvPr id="193" name="Google Shape;193;gff0dc42ae4_6_81"/>
            <p:cNvSpPr/>
            <p:nvPr/>
          </p:nvSpPr>
          <p:spPr>
            <a:xfrm>
              <a:off x="3092618" y="1870903"/>
              <a:ext cx="204286" cy="204286"/>
            </a:xfrm>
            <a:prstGeom prst="rect">
              <a:avLst/>
            </a:prstGeom>
            <a:solidFill>
              <a:schemeClr val="lt1"/>
            </a:solidFill>
            <a:ln w="12700" cap="flat" cmpd="sng">
              <a:solidFill>
                <a:srgbClr val="4372C3"/>
              </a:solidFill>
              <a:prstDash val="solid"/>
              <a:miter lim="800000"/>
              <a:headEnd type="none" w="sm" len="sm"/>
              <a:tailEnd type="none" w="sm" len="sm"/>
            </a:ln>
          </p:spPr>
          <p:txBody>
            <a:bodyPr spcFirstLastPara="1" wrap="square" lIns="85320" tIns="85320" rIns="85320" bIns="85320" anchor="ctr" anchorCtr="0">
              <a:noAutofit/>
            </a:bodyPr>
            <a:lstStyle/>
            <a:p>
              <a:endParaRPr sz="2160"/>
            </a:p>
          </p:txBody>
        </p:sp>
        <p:sp>
          <p:nvSpPr>
            <p:cNvPr id="194" name="Google Shape;194;gff0dc42ae4_6_81"/>
            <p:cNvSpPr/>
            <p:nvPr/>
          </p:nvSpPr>
          <p:spPr>
            <a:xfrm>
              <a:off x="3287277" y="1754534"/>
              <a:ext cx="2586191" cy="476191"/>
            </a:xfrm>
            <a:prstGeom prst="rect">
              <a:avLst/>
            </a:prstGeom>
            <a:noFill/>
            <a:ln>
              <a:noFill/>
            </a:ln>
          </p:spPr>
          <p:txBody>
            <a:bodyPr spcFirstLastPara="1" wrap="square" lIns="85320" tIns="85320" rIns="85320" bIns="85320" anchor="ctr" anchorCtr="0">
              <a:noAutofit/>
            </a:bodyPr>
            <a:lstStyle/>
            <a:p>
              <a:endParaRPr sz="2160"/>
            </a:p>
          </p:txBody>
        </p:sp>
        <p:sp>
          <p:nvSpPr>
            <p:cNvPr id="195" name="Google Shape;195;gff0dc42ae4_6_81"/>
            <p:cNvSpPr txBox="1"/>
            <p:nvPr/>
          </p:nvSpPr>
          <p:spPr>
            <a:xfrm>
              <a:off x="3287277" y="1754534"/>
              <a:ext cx="2586191" cy="476191"/>
            </a:xfrm>
            <a:prstGeom prst="rect">
              <a:avLst/>
            </a:prstGeom>
            <a:noFill/>
            <a:ln>
              <a:noFill/>
            </a:ln>
          </p:spPr>
          <p:txBody>
            <a:bodyPr spcFirstLastPara="1" wrap="square" lIns="73020" tIns="73020" rIns="73020" bIns="73020" anchor="ctr" anchorCtr="0">
              <a:noAutofit/>
            </a:bodyPr>
            <a:lstStyle/>
            <a:p>
              <a:pPr>
                <a:lnSpc>
                  <a:spcPct val="90000"/>
                </a:lnSpc>
                <a:buClr>
                  <a:schemeClr val="dk1"/>
                </a:buClr>
                <a:buSzPts val="900"/>
              </a:pPr>
              <a:r>
                <a:rPr lang="en-US" sz="1080">
                  <a:solidFill>
                    <a:schemeClr val="dk1"/>
                  </a:solidFill>
                  <a:latin typeface="Calibri"/>
                  <a:ea typeface="Calibri"/>
                  <a:cs typeface="Calibri"/>
                  <a:sym typeface="Calibri"/>
                </a:rPr>
                <a:t>BHM Xpress</a:t>
              </a:r>
              <a:endParaRPr sz="1320"/>
            </a:p>
          </p:txBody>
        </p:sp>
        <p:sp>
          <p:nvSpPr>
            <p:cNvPr id="196" name="Google Shape;196;gff0dc42ae4_6_81"/>
            <p:cNvSpPr/>
            <p:nvPr/>
          </p:nvSpPr>
          <p:spPr>
            <a:xfrm>
              <a:off x="3092618" y="2209406"/>
              <a:ext cx="204286" cy="204286"/>
            </a:xfrm>
            <a:prstGeom prst="rect">
              <a:avLst/>
            </a:prstGeom>
            <a:solidFill>
              <a:schemeClr val="lt1"/>
            </a:solidFill>
            <a:ln w="12700" cap="flat" cmpd="sng">
              <a:solidFill>
                <a:srgbClr val="4372C3"/>
              </a:solidFill>
              <a:prstDash val="solid"/>
              <a:miter lim="800000"/>
              <a:headEnd type="none" w="sm" len="sm"/>
              <a:tailEnd type="none" w="sm" len="sm"/>
            </a:ln>
          </p:spPr>
          <p:txBody>
            <a:bodyPr spcFirstLastPara="1" wrap="square" lIns="85320" tIns="85320" rIns="85320" bIns="85320" anchor="ctr" anchorCtr="0">
              <a:noAutofit/>
            </a:bodyPr>
            <a:lstStyle/>
            <a:p>
              <a:endParaRPr sz="2160"/>
            </a:p>
          </p:txBody>
        </p:sp>
        <p:sp>
          <p:nvSpPr>
            <p:cNvPr id="197" name="Google Shape;197;gff0dc42ae4_6_81"/>
            <p:cNvSpPr/>
            <p:nvPr/>
          </p:nvSpPr>
          <p:spPr>
            <a:xfrm>
              <a:off x="3287277" y="2093040"/>
              <a:ext cx="2586191" cy="476191"/>
            </a:xfrm>
            <a:prstGeom prst="rect">
              <a:avLst/>
            </a:prstGeom>
            <a:noFill/>
            <a:ln>
              <a:noFill/>
            </a:ln>
          </p:spPr>
          <p:txBody>
            <a:bodyPr spcFirstLastPara="1" wrap="square" lIns="85320" tIns="85320" rIns="85320" bIns="85320" anchor="ctr" anchorCtr="0">
              <a:noAutofit/>
            </a:bodyPr>
            <a:lstStyle/>
            <a:p>
              <a:endParaRPr sz="2160"/>
            </a:p>
          </p:txBody>
        </p:sp>
        <p:sp>
          <p:nvSpPr>
            <p:cNvPr id="198" name="Google Shape;198;gff0dc42ae4_6_81"/>
            <p:cNvSpPr txBox="1"/>
            <p:nvPr/>
          </p:nvSpPr>
          <p:spPr>
            <a:xfrm>
              <a:off x="3287277" y="2093040"/>
              <a:ext cx="2586191" cy="476191"/>
            </a:xfrm>
            <a:prstGeom prst="rect">
              <a:avLst/>
            </a:prstGeom>
            <a:noFill/>
            <a:ln>
              <a:noFill/>
            </a:ln>
          </p:spPr>
          <p:txBody>
            <a:bodyPr spcFirstLastPara="1" wrap="square" lIns="73020" tIns="73020" rIns="73020" bIns="73020" anchor="ctr" anchorCtr="0">
              <a:noAutofit/>
            </a:bodyPr>
            <a:lstStyle/>
            <a:p>
              <a:pPr>
                <a:lnSpc>
                  <a:spcPct val="90000"/>
                </a:lnSpc>
                <a:buClr>
                  <a:schemeClr val="dk1"/>
                </a:buClr>
                <a:buSzPts val="900"/>
              </a:pPr>
              <a:r>
                <a:rPr lang="en-US" sz="1080">
                  <a:solidFill>
                    <a:schemeClr val="dk1"/>
                  </a:solidFill>
                  <a:latin typeface="Calibri"/>
                  <a:ea typeface="Calibri"/>
                  <a:cs typeface="Calibri"/>
                  <a:sym typeface="Calibri"/>
                </a:rPr>
                <a:t>Housing repairs for Seniors</a:t>
              </a:r>
              <a:endParaRPr sz="1320"/>
            </a:p>
          </p:txBody>
        </p:sp>
        <p:sp>
          <p:nvSpPr>
            <p:cNvPr id="199" name="Google Shape;199;gff0dc42ae4_6_81"/>
            <p:cNvSpPr/>
            <p:nvPr/>
          </p:nvSpPr>
          <p:spPr>
            <a:xfrm>
              <a:off x="3092618" y="2560479"/>
              <a:ext cx="204286" cy="204286"/>
            </a:xfrm>
            <a:prstGeom prst="rect">
              <a:avLst/>
            </a:prstGeom>
            <a:solidFill>
              <a:schemeClr val="lt1"/>
            </a:solidFill>
            <a:ln w="12700" cap="flat" cmpd="sng">
              <a:solidFill>
                <a:srgbClr val="4372C3"/>
              </a:solidFill>
              <a:prstDash val="solid"/>
              <a:miter lim="800000"/>
              <a:headEnd type="none" w="sm" len="sm"/>
              <a:tailEnd type="none" w="sm" len="sm"/>
            </a:ln>
          </p:spPr>
          <p:txBody>
            <a:bodyPr spcFirstLastPara="1" wrap="square" lIns="85320" tIns="85320" rIns="85320" bIns="85320" anchor="ctr" anchorCtr="0">
              <a:noAutofit/>
            </a:bodyPr>
            <a:lstStyle/>
            <a:p>
              <a:endParaRPr sz="2160"/>
            </a:p>
          </p:txBody>
        </p:sp>
        <p:sp>
          <p:nvSpPr>
            <p:cNvPr id="200" name="Google Shape;200;gff0dc42ae4_6_81"/>
            <p:cNvSpPr/>
            <p:nvPr/>
          </p:nvSpPr>
          <p:spPr>
            <a:xfrm>
              <a:off x="3287277" y="2424579"/>
              <a:ext cx="2586191" cy="476191"/>
            </a:xfrm>
            <a:prstGeom prst="rect">
              <a:avLst/>
            </a:prstGeom>
            <a:noFill/>
            <a:ln>
              <a:noFill/>
            </a:ln>
          </p:spPr>
          <p:txBody>
            <a:bodyPr spcFirstLastPara="1" wrap="square" lIns="85320" tIns="85320" rIns="85320" bIns="85320" anchor="ctr" anchorCtr="0">
              <a:noAutofit/>
            </a:bodyPr>
            <a:lstStyle/>
            <a:p>
              <a:endParaRPr sz="2160"/>
            </a:p>
          </p:txBody>
        </p:sp>
        <p:sp>
          <p:nvSpPr>
            <p:cNvPr id="201" name="Google Shape;201;gff0dc42ae4_6_81"/>
            <p:cNvSpPr txBox="1"/>
            <p:nvPr/>
          </p:nvSpPr>
          <p:spPr>
            <a:xfrm>
              <a:off x="3287277" y="2424579"/>
              <a:ext cx="2586191" cy="476191"/>
            </a:xfrm>
            <a:prstGeom prst="rect">
              <a:avLst/>
            </a:prstGeom>
            <a:noFill/>
            <a:ln>
              <a:noFill/>
            </a:ln>
          </p:spPr>
          <p:txBody>
            <a:bodyPr spcFirstLastPara="1" wrap="square" lIns="73020" tIns="73020" rIns="73020" bIns="73020" anchor="ctr" anchorCtr="0">
              <a:noAutofit/>
            </a:bodyPr>
            <a:lstStyle/>
            <a:p>
              <a:pPr>
                <a:lnSpc>
                  <a:spcPct val="90000"/>
                </a:lnSpc>
                <a:buClr>
                  <a:schemeClr val="dk1"/>
                </a:buClr>
                <a:buSzPts val="900"/>
              </a:pPr>
              <a:r>
                <a:rPr lang="en-US" sz="1080">
                  <a:solidFill>
                    <a:schemeClr val="dk1"/>
                  </a:solidFill>
                  <a:latin typeface="Calibri"/>
                  <a:ea typeface="Calibri"/>
                  <a:cs typeface="Calibri"/>
                  <a:sym typeface="Calibri"/>
                </a:rPr>
                <a:t>N. BHM Transformation Strike Team</a:t>
              </a:r>
              <a:endParaRPr sz="1320"/>
            </a:p>
          </p:txBody>
        </p:sp>
        <p:sp>
          <p:nvSpPr>
            <p:cNvPr id="202" name="Google Shape;202;gff0dc42ae4_6_81"/>
            <p:cNvSpPr/>
            <p:nvPr/>
          </p:nvSpPr>
          <p:spPr>
            <a:xfrm>
              <a:off x="3092618" y="2877687"/>
              <a:ext cx="204286" cy="204286"/>
            </a:xfrm>
            <a:prstGeom prst="rect">
              <a:avLst/>
            </a:prstGeom>
            <a:solidFill>
              <a:schemeClr val="lt1"/>
            </a:solidFill>
            <a:ln w="12700" cap="flat" cmpd="sng">
              <a:solidFill>
                <a:srgbClr val="4372C3"/>
              </a:solidFill>
              <a:prstDash val="solid"/>
              <a:miter lim="800000"/>
              <a:headEnd type="none" w="sm" len="sm"/>
              <a:tailEnd type="none" w="sm" len="sm"/>
            </a:ln>
          </p:spPr>
          <p:txBody>
            <a:bodyPr spcFirstLastPara="1" wrap="square" lIns="85320" tIns="85320" rIns="85320" bIns="85320" anchor="ctr" anchorCtr="0">
              <a:noAutofit/>
            </a:bodyPr>
            <a:lstStyle/>
            <a:p>
              <a:endParaRPr sz="2160"/>
            </a:p>
          </p:txBody>
        </p:sp>
        <p:sp>
          <p:nvSpPr>
            <p:cNvPr id="203" name="Google Shape;203;gff0dc42ae4_6_81"/>
            <p:cNvSpPr/>
            <p:nvPr/>
          </p:nvSpPr>
          <p:spPr>
            <a:xfrm>
              <a:off x="3287277" y="2793428"/>
              <a:ext cx="2586191" cy="476191"/>
            </a:xfrm>
            <a:prstGeom prst="rect">
              <a:avLst/>
            </a:prstGeom>
            <a:noFill/>
            <a:ln>
              <a:noFill/>
            </a:ln>
          </p:spPr>
          <p:txBody>
            <a:bodyPr spcFirstLastPara="1" wrap="square" lIns="85320" tIns="85320" rIns="85320" bIns="85320" anchor="ctr" anchorCtr="0">
              <a:noAutofit/>
            </a:bodyPr>
            <a:lstStyle/>
            <a:p>
              <a:endParaRPr sz="2160"/>
            </a:p>
          </p:txBody>
        </p:sp>
        <p:sp>
          <p:nvSpPr>
            <p:cNvPr id="204" name="Google Shape;204;gff0dc42ae4_6_81"/>
            <p:cNvSpPr txBox="1"/>
            <p:nvPr/>
          </p:nvSpPr>
          <p:spPr>
            <a:xfrm>
              <a:off x="3287277" y="2793428"/>
              <a:ext cx="2586191" cy="476191"/>
            </a:xfrm>
            <a:prstGeom prst="rect">
              <a:avLst/>
            </a:prstGeom>
            <a:noFill/>
            <a:ln>
              <a:noFill/>
            </a:ln>
          </p:spPr>
          <p:txBody>
            <a:bodyPr spcFirstLastPara="1" wrap="square" lIns="73020" tIns="73020" rIns="73020" bIns="73020" anchor="ctr" anchorCtr="0">
              <a:noAutofit/>
            </a:bodyPr>
            <a:lstStyle/>
            <a:p>
              <a:pPr>
                <a:lnSpc>
                  <a:spcPct val="90000"/>
                </a:lnSpc>
                <a:buClr>
                  <a:schemeClr val="dk1"/>
                </a:buClr>
                <a:buSzPts val="900"/>
              </a:pPr>
              <a:r>
                <a:rPr lang="en-US" sz="1080">
                  <a:solidFill>
                    <a:schemeClr val="dk1"/>
                  </a:solidFill>
                  <a:latin typeface="Calibri"/>
                  <a:ea typeface="Calibri"/>
                  <a:cs typeface="Calibri"/>
                  <a:sym typeface="Calibri"/>
                </a:rPr>
                <a:t>Brownfield Redevelopment Assessment Grant </a:t>
              </a:r>
              <a:endParaRPr sz="1320"/>
            </a:p>
          </p:txBody>
        </p:sp>
        <p:sp>
          <p:nvSpPr>
            <p:cNvPr id="205" name="Google Shape;205;gff0dc42ae4_6_81"/>
            <p:cNvSpPr/>
            <p:nvPr/>
          </p:nvSpPr>
          <p:spPr>
            <a:xfrm>
              <a:off x="3092618" y="3212110"/>
              <a:ext cx="204286" cy="204286"/>
            </a:xfrm>
            <a:prstGeom prst="rect">
              <a:avLst/>
            </a:prstGeom>
            <a:solidFill>
              <a:schemeClr val="lt1"/>
            </a:solidFill>
            <a:ln w="12700" cap="flat" cmpd="sng">
              <a:solidFill>
                <a:srgbClr val="4372C3"/>
              </a:solidFill>
              <a:prstDash val="solid"/>
              <a:miter lim="800000"/>
              <a:headEnd type="none" w="sm" len="sm"/>
              <a:tailEnd type="none" w="sm" len="sm"/>
            </a:ln>
          </p:spPr>
          <p:txBody>
            <a:bodyPr spcFirstLastPara="1" wrap="square" lIns="85320" tIns="85320" rIns="85320" bIns="85320" anchor="ctr" anchorCtr="0">
              <a:noAutofit/>
            </a:bodyPr>
            <a:lstStyle/>
            <a:p>
              <a:endParaRPr sz="2160"/>
            </a:p>
          </p:txBody>
        </p:sp>
        <p:sp>
          <p:nvSpPr>
            <p:cNvPr id="206" name="Google Shape;206;gff0dc42ae4_6_81"/>
            <p:cNvSpPr/>
            <p:nvPr/>
          </p:nvSpPr>
          <p:spPr>
            <a:xfrm>
              <a:off x="3287277" y="3145076"/>
              <a:ext cx="2586191" cy="476191"/>
            </a:xfrm>
            <a:prstGeom prst="rect">
              <a:avLst/>
            </a:prstGeom>
            <a:noFill/>
            <a:ln>
              <a:noFill/>
            </a:ln>
          </p:spPr>
          <p:txBody>
            <a:bodyPr spcFirstLastPara="1" wrap="square" lIns="85320" tIns="85320" rIns="85320" bIns="85320" anchor="ctr" anchorCtr="0">
              <a:noAutofit/>
            </a:bodyPr>
            <a:lstStyle/>
            <a:p>
              <a:endParaRPr sz="2160"/>
            </a:p>
          </p:txBody>
        </p:sp>
        <p:sp>
          <p:nvSpPr>
            <p:cNvPr id="207" name="Google Shape;207;gff0dc42ae4_6_81"/>
            <p:cNvSpPr txBox="1"/>
            <p:nvPr/>
          </p:nvSpPr>
          <p:spPr>
            <a:xfrm>
              <a:off x="3287277" y="3145076"/>
              <a:ext cx="2586191" cy="476191"/>
            </a:xfrm>
            <a:prstGeom prst="rect">
              <a:avLst/>
            </a:prstGeom>
            <a:noFill/>
            <a:ln>
              <a:noFill/>
            </a:ln>
          </p:spPr>
          <p:txBody>
            <a:bodyPr spcFirstLastPara="1" wrap="square" lIns="73020" tIns="73020" rIns="73020" bIns="73020" anchor="ctr" anchorCtr="0">
              <a:noAutofit/>
            </a:bodyPr>
            <a:lstStyle/>
            <a:p>
              <a:pPr>
                <a:lnSpc>
                  <a:spcPct val="90000"/>
                </a:lnSpc>
                <a:buClr>
                  <a:schemeClr val="dk1"/>
                </a:buClr>
                <a:buSzPts val="900"/>
              </a:pPr>
              <a:r>
                <a:rPr lang="en-US" sz="1080">
                  <a:solidFill>
                    <a:schemeClr val="dk1"/>
                  </a:solidFill>
                  <a:latin typeface="Calibri"/>
                  <a:ea typeface="Calibri"/>
                  <a:cs typeface="Calibri"/>
                  <a:sym typeface="Calibri"/>
                </a:rPr>
                <a:t>Victims Compensation and Community Reinvestment Fund</a:t>
              </a:r>
              <a:endParaRPr sz="1320"/>
            </a:p>
          </p:txBody>
        </p:sp>
        <p:sp>
          <p:nvSpPr>
            <p:cNvPr id="208" name="Google Shape;208;gff0dc42ae4_6_81"/>
            <p:cNvSpPr/>
            <p:nvPr/>
          </p:nvSpPr>
          <p:spPr>
            <a:xfrm>
              <a:off x="3092618" y="3571407"/>
              <a:ext cx="204286" cy="204286"/>
            </a:xfrm>
            <a:prstGeom prst="rect">
              <a:avLst/>
            </a:prstGeom>
            <a:solidFill>
              <a:schemeClr val="lt1"/>
            </a:solidFill>
            <a:ln w="12700" cap="flat" cmpd="sng">
              <a:solidFill>
                <a:srgbClr val="4372C3"/>
              </a:solidFill>
              <a:prstDash val="solid"/>
              <a:miter lim="800000"/>
              <a:headEnd type="none" w="sm" len="sm"/>
              <a:tailEnd type="none" w="sm" len="sm"/>
            </a:ln>
          </p:spPr>
          <p:txBody>
            <a:bodyPr spcFirstLastPara="1" wrap="square" lIns="85320" tIns="85320" rIns="85320" bIns="85320" anchor="ctr" anchorCtr="0">
              <a:noAutofit/>
            </a:bodyPr>
            <a:lstStyle/>
            <a:p>
              <a:endParaRPr sz="2160"/>
            </a:p>
          </p:txBody>
        </p:sp>
        <p:sp>
          <p:nvSpPr>
            <p:cNvPr id="209" name="Google Shape;209;gff0dc42ae4_6_81"/>
            <p:cNvSpPr/>
            <p:nvPr/>
          </p:nvSpPr>
          <p:spPr>
            <a:xfrm>
              <a:off x="3287277" y="3515068"/>
              <a:ext cx="2586191" cy="476191"/>
            </a:xfrm>
            <a:prstGeom prst="rect">
              <a:avLst/>
            </a:prstGeom>
            <a:noFill/>
            <a:ln>
              <a:noFill/>
            </a:ln>
          </p:spPr>
          <p:txBody>
            <a:bodyPr spcFirstLastPara="1" wrap="square" lIns="85320" tIns="85320" rIns="85320" bIns="85320" anchor="ctr" anchorCtr="0">
              <a:noAutofit/>
            </a:bodyPr>
            <a:lstStyle/>
            <a:p>
              <a:endParaRPr sz="2160"/>
            </a:p>
          </p:txBody>
        </p:sp>
        <p:sp>
          <p:nvSpPr>
            <p:cNvPr id="210" name="Google Shape;210;gff0dc42ae4_6_81"/>
            <p:cNvSpPr txBox="1"/>
            <p:nvPr/>
          </p:nvSpPr>
          <p:spPr>
            <a:xfrm>
              <a:off x="3287277" y="3515068"/>
              <a:ext cx="2586191" cy="476191"/>
            </a:xfrm>
            <a:prstGeom prst="rect">
              <a:avLst/>
            </a:prstGeom>
            <a:noFill/>
            <a:ln>
              <a:noFill/>
            </a:ln>
          </p:spPr>
          <p:txBody>
            <a:bodyPr spcFirstLastPara="1" wrap="square" lIns="73020" tIns="73020" rIns="73020" bIns="73020" anchor="ctr" anchorCtr="0">
              <a:noAutofit/>
            </a:bodyPr>
            <a:lstStyle/>
            <a:p>
              <a:pPr>
                <a:lnSpc>
                  <a:spcPct val="90000"/>
                </a:lnSpc>
                <a:buClr>
                  <a:schemeClr val="dk1"/>
                </a:buClr>
                <a:buSzPts val="900"/>
              </a:pPr>
              <a:r>
                <a:rPr lang="en-US" sz="1080">
                  <a:solidFill>
                    <a:schemeClr val="dk1"/>
                  </a:solidFill>
                  <a:latin typeface="Calibri"/>
                  <a:ea typeface="Calibri"/>
                  <a:cs typeface="Calibri"/>
                  <a:sym typeface="Calibri"/>
                </a:rPr>
                <a:t>Convert Vacant lots to neighborhood assets</a:t>
              </a:r>
              <a:endParaRPr sz="1320"/>
            </a:p>
          </p:txBody>
        </p:sp>
      </p:grpSp>
      <p:graphicFrame>
        <p:nvGraphicFramePr>
          <p:cNvPr id="211" name="Google Shape;211;gff0dc42ae4_6_81"/>
          <p:cNvGraphicFramePr/>
          <p:nvPr>
            <p:extLst>
              <p:ext uri="{D42A27DB-BD31-4B8C-83A1-F6EECF244321}">
                <p14:modId xmlns:p14="http://schemas.microsoft.com/office/powerpoint/2010/main" val="1846410336"/>
              </p:ext>
            </p:extLst>
          </p:nvPr>
        </p:nvGraphicFramePr>
        <p:xfrm>
          <a:off x="1496296" y="838276"/>
          <a:ext cx="4525960" cy="4935354"/>
        </p:xfrm>
        <a:graphic>
          <a:graphicData uri="http://schemas.openxmlformats.org/drawingml/2006/table">
            <a:tbl>
              <a:tblPr firstRow="1" bandRow="1">
                <a:noFill/>
              </a:tblPr>
              <a:tblGrid>
                <a:gridCol w="4525960">
                  <a:extLst>
                    <a:ext uri="{9D8B030D-6E8A-4147-A177-3AD203B41FA5}">
                      <a16:colId xmlns:a16="http://schemas.microsoft.com/office/drawing/2014/main" val="20000"/>
                    </a:ext>
                  </a:extLst>
                </a:gridCol>
              </a:tblGrid>
              <a:tr h="700596">
                <a:tc>
                  <a:txBody>
                    <a:bodyPr/>
                    <a:lstStyle/>
                    <a:p>
                      <a:pPr marL="0" marR="0" lvl="0" indent="0" algn="ctr" rtl="0">
                        <a:spcBef>
                          <a:spcPts val="0"/>
                        </a:spcBef>
                        <a:spcAft>
                          <a:spcPts val="0"/>
                        </a:spcAft>
                        <a:buNone/>
                      </a:pPr>
                      <a:r>
                        <a:rPr lang="en-US" sz="1900" b="1" u="none" strike="noStrike" cap="none" dirty="0"/>
                        <a:t>CD FOCUSED </a:t>
                      </a:r>
                      <a:endParaRPr sz="1400" b="1" dirty="0"/>
                    </a:p>
                    <a:p>
                      <a:pPr marL="0" marR="0" lvl="0" indent="0" algn="ctr" rtl="0">
                        <a:spcBef>
                          <a:spcPts val="0"/>
                        </a:spcBef>
                        <a:spcAft>
                          <a:spcPts val="0"/>
                        </a:spcAft>
                        <a:buNone/>
                      </a:pPr>
                      <a:r>
                        <a:rPr lang="en-US" sz="1900" b="1" u="none" strike="noStrike" cap="none" dirty="0"/>
                        <a:t>VISION 2025 GOALS</a:t>
                      </a:r>
                      <a:endParaRPr sz="1400" b="1" dirty="0"/>
                    </a:p>
                  </a:txBody>
                  <a:tcPr marL="103830" marR="103830" marT="57690" marB="57690">
                    <a:solidFill>
                      <a:schemeClr val="accent1">
                        <a:lumMod val="60000"/>
                        <a:lumOff val="40000"/>
                      </a:schemeClr>
                    </a:solidFill>
                  </a:tcPr>
                </a:tc>
                <a:extLst>
                  <a:ext uri="{0D108BD9-81ED-4DB2-BD59-A6C34878D82A}">
                    <a16:rowId xmlns:a16="http://schemas.microsoft.com/office/drawing/2014/main" val="10000"/>
                  </a:ext>
                </a:extLst>
              </a:tr>
              <a:tr h="359220">
                <a:tc>
                  <a:txBody>
                    <a:bodyPr/>
                    <a:lstStyle/>
                    <a:p>
                      <a:pPr marL="0" marR="0" lvl="0" indent="0" algn="ctr" rtl="0">
                        <a:spcBef>
                          <a:spcPts val="0"/>
                        </a:spcBef>
                        <a:spcAft>
                          <a:spcPts val="0"/>
                        </a:spcAft>
                        <a:buNone/>
                      </a:pPr>
                      <a:r>
                        <a:rPr lang="en-US" sz="1600" u="none" strike="noStrike" cap="none"/>
                        <a:t>Honoring and Elevating Birmingham’s History</a:t>
                      </a:r>
                      <a:endParaRPr sz="1400"/>
                    </a:p>
                  </a:txBody>
                  <a:tcPr marL="103830" marR="103830" marT="57690" marB="57690"/>
                </a:tc>
                <a:extLst>
                  <a:ext uri="{0D108BD9-81ED-4DB2-BD59-A6C34878D82A}">
                    <a16:rowId xmlns:a16="http://schemas.microsoft.com/office/drawing/2014/main" val="10001"/>
                  </a:ext>
                </a:extLst>
              </a:tr>
              <a:tr h="359220">
                <a:tc>
                  <a:txBody>
                    <a:bodyPr/>
                    <a:lstStyle/>
                    <a:p>
                      <a:pPr marL="0" marR="0" lvl="0" indent="0" algn="ctr" rtl="0">
                        <a:spcBef>
                          <a:spcPts val="0"/>
                        </a:spcBef>
                        <a:spcAft>
                          <a:spcPts val="0"/>
                        </a:spcAft>
                        <a:buNone/>
                      </a:pPr>
                      <a:r>
                        <a:rPr lang="en-US" sz="1600" u="none" strike="noStrike" cap="none" dirty="0"/>
                        <a:t>Making Birmingham a Destination City</a:t>
                      </a:r>
                      <a:endParaRPr sz="1400" dirty="0"/>
                    </a:p>
                  </a:txBody>
                  <a:tcPr marL="103830" marR="103830" marT="57690" marB="57690"/>
                </a:tc>
                <a:extLst>
                  <a:ext uri="{0D108BD9-81ED-4DB2-BD59-A6C34878D82A}">
                    <a16:rowId xmlns:a16="http://schemas.microsoft.com/office/drawing/2014/main" val="10002"/>
                  </a:ext>
                </a:extLst>
              </a:tr>
              <a:tr h="359220">
                <a:tc>
                  <a:txBody>
                    <a:bodyPr/>
                    <a:lstStyle/>
                    <a:p>
                      <a:pPr marL="0" marR="0" lvl="0" indent="0" algn="ctr" rtl="0">
                        <a:spcBef>
                          <a:spcPts val="0"/>
                        </a:spcBef>
                        <a:spcAft>
                          <a:spcPts val="0"/>
                        </a:spcAft>
                        <a:buNone/>
                      </a:pPr>
                      <a:r>
                        <a:rPr lang="en-US" sz="1600" u="none" strike="noStrike" cap="none"/>
                        <a:t>Supporting Birmingham’s Small Business</a:t>
                      </a:r>
                      <a:endParaRPr sz="1400"/>
                    </a:p>
                  </a:txBody>
                  <a:tcPr marL="103830" marR="103830" marT="57690" marB="57690"/>
                </a:tc>
                <a:extLst>
                  <a:ext uri="{0D108BD9-81ED-4DB2-BD59-A6C34878D82A}">
                    <a16:rowId xmlns:a16="http://schemas.microsoft.com/office/drawing/2014/main" val="10003"/>
                  </a:ext>
                </a:extLst>
              </a:tr>
              <a:tr h="590868">
                <a:tc>
                  <a:txBody>
                    <a:bodyPr/>
                    <a:lstStyle/>
                    <a:p>
                      <a:pPr marL="0" marR="0" lvl="0" indent="0" algn="ctr" rtl="0">
                        <a:spcBef>
                          <a:spcPts val="0"/>
                        </a:spcBef>
                        <a:spcAft>
                          <a:spcPts val="0"/>
                        </a:spcAft>
                        <a:buNone/>
                      </a:pPr>
                      <a:r>
                        <a:rPr lang="en-US" sz="1600" u="none" strike="noStrike" cap="none"/>
                        <a:t>Keeping our Promises to our Retirees &amp; Employees</a:t>
                      </a:r>
                      <a:endParaRPr sz="1400"/>
                    </a:p>
                  </a:txBody>
                  <a:tcPr marL="103830" marR="103830" marT="57690" marB="57690"/>
                </a:tc>
                <a:extLst>
                  <a:ext uri="{0D108BD9-81ED-4DB2-BD59-A6C34878D82A}">
                    <a16:rowId xmlns:a16="http://schemas.microsoft.com/office/drawing/2014/main" val="10004"/>
                  </a:ext>
                </a:extLst>
              </a:tr>
              <a:tr h="379500">
                <a:tc>
                  <a:txBody>
                    <a:bodyPr/>
                    <a:lstStyle/>
                    <a:p>
                      <a:pPr marL="0" marR="0" lvl="0" indent="0" algn="ctr" rtl="0">
                        <a:spcBef>
                          <a:spcPts val="0"/>
                        </a:spcBef>
                        <a:spcAft>
                          <a:spcPts val="0"/>
                        </a:spcAft>
                        <a:buNone/>
                      </a:pPr>
                      <a:r>
                        <a:rPr lang="en-US" sz="1600" u="none" strike="noStrike" cap="none" dirty="0"/>
                        <a:t>Ensuring Birmingham’s Long-Term Affordability</a:t>
                      </a:r>
                      <a:endParaRPr sz="1400" dirty="0"/>
                    </a:p>
                  </a:txBody>
                  <a:tcPr marL="103830" marR="103830" marT="57690" marB="57690"/>
                </a:tc>
                <a:extLst>
                  <a:ext uri="{0D108BD9-81ED-4DB2-BD59-A6C34878D82A}">
                    <a16:rowId xmlns:a16="http://schemas.microsoft.com/office/drawing/2014/main" val="10005"/>
                  </a:ext>
                </a:extLst>
              </a:tr>
              <a:tr h="359220">
                <a:tc>
                  <a:txBody>
                    <a:bodyPr/>
                    <a:lstStyle/>
                    <a:p>
                      <a:pPr marL="0" marR="0" lvl="0" indent="0" algn="ctr" rtl="0">
                        <a:spcBef>
                          <a:spcPts val="0"/>
                        </a:spcBef>
                        <a:spcAft>
                          <a:spcPts val="0"/>
                        </a:spcAft>
                        <a:buNone/>
                      </a:pPr>
                      <a:r>
                        <a:rPr lang="en-US" sz="1600" u="none" strike="noStrike" cap="none" dirty="0"/>
                        <a:t>Creating a More Mobile Birmingham</a:t>
                      </a:r>
                      <a:endParaRPr sz="1400" dirty="0"/>
                    </a:p>
                  </a:txBody>
                  <a:tcPr marL="103830" marR="103830" marT="57690" marB="57690"/>
                </a:tc>
                <a:extLst>
                  <a:ext uri="{0D108BD9-81ED-4DB2-BD59-A6C34878D82A}">
                    <a16:rowId xmlns:a16="http://schemas.microsoft.com/office/drawing/2014/main" val="10006"/>
                  </a:ext>
                </a:extLst>
              </a:tr>
              <a:tr h="390630">
                <a:tc>
                  <a:txBody>
                    <a:bodyPr/>
                    <a:lstStyle/>
                    <a:p>
                      <a:pPr marL="0" marR="0" lvl="0" indent="0" algn="ctr" rtl="0">
                        <a:spcBef>
                          <a:spcPts val="0"/>
                        </a:spcBef>
                        <a:spcAft>
                          <a:spcPts val="0"/>
                        </a:spcAft>
                        <a:buNone/>
                      </a:pPr>
                      <a:r>
                        <a:rPr lang="en-US" sz="1600" u="none" strike="noStrike" cap="none"/>
                        <a:t>Investing in all of Birmingham’s Neighborhoods</a:t>
                      </a:r>
                      <a:endParaRPr sz="1400"/>
                    </a:p>
                  </a:txBody>
                  <a:tcPr marL="103830" marR="103830" marT="57690" marB="57690"/>
                </a:tc>
                <a:extLst>
                  <a:ext uri="{0D108BD9-81ED-4DB2-BD59-A6C34878D82A}">
                    <a16:rowId xmlns:a16="http://schemas.microsoft.com/office/drawing/2014/main" val="10007"/>
                  </a:ext>
                </a:extLst>
              </a:tr>
              <a:tr h="359220">
                <a:tc>
                  <a:txBody>
                    <a:bodyPr/>
                    <a:lstStyle/>
                    <a:p>
                      <a:pPr marL="0" marR="0" lvl="0" indent="0" algn="ctr" rtl="0">
                        <a:spcBef>
                          <a:spcPts val="0"/>
                        </a:spcBef>
                        <a:spcAft>
                          <a:spcPts val="0"/>
                        </a:spcAft>
                        <a:buNone/>
                      </a:pPr>
                      <a:r>
                        <a:rPr lang="en-US" sz="1600" u="none" strike="noStrike" cap="none"/>
                        <a:t>Build a Fairer, More Equitable &amp; Inclusive </a:t>
                      </a:r>
                      <a:endParaRPr sz="1400"/>
                    </a:p>
                  </a:txBody>
                  <a:tcPr marL="103830" marR="103830" marT="57690" marB="57690"/>
                </a:tc>
                <a:extLst>
                  <a:ext uri="{0D108BD9-81ED-4DB2-BD59-A6C34878D82A}">
                    <a16:rowId xmlns:a16="http://schemas.microsoft.com/office/drawing/2014/main" val="10008"/>
                  </a:ext>
                </a:extLst>
              </a:tr>
              <a:tr h="359220">
                <a:tc>
                  <a:txBody>
                    <a:bodyPr/>
                    <a:lstStyle/>
                    <a:p>
                      <a:pPr marL="0" marR="0" lvl="0" indent="0" algn="ctr" rtl="0">
                        <a:spcBef>
                          <a:spcPts val="0"/>
                        </a:spcBef>
                        <a:spcAft>
                          <a:spcPts val="0"/>
                        </a:spcAft>
                        <a:buNone/>
                      </a:pPr>
                      <a:r>
                        <a:rPr lang="en-US" sz="1600" u="none" strike="noStrike" cap="none"/>
                        <a:t>Reimagining North Birmingham</a:t>
                      </a:r>
                      <a:endParaRPr sz="1400"/>
                    </a:p>
                  </a:txBody>
                  <a:tcPr marL="103830" marR="103830" marT="57690" marB="57690"/>
                </a:tc>
                <a:extLst>
                  <a:ext uri="{0D108BD9-81ED-4DB2-BD59-A6C34878D82A}">
                    <a16:rowId xmlns:a16="http://schemas.microsoft.com/office/drawing/2014/main" val="10009"/>
                  </a:ext>
                </a:extLst>
              </a:tr>
              <a:tr h="359220">
                <a:tc>
                  <a:txBody>
                    <a:bodyPr/>
                    <a:lstStyle/>
                    <a:p>
                      <a:pPr marL="0" marR="0" lvl="0" indent="0" algn="ctr" rtl="0">
                        <a:spcBef>
                          <a:spcPts val="0"/>
                        </a:spcBef>
                        <a:spcAft>
                          <a:spcPts val="0"/>
                        </a:spcAft>
                        <a:buNone/>
                      </a:pPr>
                      <a:r>
                        <a:rPr lang="en-US" sz="1600" u="none" strike="noStrike" cap="none"/>
                        <a:t>Restoring Historic Ensley</a:t>
                      </a:r>
                      <a:endParaRPr sz="1400"/>
                    </a:p>
                  </a:txBody>
                  <a:tcPr marL="103830" marR="103830" marT="57690" marB="57690"/>
                </a:tc>
                <a:extLst>
                  <a:ext uri="{0D108BD9-81ED-4DB2-BD59-A6C34878D82A}">
                    <a16:rowId xmlns:a16="http://schemas.microsoft.com/office/drawing/2014/main" val="10010"/>
                  </a:ext>
                </a:extLst>
              </a:tr>
              <a:tr h="0">
                <a:tc>
                  <a:txBody>
                    <a:bodyPr/>
                    <a:lstStyle/>
                    <a:p>
                      <a:pPr marL="0" marR="0" lvl="0" indent="0" algn="ctr" rtl="0">
                        <a:spcBef>
                          <a:spcPts val="0"/>
                        </a:spcBef>
                        <a:spcAft>
                          <a:spcPts val="0"/>
                        </a:spcAft>
                        <a:buNone/>
                      </a:pPr>
                      <a:r>
                        <a:rPr lang="en-US" sz="1600" u="none" strike="noStrike" cap="none" dirty="0"/>
                        <a:t>Reimagining Smithfield &amp; </a:t>
                      </a:r>
                      <a:r>
                        <a:rPr lang="en-US" sz="1600" u="none" strike="noStrike" cap="none" dirty="0" err="1"/>
                        <a:t>Elyton</a:t>
                      </a:r>
                      <a:endParaRPr sz="1400" dirty="0"/>
                    </a:p>
                  </a:txBody>
                  <a:tcPr marL="103830" marR="103830" marT="57690" marB="57690"/>
                </a:tc>
                <a:extLst>
                  <a:ext uri="{0D108BD9-81ED-4DB2-BD59-A6C34878D82A}">
                    <a16:rowId xmlns:a16="http://schemas.microsoft.com/office/drawing/2014/main" val="10011"/>
                  </a:ext>
                </a:extLst>
              </a:tr>
            </a:tbl>
          </a:graphicData>
        </a:graphic>
      </p:graphicFrame>
      <p:sp>
        <p:nvSpPr>
          <p:cNvPr id="212" name="Google Shape;212;gff0dc42ae4_6_81"/>
          <p:cNvSpPr/>
          <p:nvPr/>
        </p:nvSpPr>
        <p:spPr>
          <a:xfrm>
            <a:off x="1474100" y="3207390"/>
            <a:ext cx="4525960" cy="387207"/>
          </a:xfrm>
          <a:prstGeom prst="rect">
            <a:avLst/>
          </a:prstGeom>
          <a:solidFill>
            <a:schemeClr val="accent1">
              <a:lumMod val="75000"/>
              <a:alpha val="38823"/>
            </a:schemeClr>
          </a:solidFill>
          <a:ln w="12700" cap="flat" cmpd="sng">
            <a:solidFill>
              <a:srgbClr val="31538F"/>
            </a:solidFill>
            <a:prstDash val="solid"/>
            <a:miter lim="800000"/>
            <a:headEnd type="none" w="sm" len="sm"/>
            <a:tailEnd type="none" w="sm" len="sm"/>
          </a:ln>
        </p:spPr>
        <p:txBody>
          <a:bodyPr spcFirstLastPara="1" wrap="square" lIns="85320" tIns="42660" rIns="85320" bIns="42660" anchor="ctr" anchorCtr="0">
            <a:noAutofit/>
          </a:bodyPr>
          <a:lstStyle/>
          <a:p>
            <a:pPr algn="ctr"/>
            <a:endParaRPr sz="2280">
              <a:solidFill>
                <a:schemeClr val="lt1"/>
              </a:solidFill>
              <a:latin typeface="Calibri"/>
              <a:ea typeface="Calibri"/>
              <a:cs typeface="Calibri"/>
              <a:sym typeface="Calibri"/>
            </a:endParaRPr>
          </a:p>
        </p:txBody>
      </p:sp>
      <p:sp>
        <p:nvSpPr>
          <p:cNvPr id="213" name="Google Shape;213;gff0dc42ae4_6_81"/>
          <p:cNvSpPr/>
          <p:nvPr/>
        </p:nvSpPr>
        <p:spPr>
          <a:xfrm>
            <a:off x="1474100" y="3958622"/>
            <a:ext cx="4548156" cy="352406"/>
          </a:xfrm>
          <a:prstGeom prst="rect">
            <a:avLst/>
          </a:prstGeom>
          <a:solidFill>
            <a:schemeClr val="accent1">
              <a:lumMod val="75000"/>
              <a:alpha val="38823"/>
            </a:schemeClr>
          </a:solidFill>
          <a:ln w="12700" cap="flat" cmpd="sng">
            <a:solidFill>
              <a:srgbClr val="31538F"/>
            </a:solidFill>
            <a:prstDash val="solid"/>
            <a:miter lim="800000"/>
            <a:headEnd type="none" w="sm" len="sm"/>
            <a:tailEnd type="none" w="sm" len="sm"/>
          </a:ln>
        </p:spPr>
        <p:txBody>
          <a:bodyPr spcFirstLastPara="1" wrap="square" lIns="85320" tIns="42660" rIns="85320" bIns="42660" anchor="ctr" anchorCtr="0">
            <a:noAutofit/>
          </a:bodyPr>
          <a:lstStyle/>
          <a:p>
            <a:pPr algn="ctr"/>
            <a:endParaRPr sz="2280">
              <a:solidFill>
                <a:schemeClr val="lt1"/>
              </a:solidFill>
              <a:latin typeface="Calibri"/>
              <a:ea typeface="Calibri"/>
              <a:cs typeface="Calibri"/>
              <a:sym typeface="Calibri"/>
            </a:endParaRPr>
          </a:p>
        </p:txBody>
      </p:sp>
      <p:sp>
        <p:nvSpPr>
          <p:cNvPr id="63" name="Google Shape;212;gff0dc42ae4_6_81">
            <a:extLst>
              <a:ext uri="{FF2B5EF4-FFF2-40B4-BE49-F238E27FC236}">
                <a16:creationId xmlns:a16="http://schemas.microsoft.com/office/drawing/2014/main" id="{00F4A3F7-3547-C0FF-B1A7-C9F65CC08C27}"/>
              </a:ext>
            </a:extLst>
          </p:cNvPr>
          <p:cNvSpPr/>
          <p:nvPr/>
        </p:nvSpPr>
        <p:spPr>
          <a:xfrm>
            <a:off x="1511287" y="5016626"/>
            <a:ext cx="4525960" cy="387207"/>
          </a:xfrm>
          <a:prstGeom prst="rect">
            <a:avLst/>
          </a:prstGeom>
          <a:solidFill>
            <a:schemeClr val="bg2">
              <a:lumMod val="25000"/>
              <a:alpha val="38823"/>
            </a:schemeClr>
          </a:solidFill>
          <a:ln w="12700" cap="flat" cmpd="sng">
            <a:solidFill>
              <a:srgbClr val="31538F"/>
            </a:solidFill>
            <a:prstDash val="solid"/>
            <a:miter lim="800000"/>
            <a:headEnd type="none" w="sm" len="sm"/>
            <a:tailEnd type="none" w="sm" len="sm"/>
          </a:ln>
        </p:spPr>
        <p:txBody>
          <a:bodyPr spcFirstLastPara="1" wrap="square" lIns="85320" tIns="42660" rIns="85320" bIns="42660" anchor="ctr" anchorCtr="0">
            <a:noAutofit/>
          </a:bodyPr>
          <a:lstStyle/>
          <a:p>
            <a:pPr algn="ctr"/>
            <a:endParaRPr sz="2280">
              <a:solidFill>
                <a:schemeClr val="lt1"/>
              </a:solidFill>
              <a:latin typeface="Calibri"/>
              <a:ea typeface="Calibri"/>
              <a:cs typeface="Calibri"/>
              <a:sym typeface="Calibri"/>
            </a:endParaRPr>
          </a:p>
        </p:txBody>
      </p:sp>
      <p:sp>
        <p:nvSpPr>
          <p:cNvPr id="64" name="Google Shape;212;gff0dc42ae4_6_81">
            <a:extLst>
              <a:ext uri="{FF2B5EF4-FFF2-40B4-BE49-F238E27FC236}">
                <a16:creationId xmlns:a16="http://schemas.microsoft.com/office/drawing/2014/main" id="{A02FC419-4C83-8E4B-3555-C6CA7B9CBE03}"/>
              </a:ext>
            </a:extLst>
          </p:cNvPr>
          <p:cNvSpPr/>
          <p:nvPr/>
        </p:nvSpPr>
        <p:spPr>
          <a:xfrm>
            <a:off x="1485198" y="5374832"/>
            <a:ext cx="4525960" cy="387207"/>
          </a:xfrm>
          <a:prstGeom prst="rect">
            <a:avLst/>
          </a:prstGeom>
          <a:solidFill>
            <a:schemeClr val="bg2">
              <a:lumMod val="25000"/>
              <a:alpha val="38823"/>
            </a:schemeClr>
          </a:solidFill>
          <a:ln w="12700" cap="flat" cmpd="sng">
            <a:solidFill>
              <a:srgbClr val="31538F"/>
            </a:solidFill>
            <a:prstDash val="solid"/>
            <a:miter lim="800000"/>
            <a:headEnd type="none" w="sm" len="sm"/>
            <a:tailEnd type="none" w="sm" len="sm"/>
          </a:ln>
        </p:spPr>
        <p:txBody>
          <a:bodyPr spcFirstLastPara="1" wrap="square" lIns="85320" tIns="42660" rIns="85320" bIns="42660" anchor="ctr" anchorCtr="0">
            <a:noAutofit/>
          </a:bodyPr>
          <a:lstStyle/>
          <a:p>
            <a:pPr algn="ctr"/>
            <a:endParaRPr sz="2280" dirty="0">
              <a:solidFill>
                <a:schemeClr val="lt1"/>
              </a:solidFill>
              <a:latin typeface="Calibri"/>
              <a:ea typeface="Calibri"/>
              <a:cs typeface="Calibri"/>
              <a:sym typeface="Calibri"/>
            </a:endParaRPr>
          </a:p>
        </p:txBody>
      </p:sp>
      <p:sp>
        <p:nvSpPr>
          <p:cNvPr id="65" name="Google Shape;212;gff0dc42ae4_6_81">
            <a:extLst>
              <a:ext uri="{FF2B5EF4-FFF2-40B4-BE49-F238E27FC236}">
                <a16:creationId xmlns:a16="http://schemas.microsoft.com/office/drawing/2014/main" id="{9F89DF87-F20A-EACC-1F70-3BB13DD699B6}"/>
              </a:ext>
            </a:extLst>
          </p:cNvPr>
          <p:cNvSpPr/>
          <p:nvPr/>
        </p:nvSpPr>
        <p:spPr>
          <a:xfrm>
            <a:off x="1496296" y="4676615"/>
            <a:ext cx="4525960" cy="338449"/>
          </a:xfrm>
          <a:prstGeom prst="rect">
            <a:avLst/>
          </a:prstGeom>
          <a:solidFill>
            <a:schemeClr val="bg2">
              <a:lumMod val="25000"/>
              <a:alpha val="38823"/>
            </a:schemeClr>
          </a:solidFill>
          <a:ln w="12700" cap="flat" cmpd="sng">
            <a:solidFill>
              <a:srgbClr val="31538F"/>
            </a:solidFill>
            <a:prstDash val="solid"/>
            <a:miter lim="800000"/>
            <a:headEnd type="none" w="sm" len="sm"/>
            <a:tailEnd type="none" w="sm" len="sm"/>
          </a:ln>
        </p:spPr>
        <p:txBody>
          <a:bodyPr spcFirstLastPara="1" wrap="square" lIns="85320" tIns="42660" rIns="85320" bIns="42660" anchor="ctr" anchorCtr="0">
            <a:noAutofit/>
          </a:bodyPr>
          <a:lstStyle/>
          <a:p>
            <a:pPr algn="ctr"/>
            <a:endParaRPr sz="2280" dirty="0">
              <a:solidFill>
                <a:schemeClr val="lt1"/>
              </a:solidFill>
              <a:latin typeface="Calibri"/>
              <a:ea typeface="Calibri"/>
              <a:cs typeface="Calibri"/>
              <a:sym typeface="Calibri"/>
            </a:endParaRPr>
          </a:p>
        </p:txBody>
      </p:sp>
      <p:sp>
        <p:nvSpPr>
          <p:cNvPr id="66" name="Google Shape;212;gff0dc42ae4_6_81">
            <a:extLst>
              <a:ext uri="{FF2B5EF4-FFF2-40B4-BE49-F238E27FC236}">
                <a16:creationId xmlns:a16="http://schemas.microsoft.com/office/drawing/2014/main" id="{0930718C-E1A4-4CDE-F441-16EBE67B74B5}"/>
              </a:ext>
            </a:extLst>
          </p:cNvPr>
          <p:cNvSpPr/>
          <p:nvPr/>
        </p:nvSpPr>
        <p:spPr>
          <a:xfrm>
            <a:off x="1474100" y="1886097"/>
            <a:ext cx="4525960" cy="338449"/>
          </a:xfrm>
          <a:prstGeom prst="rect">
            <a:avLst/>
          </a:prstGeom>
          <a:solidFill>
            <a:schemeClr val="bg2">
              <a:lumMod val="25000"/>
              <a:alpha val="38823"/>
            </a:schemeClr>
          </a:solidFill>
          <a:ln w="12700" cap="flat" cmpd="sng">
            <a:solidFill>
              <a:srgbClr val="31538F"/>
            </a:solidFill>
            <a:prstDash val="solid"/>
            <a:miter lim="800000"/>
            <a:headEnd type="none" w="sm" len="sm"/>
            <a:tailEnd type="none" w="sm" len="sm"/>
          </a:ln>
        </p:spPr>
        <p:txBody>
          <a:bodyPr spcFirstLastPara="1" wrap="square" lIns="85320" tIns="42660" rIns="85320" bIns="42660" anchor="ctr" anchorCtr="0">
            <a:noAutofit/>
          </a:bodyPr>
          <a:lstStyle/>
          <a:p>
            <a:pPr algn="ctr"/>
            <a:endParaRPr sz="2280" dirty="0">
              <a:solidFill>
                <a:schemeClr val="lt1"/>
              </a:solidFill>
              <a:latin typeface="Calibri"/>
              <a:ea typeface="Calibri"/>
              <a:cs typeface="Calibri"/>
              <a:sym typeface="Calibri"/>
            </a:endParaRPr>
          </a:p>
        </p:txBody>
      </p:sp>
      <p:sp>
        <p:nvSpPr>
          <p:cNvPr id="67" name="Google Shape;212;gff0dc42ae4_6_81">
            <a:extLst>
              <a:ext uri="{FF2B5EF4-FFF2-40B4-BE49-F238E27FC236}">
                <a16:creationId xmlns:a16="http://schemas.microsoft.com/office/drawing/2014/main" id="{CB31EDF8-A9D1-0A1B-FBE8-D31AF2C2AF07}"/>
              </a:ext>
            </a:extLst>
          </p:cNvPr>
          <p:cNvSpPr/>
          <p:nvPr/>
        </p:nvSpPr>
        <p:spPr>
          <a:xfrm>
            <a:off x="1496296" y="1546086"/>
            <a:ext cx="4525960" cy="338449"/>
          </a:xfrm>
          <a:prstGeom prst="rect">
            <a:avLst/>
          </a:prstGeom>
          <a:solidFill>
            <a:schemeClr val="bg2">
              <a:lumMod val="25000"/>
              <a:alpha val="38823"/>
            </a:schemeClr>
          </a:solidFill>
          <a:ln w="12700" cap="flat" cmpd="sng">
            <a:solidFill>
              <a:srgbClr val="31538F"/>
            </a:solidFill>
            <a:prstDash val="solid"/>
            <a:miter lim="800000"/>
            <a:headEnd type="none" w="sm" len="sm"/>
            <a:tailEnd type="none" w="sm" len="sm"/>
          </a:ln>
        </p:spPr>
        <p:txBody>
          <a:bodyPr spcFirstLastPara="1" wrap="square" lIns="85320" tIns="42660" rIns="85320" bIns="42660" anchor="ctr" anchorCtr="0">
            <a:noAutofit/>
          </a:bodyPr>
          <a:lstStyle/>
          <a:p>
            <a:pPr algn="ctr"/>
            <a:endParaRPr sz="2280" dirty="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4">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3716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6">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64993" y="1164992"/>
            <a:ext cx="6875818" cy="4545837"/>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2714" y="2406858"/>
            <a:ext cx="4355594" cy="454583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posing for a photo&#10;&#10;Description automatically generated">
            <a:extLst>
              <a:ext uri="{FF2B5EF4-FFF2-40B4-BE49-F238E27FC236}">
                <a16:creationId xmlns:a16="http://schemas.microsoft.com/office/drawing/2014/main" id="{B3ACED06-97F0-42F3-B4CC-24B385F1F8CA}"/>
              </a:ext>
            </a:extLst>
          </p:cNvPr>
          <p:cNvPicPr>
            <a:picLocks noChangeAspect="1"/>
          </p:cNvPicPr>
          <p:nvPr/>
        </p:nvPicPr>
        <p:blipFill rotWithShape="1">
          <a:blip r:embed="rId2"/>
          <a:srcRect t="134"/>
          <a:stretch/>
        </p:blipFill>
        <p:spPr>
          <a:xfrm>
            <a:off x="4543423" y="10"/>
            <a:ext cx="9180030" cy="6875809"/>
          </a:xfrm>
          <a:prstGeom prst="rect">
            <a:avLst/>
          </a:prstGeom>
        </p:spPr>
      </p:pic>
      <p:sp>
        <p:nvSpPr>
          <p:cNvPr id="41" name="Freeform: Shape 40">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540256" y="945770"/>
            <a:ext cx="4808302" cy="4599749"/>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Title 8">
            <a:extLst>
              <a:ext uri="{FF2B5EF4-FFF2-40B4-BE49-F238E27FC236}">
                <a16:creationId xmlns:a16="http://schemas.microsoft.com/office/drawing/2014/main" id="{868F2ED2-8EE3-4452-8779-DC227D9233DA}"/>
              </a:ext>
            </a:extLst>
          </p:cNvPr>
          <p:cNvSpPr>
            <a:spLocks noGrp="1"/>
          </p:cNvSpPr>
          <p:nvPr>
            <p:ph type="title"/>
          </p:nvPr>
        </p:nvSpPr>
        <p:spPr>
          <a:xfrm>
            <a:off x="601282" y="2950387"/>
            <a:ext cx="3433829" cy="3531403"/>
          </a:xfrm>
        </p:spPr>
        <p:txBody>
          <a:bodyPr vert="horz" lIns="91440" tIns="45720" rIns="91440" bIns="45720" rtlCol="0" anchor="t">
            <a:normAutofit/>
          </a:bodyPr>
          <a:lstStyle/>
          <a:p>
            <a:pPr algn="r">
              <a:lnSpc>
                <a:spcPct val="90000"/>
              </a:lnSpc>
              <a:spcBef>
                <a:spcPct val="0"/>
              </a:spcBef>
            </a:pPr>
            <a:r>
              <a:rPr lang="en-US" sz="4200" b="1">
                <a:solidFill>
                  <a:srgbClr val="FFFFFF"/>
                </a:solidFill>
              </a:rPr>
              <a:t>Community Development Team </a:t>
            </a:r>
            <a:br>
              <a:rPr lang="en-US" sz="4200">
                <a:solidFill>
                  <a:srgbClr val="FFFFFF"/>
                </a:solidFill>
              </a:rPr>
            </a:br>
            <a:endParaRPr lang="en-US" sz="4200">
              <a:solidFill>
                <a:srgbClr val="FFFFFF"/>
              </a:solidFill>
            </a:endParaRPr>
          </a:p>
        </p:txBody>
      </p:sp>
      <p:sp>
        <p:nvSpPr>
          <p:cNvPr id="2" name="Text Placeholder 1">
            <a:extLst>
              <a:ext uri="{FF2B5EF4-FFF2-40B4-BE49-F238E27FC236}">
                <a16:creationId xmlns:a16="http://schemas.microsoft.com/office/drawing/2014/main" id="{2E4C6081-2423-474E-87B3-7CE8F64CC78F}"/>
              </a:ext>
            </a:extLst>
          </p:cNvPr>
          <p:cNvSpPr>
            <a:spLocks noGrp="1"/>
          </p:cNvSpPr>
          <p:nvPr>
            <p:ph type="body" idx="1"/>
          </p:nvPr>
        </p:nvSpPr>
        <p:spPr>
          <a:xfrm>
            <a:off x="738221" y="4792895"/>
            <a:ext cx="3159949" cy="1382392"/>
          </a:xfrm>
        </p:spPr>
        <p:txBody>
          <a:bodyPr vert="horz" lIns="91440" tIns="45720" rIns="91440" bIns="45720" rtlCol="0" anchor="b">
            <a:normAutofit/>
          </a:bodyPr>
          <a:lstStyle/>
          <a:p>
            <a:pPr marL="0" indent="0" algn="r">
              <a:spcBef>
                <a:spcPts val="1000"/>
              </a:spcBef>
              <a:spcAft>
                <a:spcPts val="600"/>
              </a:spcAft>
              <a:buNone/>
            </a:pPr>
            <a:r>
              <a:rPr lang="en-US" sz="2100" dirty="0">
                <a:solidFill>
                  <a:srgbClr val="FFFFFF"/>
                </a:solidFill>
              </a:rPr>
              <a:t>42 full time employees </a:t>
            </a:r>
          </a:p>
        </p:txBody>
      </p:sp>
      <p:pic>
        <p:nvPicPr>
          <p:cNvPr id="33" name="Picture 32" descr="Logo&#10;&#10;Description automatically generated">
            <a:extLst>
              <a:ext uri="{FF2B5EF4-FFF2-40B4-BE49-F238E27FC236}">
                <a16:creationId xmlns:a16="http://schemas.microsoft.com/office/drawing/2014/main" id="{93E34994-77FB-4E32-B2F0-5B36CFCA80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917" y="246860"/>
            <a:ext cx="2015279" cy="1939706"/>
          </a:xfrm>
          <a:prstGeom prst="rect">
            <a:avLst/>
          </a:prstGeom>
        </p:spPr>
      </p:pic>
    </p:spTree>
    <p:extLst>
      <p:ext uri="{BB962C8B-B14F-4D97-AF65-F5344CB8AC3E}">
        <p14:creationId xmlns:p14="http://schemas.microsoft.com/office/powerpoint/2010/main" val="15017760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451412" y="4044776"/>
            <a:ext cx="864596" cy="1190766"/>
          </a:xfrm>
          <a:prstGeom prst="rect">
            <a:avLst/>
          </a:prstGeom>
        </p:spPr>
        <p:txBody>
          <a:bodyPr vert="horz" wrap="square" lIns="0" tIns="9961" rIns="0" bIns="0" rtlCol="0">
            <a:spAutoFit/>
          </a:bodyPr>
          <a:lstStyle/>
          <a:p>
            <a:pPr algn="ctr" defTabSz="717224">
              <a:lnSpc>
                <a:spcPts val="1380"/>
              </a:lnSpc>
              <a:spcBef>
                <a:spcPts val="78"/>
              </a:spcBef>
            </a:pPr>
            <a:r>
              <a:rPr lang="en-US" sz="1255" b="1" u="sng" dirty="0">
                <a:solidFill>
                  <a:prstClr val="black"/>
                </a:solidFill>
                <a:latin typeface="Microsoft Tai Le"/>
                <a:cs typeface="Microsoft Tai Le"/>
              </a:rPr>
              <a:t>3700</a:t>
            </a:r>
            <a:endParaRPr sz="1255" b="1" u="sng" dirty="0">
              <a:solidFill>
                <a:prstClr val="black"/>
              </a:solidFill>
              <a:latin typeface="Microsoft Tai Le"/>
              <a:cs typeface="Microsoft Tai Le"/>
            </a:endParaRPr>
          </a:p>
          <a:p>
            <a:pPr marL="9961" marR="3985" indent="-996" algn="ctr" defTabSz="717224">
              <a:lnSpc>
                <a:spcPts val="1051"/>
              </a:lnSpc>
              <a:spcBef>
                <a:spcPts val="133"/>
              </a:spcBef>
            </a:pPr>
            <a:r>
              <a:rPr sz="1098" spc="-4" dirty="0">
                <a:solidFill>
                  <a:srgbClr val="002060"/>
                </a:solidFill>
                <a:latin typeface="Microsoft Tai Le"/>
                <a:cs typeface="Microsoft Tai Le"/>
              </a:rPr>
              <a:t>Households  </a:t>
            </a:r>
            <a:r>
              <a:rPr sz="1098" spc="-8" dirty="0">
                <a:solidFill>
                  <a:srgbClr val="002060"/>
                </a:solidFill>
                <a:latin typeface="Microsoft Tai Le"/>
                <a:cs typeface="Microsoft Tai Le"/>
              </a:rPr>
              <a:t>Assisted </a:t>
            </a:r>
            <a:r>
              <a:rPr sz="1098" spc="-4" dirty="0">
                <a:solidFill>
                  <a:srgbClr val="002060"/>
                </a:solidFill>
                <a:latin typeface="Microsoft Tai Le"/>
                <a:cs typeface="Microsoft Tai Le"/>
              </a:rPr>
              <a:t>with  Tenant-based  </a:t>
            </a:r>
            <a:r>
              <a:rPr sz="1098" spc="-8" dirty="0">
                <a:solidFill>
                  <a:srgbClr val="002060"/>
                </a:solidFill>
                <a:latin typeface="Microsoft Tai Le"/>
                <a:cs typeface="Microsoft Tai Le"/>
              </a:rPr>
              <a:t>Rental  </a:t>
            </a:r>
            <a:r>
              <a:rPr sz="1098" spc="-4" dirty="0">
                <a:solidFill>
                  <a:srgbClr val="002060"/>
                </a:solidFill>
                <a:latin typeface="Microsoft Tai Le"/>
                <a:cs typeface="Microsoft Tai Le"/>
              </a:rPr>
              <a:t>Assistance  Services</a:t>
            </a:r>
            <a:r>
              <a:rPr lang="en-US" sz="1098" spc="-4" dirty="0">
                <a:solidFill>
                  <a:srgbClr val="002060"/>
                </a:solidFill>
                <a:latin typeface="Microsoft Tai Le"/>
                <a:cs typeface="Microsoft Tai Le"/>
              </a:rPr>
              <a:t> </a:t>
            </a:r>
            <a:r>
              <a:rPr lang="en-US" sz="941" spc="-4" dirty="0">
                <a:solidFill>
                  <a:srgbClr val="002060"/>
                </a:solidFill>
                <a:latin typeface="Microsoft Tai Le"/>
                <a:cs typeface="Microsoft Tai Le"/>
              </a:rPr>
              <a:t>(ESG/HOPWA)</a:t>
            </a:r>
            <a:endParaRPr sz="941" dirty="0">
              <a:solidFill>
                <a:prstClr val="black"/>
              </a:solidFill>
              <a:latin typeface="Microsoft Tai Le"/>
              <a:cs typeface="Microsoft Tai Le"/>
            </a:endParaRPr>
          </a:p>
        </p:txBody>
      </p:sp>
      <p:sp>
        <p:nvSpPr>
          <p:cNvPr id="4" name="object 4"/>
          <p:cNvSpPr txBox="1"/>
          <p:nvPr/>
        </p:nvSpPr>
        <p:spPr>
          <a:xfrm>
            <a:off x="7408439" y="1568924"/>
            <a:ext cx="943681" cy="496923"/>
          </a:xfrm>
          <a:prstGeom prst="rect">
            <a:avLst/>
          </a:prstGeom>
        </p:spPr>
        <p:txBody>
          <a:bodyPr vert="horz" wrap="square" lIns="0" tIns="9961" rIns="0" bIns="0" rtlCol="0">
            <a:spAutoFit/>
          </a:bodyPr>
          <a:lstStyle/>
          <a:p>
            <a:pPr marR="35861" algn="ctr" defTabSz="717224">
              <a:lnSpc>
                <a:spcPts val="1408"/>
              </a:lnSpc>
              <a:spcBef>
                <a:spcPts val="78"/>
              </a:spcBef>
            </a:pPr>
            <a:r>
              <a:rPr lang="en-US" sz="1255" b="1" u="sng" dirty="0">
                <a:solidFill>
                  <a:srgbClr val="002060"/>
                </a:solidFill>
                <a:latin typeface="Microsoft Tai Le"/>
                <a:cs typeface="Microsoft Tai Le"/>
              </a:rPr>
              <a:t>5</a:t>
            </a:r>
            <a:endParaRPr sz="1255" u="sng" dirty="0">
              <a:solidFill>
                <a:prstClr val="black"/>
              </a:solidFill>
              <a:latin typeface="Microsoft Tai Le"/>
              <a:cs typeface="Microsoft Tai Le"/>
            </a:endParaRPr>
          </a:p>
          <a:p>
            <a:pPr marL="9961" marR="3985" algn="ctr" defTabSz="717224">
              <a:lnSpc>
                <a:spcPct val="80500"/>
              </a:lnSpc>
              <a:spcBef>
                <a:spcPts val="160"/>
              </a:spcBef>
            </a:pPr>
            <a:r>
              <a:rPr lang="en-US" sz="1098" spc="-4" dirty="0">
                <a:solidFill>
                  <a:srgbClr val="002060"/>
                </a:solidFill>
                <a:latin typeface="Microsoft Tai Le"/>
                <a:cs typeface="Microsoft Tai Le"/>
              </a:rPr>
              <a:t>Accounting Administration</a:t>
            </a:r>
            <a:endParaRPr sz="1098" dirty="0">
              <a:solidFill>
                <a:prstClr val="black"/>
              </a:solidFill>
              <a:latin typeface="Microsoft Tai Le"/>
              <a:cs typeface="Microsoft Tai Le"/>
            </a:endParaRPr>
          </a:p>
        </p:txBody>
      </p:sp>
      <p:sp>
        <p:nvSpPr>
          <p:cNvPr id="5" name="object 5"/>
          <p:cNvSpPr txBox="1"/>
          <p:nvPr/>
        </p:nvSpPr>
        <p:spPr>
          <a:xfrm>
            <a:off x="9416129" y="4059718"/>
            <a:ext cx="959423" cy="1216671"/>
          </a:xfrm>
          <a:prstGeom prst="rect">
            <a:avLst/>
          </a:prstGeom>
        </p:spPr>
        <p:txBody>
          <a:bodyPr vert="horz" wrap="square" lIns="0" tIns="9961" rIns="0" bIns="0" rtlCol="0">
            <a:spAutoFit/>
          </a:bodyPr>
          <a:lstStyle/>
          <a:p>
            <a:pPr marL="312789" defTabSz="717224">
              <a:spcBef>
                <a:spcPts val="78"/>
              </a:spcBef>
            </a:pPr>
            <a:r>
              <a:rPr lang="en-US" sz="1255" b="1" u="sng" dirty="0">
                <a:solidFill>
                  <a:srgbClr val="002060"/>
                </a:solidFill>
                <a:latin typeface="Microsoft Tai Le"/>
                <a:cs typeface="Microsoft Tai Le"/>
              </a:rPr>
              <a:t>50+</a:t>
            </a:r>
            <a:r>
              <a:rPr sz="1255" b="1" u="sng" dirty="0">
                <a:solidFill>
                  <a:srgbClr val="002060"/>
                </a:solidFill>
                <a:latin typeface="Microsoft Tai Le"/>
                <a:cs typeface="Microsoft Tai Le"/>
              </a:rPr>
              <a:t>%</a:t>
            </a:r>
            <a:endParaRPr sz="1255" u="sng" dirty="0">
              <a:solidFill>
                <a:prstClr val="black"/>
              </a:solidFill>
              <a:latin typeface="Microsoft Tai Le"/>
              <a:cs typeface="Microsoft Tai Le"/>
            </a:endParaRPr>
          </a:p>
          <a:p>
            <a:pPr marL="9961" marR="3985" algn="ctr" defTabSz="717224">
              <a:spcBef>
                <a:spcPts val="20"/>
              </a:spcBef>
            </a:pPr>
            <a:r>
              <a:rPr sz="941" spc="-4" dirty="0">
                <a:solidFill>
                  <a:srgbClr val="002060"/>
                </a:solidFill>
                <a:latin typeface="Microsoft Tai Le"/>
                <a:cs typeface="Microsoft Tai Le"/>
              </a:rPr>
              <a:t>of</a:t>
            </a:r>
            <a:r>
              <a:rPr sz="941" spc="-28" dirty="0">
                <a:solidFill>
                  <a:srgbClr val="002060"/>
                </a:solidFill>
                <a:latin typeface="Microsoft Tai Le"/>
                <a:cs typeface="Microsoft Tai Le"/>
              </a:rPr>
              <a:t> </a:t>
            </a:r>
            <a:r>
              <a:rPr sz="941" spc="-4" dirty="0">
                <a:solidFill>
                  <a:srgbClr val="002060"/>
                </a:solidFill>
                <a:latin typeface="Microsoft Tai Le"/>
                <a:cs typeface="Microsoft Tai Le"/>
              </a:rPr>
              <a:t>Beneficiaries  Earning 30%  MFI or </a:t>
            </a:r>
            <a:r>
              <a:rPr sz="941" spc="-8" dirty="0">
                <a:solidFill>
                  <a:srgbClr val="002060"/>
                </a:solidFill>
                <a:latin typeface="Microsoft Tai Le"/>
                <a:cs typeface="Microsoft Tai Le"/>
              </a:rPr>
              <a:t>Below  </a:t>
            </a:r>
            <a:r>
              <a:rPr sz="941" spc="-4" dirty="0">
                <a:solidFill>
                  <a:srgbClr val="002060"/>
                </a:solidFill>
                <a:latin typeface="Microsoft Tai Le"/>
                <a:cs typeface="Microsoft Tai Le"/>
              </a:rPr>
              <a:t>were </a:t>
            </a:r>
            <a:r>
              <a:rPr sz="941" spc="-8" dirty="0">
                <a:solidFill>
                  <a:srgbClr val="002060"/>
                </a:solidFill>
                <a:latin typeface="Microsoft Tai Le"/>
                <a:cs typeface="Microsoft Tai Le"/>
              </a:rPr>
              <a:t>Assisted  </a:t>
            </a:r>
            <a:r>
              <a:rPr sz="941" spc="-4" dirty="0">
                <a:solidFill>
                  <a:srgbClr val="002060"/>
                </a:solidFill>
                <a:latin typeface="Microsoft Tai Le"/>
                <a:cs typeface="Microsoft Tai Le"/>
              </a:rPr>
              <a:t>by Community  Development  </a:t>
            </a:r>
            <a:r>
              <a:rPr sz="941" spc="-8" dirty="0">
                <a:solidFill>
                  <a:srgbClr val="002060"/>
                </a:solidFill>
                <a:latin typeface="Microsoft Tai Le"/>
                <a:cs typeface="Microsoft Tai Le"/>
              </a:rPr>
              <a:t>Activities</a:t>
            </a:r>
            <a:endParaRPr sz="941" dirty="0">
              <a:solidFill>
                <a:prstClr val="black"/>
              </a:solidFill>
              <a:latin typeface="Microsoft Tai Le"/>
              <a:cs typeface="Microsoft Tai Le"/>
            </a:endParaRPr>
          </a:p>
        </p:txBody>
      </p:sp>
      <p:sp>
        <p:nvSpPr>
          <p:cNvPr id="6" name="object 6"/>
          <p:cNvSpPr txBox="1"/>
          <p:nvPr/>
        </p:nvSpPr>
        <p:spPr>
          <a:xfrm>
            <a:off x="8334986" y="4149169"/>
            <a:ext cx="782916" cy="1094586"/>
          </a:xfrm>
          <a:prstGeom prst="rect">
            <a:avLst/>
          </a:prstGeom>
        </p:spPr>
        <p:txBody>
          <a:bodyPr vert="horz" wrap="square" lIns="0" tIns="9961" rIns="0" bIns="0" rtlCol="0">
            <a:spAutoFit/>
          </a:bodyPr>
          <a:lstStyle/>
          <a:p>
            <a:pPr algn="ctr" defTabSz="717224">
              <a:lnSpc>
                <a:spcPts val="1016"/>
              </a:lnSpc>
              <a:spcBef>
                <a:spcPts val="78"/>
              </a:spcBef>
            </a:pPr>
            <a:r>
              <a:rPr lang="en-US" sz="1255" b="1" u="sng" spc="-4" dirty="0">
                <a:solidFill>
                  <a:srgbClr val="002060"/>
                </a:solidFill>
                <a:latin typeface="Microsoft New Tai Lue" panose="020B0502040204020203" pitchFamily="34" charset="0"/>
                <a:cs typeface="Microsoft New Tai Lue" panose="020B0502040204020203" pitchFamily="34" charset="0"/>
              </a:rPr>
              <a:t>200</a:t>
            </a:r>
            <a:endParaRPr sz="1255" u="sng" dirty="0">
              <a:solidFill>
                <a:prstClr val="black"/>
              </a:solidFill>
              <a:latin typeface="Microsoft New Tai Lue" panose="020B0502040204020203" pitchFamily="34" charset="0"/>
              <a:cs typeface="Microsoft New Tai Lue" panose="020B0502040204020203" pitchFamily="34" charset="0"/>
            </a:endParaRPr>
          </a:p>
          <a:p>
            <a:pPr marL="9961" marR="3985" indent="-498" algn="ctr" defTabSz="717224">
              <a:lnSpc>
                <a:spcPts val="902"/>
              </a:lnSpc>
              <a:spcBef>
                <a:spcPts val="106"/>
              </a:spcBef>
            </a:pPr>
            <a:r>
              <a:rPr sz="941" dirty="0">
                <a:solidFill>
                  <a:srgbClr val="002060"/>
                </a:solidFill>
                <a:latin typeface="Microsoft New Tai Lue" panose="020B0502040204020203" pitchFamily="34" charset="0"/>
                <a:cs typeface="Microsoft New Tai Lue" panose="020B0502040204020203" pitchFamily="34" charset="0"/>
              </a:rPr>
              <a:t>Permanent  </a:t>
            </a:r>
            <a:r>
              <a:rPr sz="941" spc="-4" dirty="0">
                <a:solidFill>
                  <a:srgbClr val="002060"/>
                </a:solidFill>
                <a:latin typeface="Microsoft New Tai Lue" panose="020B0502040204020203" pitchFamily="34" charset="0"/>
                <a:cs typeface="Microsoft New Tai Lue" panose="020B0502040204020203" pitchFamily="34" charset="0"/>
              </a:rPr>
              <a:t>Supportive  Housing</a:t>
            </a:r>
            <a:r>
              <a:rPr sz="941" spc="-75" dirty="0">
                <a:solidFill>
                  <a:srgbClr val="002060"/>
                </a:solidFill>
                <a:latin typeface="Microsoft New Tai Lue" panose="020B0502040204020203" pitchFamily="34" charset="0"/>
                <a:cs typeface="Microsoft New Tai Lue" panose="020B0502040204020203" pitchFamily="34" charset="0"/>
              </a:rPr>
              <a:t> </a:t>
            </a:r>
            <a:r>
              <a:rPr sz="941" spc="-4" dirty="0">
                <a:solidFill>
                  <a:srgbClr val="002060"/>
                </a:solidFill>
                <a:latin typeface="Microsoft New Tai Lue" panose="020B0502040204020203" pitchFamily="34" charset="0"/>
                <a:cs typeface="Microsoft New Tai Lue" panose="020B0502040204020203" pitchFamily="34" charset="0"/>
              </a:rPr>
              <a:t>(PSH)  Units in</a:t>
            </a:r>
            <a:r>
              <a:rPr sz="941" spc="-75" dirty="0">
                <a:solidFill>
                  <a:srgbClr val="002060"/>
                </a:solidFill>
                <a:latin typeface="Microsoft New Tai Lue" panose="020B0502040204020203" pitchFamily="34" charset="0"/>
                <a:cs typeface="Microsoft New Tai Lue" panose="020B0502040204020203" pitchFamily="34" charset="0"/>
              </a:rPr>
              <a:t> </a:t>
            </a:r>
            <a:r>
              <a:rPr sz="941" spc="-4" dirty="0">
                <a:solidFill>
                  <a:srgbClr val="002060"/>
                </a:solidFill>
                <a:latin typeface="Microsoft New Tai Lue" panose="020B0502040204020203" pitchFamily="34" charset="0"/>
                <a:cs typeface="Microsoft New Tai Lue" panose="020B0502040204020203" pitchFamily="34" charset="0"/>
              </a:rPr>
              <a:t>Rental</a:t>
            </a:r>
            <a:r>
              <a:rPr lang="en-US" sz="941" spc="-4" dirty="0">
                <a:solidFill>
                  <a:srgbClr val="002060"/>
                </a:solidFill>
                <a:latin typeface="Microsoft New Tai Lue" panose="020B0502040204020203" pitchFamily="34" charset="0"/>
                <a:cs typeface="Microsoft New Tai Lue" panose="020B0502040204020203" pitchFamily="34" charset="0"/>
              </a:rPr>
              <a:t> facilities  </a:t>
            </a:r>
          </a:p>
          <a:p>
            <a:pPr marL="9961" marR="3985" indent="-498" algn="ctr" defTabSz="717224">
              <a:lnSpc>
                <a:spcPts val="902"/>
              </a:lnSpc>
              <a:spcBef>
                <a:spcPts val="106"/>
              </a:spcBef>
            </a:pPr>
            <a:r>
              <a:rPr lang="en-US" sz="941" dirty="0">
                <a:solidFill>
                  <a:srgbClr val="002060"/>
                </a:solidFill>
                <a:latin typeface="Microsoft New Tai Lue" panose="020B0502040204020203" pitchFamily="34" charset="0"/>
                <a:cs typeface="Microsoft New Tai Lue" panose="020B0502040204020203" pitchFamily="34" charset="0"/>
              </a:rPr>
              <a:t>or operated with HOPWA funds</a:t>
            </a:r>
            <a:r>
              <a:rPr sz="941" spc="-4" dirty="0">
                <a:solidFill>
                  <a:srgbClr val="002060"/>
                </a:solidFill>
                <a:latin typeface="Microsoft New Tai Lue" panose="020B0502040204020203" pitchFamily="34" charset="0"/>
                <a:cs typeface="Microsoft New Tai Lue" panose="020B0502040204020203" pitchFamily="34" charset="0"/>
              </a:rPr>
              <a:t>  </a:t>
            </a:r>
            <a:endParaRPr sz="941" dirty="0">
              <a:solidFill>
                <a:srgbClr val="002060"/>
              </a:solidFill>
              <a:latin typeface="Microsoft New Tai Lue" panose="020B0502040204020203" pitchFamily="34" charset="0"/>
              <a:cs typeface="Microsoft New Tai Lue" panose="020B0502040204020203" pitchFamily="34" charset="0"/>
            </a:endParaRPr>
          </a:p>
        </p:txBody>
      </p:sp>
      <p:sp>
        <p:nvSpPr>
          <p:cNvPr id="7" name="object 7"/>
          <p:cNvSpPr/>
          <p:nvPr/>
        </p:nvSpPr>
        <p:spPr>
          <a:xfrm>
            <a:off x="9321202" y="4088206"/>
            <a:ext cx="0" cy="1898525"/>
          </a:xfrm>
          <a:custGeom>
            <a:avLst/>
            <a:gdLst/>
            <a:ahLst/>
            <a:cxnLst/>
            <a:rect l="l" t="t" r="r" b="b"/>
            <a:pathLst>
              <a:path h="2420620">
                <a:moveTo>
                  <a:pt x="0" y="0"/>
                </a:moveTo>
                <a:lnTo>
                  <a:pt x="0" y="2420112"/>
                </a:lnTo>
              </a:path>
            </a:pathLst>
          </a:custGeom>
          <a:ln w="19050">
            <a:solidFill>
              <a:srgbClr val="00B050"/>
            </a:solidFill>
          </a:ln>
        </p:spPr>
        <p:txBody>
          <a:bodyPr wrap="square" lIns="0" tIns="0" rIns="0" bIns="0" rtlCol="0"/>
          <a:lstStyle/>
          <a:p>
            <a:pPr defTabSz="717224"/>
            <a:endParaRPr sz="1412">
              <a:solidFill>
                <a:prstClr val="black"/>
              </a:solidFill>
              <a:latin typeface="Calibri"/>
            </a:endParaRPr>
          </a:p>
        </p:txBody>
      </p:sp>
      <p:sp>
        <p:nvSpPr>
          <p:cNvPr id="8" name="object 8"/>
          <p:cNvSpPr/>
          <p:nvPr/>
        </p:nvSpPr>
        <p:spPr>
          <a:xfrm>
            <a:off x="5675854" y="4100158"/>
            <a:ext cx="0" cy="1897530"/>
          </a:xfrm>
          <a:custGeom>
            <a:avLst/>
            <a:gdLst/>
            <a:ahLst/>
            <a:cxnLst/>
            <a:rect l="l" t="t" r="r" b="b"/>
            <a:pathLst>
              <a:path h="2419350">
                <a:moveTo>
                  <a:pt x="0" y="0"/>
                </a:moveTo>
                <a:lnTo>
                  <a:pt x="0" y="2419350"/>
                </a:lnTo>
              </a:path>
            </a:pathLst>
          </a:custGeom>
          <a:ln w="19050">
            <a:solidFill>
              <a:srgbClr val="00B050"/>
            </a:solidFill>
          </a:ln>
        </p:spPr>
        <p:txBody>
          <a:bodyPr wrap="square" lIns="0" tIns="0" rIns="0" bIns="0" rtlCol="0"/>
          <a:lstStyle/>
          <a:p>
            <a:pPr defTabSz="717224"/>
            <a:endParaRPr sz="1412">
              <a:solidFill>
                <a:prstClr val="black"/>
              </a:solidFill>
              <a:latin typeface="Calibri"/>
            </a:endParaRPr>
          </a:p>
        </p:txBody>
      </p:sp>
      <p:sp>
        <p:nvSpPr>
          <p:cNvPr id="9" name="object 9"/>
          <p:cNvSpPr/>
          <p:nvPr/>
        </p:nvSpPr>
        <p:spPr>
          <a:xfrm>
            <a:off x="8094232" y="4069080"/>
            <a:ext cx="0" cy="1897530"/>
          </a:xfrm>
          <a:custGeom>
            <a:avLst/>
            <a:gdLst/>
            <a:ahLst/>
            <a:cxnLst/>
            <a:rect l="l" t="t" r="r" b="b"/>
            <a:pathLst>
              <a:path h="2419350">
                <a:moveTo>
                  <a:pt x="0" y="0"/>
                </a:moveTo>
                <a:lnTo>
                  <a:pt x="0" y="2419350"/>
                </a:lnTo>
              </a:path>
            </a:pathLst>
          </a:custGeom>
          <a:ln w="19050">
            <a:solidFill>
              <a:srgbClr val="00B050"/>
            </a:solidFill>
          </a:ln>
        </p:spPr>
        <p:txBody>
          <a:bodyPr wrap="square" lIns="0" tIns="0" rIns="0" bIns="0" rtlCol="0"/>
          <a:lstStyle/>
          <a:p>
            <a:pPr defTabSz="717224"/>
            <a:endParaRPr sz="1412">
              <a:solidFill>
                <a:prstClr val="black"/>
              </a:solidFill>
              <a:latin typeface="Calibri"/>
            </a:endParaRPr>
          </a:p>
        </p:txBody>
      </p:sp>
      <p:sp>
        <p:nvSpPr>
          <p:cNvPr id="10" name="object 10"/>
          <p:cNvSpPr/>
          <p:nvPr/>
        </p:nvSpPr>
        <p:spPr>
          <a:xfrm>
            <a:off x="4486835" y="4108525"/>
            <a:ext cx="0" cy="1897530"/>
          </a:xfrm>
          <a:custGeom>
            <a:avLst/>
            <a:gdLst/>
            <a:ahLst/>
            <a:cxnLst/>
            <a:rect l="l" t="t" r="r" b="b"/>
            <a:pathLst>
              <a:path h="2419350">
                <a:moveTo>
                  <a:pt x="0" y="0"/>
                </a:moveTo>
                <a:lnTo>
                  <a:pt x="0" y="2419350"/>
                </a:lnTo>
              </a:path>
            </a:pathLst>
          </a:custGeom>
          <a:ln w="19050">
            <a:solidFill>
              <a:srgbClr val="00B050"/>
            </a:solidFill>
          </a:ln>
        </p:spPr>
        <p:txBody>
          <a:bodyPr wrap="square" lIns="0" tIns="0" rIns="0" bIns="0" rtlCol="0"/>
          <a:lstStyle/>
          <a:p>
            <a:pPr defTabSz="717224"/>
            <a:endParaRPr sz="1412">
              <a:solidFill>
                <a:prstClr val="black"/>
              </a:solidFill>
              <a:latin typeface="Calibri"/>
            </a:endParaRPr>
          </a:p>
        </p:txBody>
      </p:sp>
      <p:sp>
        <p:nvSpPr>
          <p:cNvPr id="11" name="object 11"/>
          <p:cNvSpPr/>
          <p:nvPr/>
        </p:nvSpPr>
        <p:spPr>
          <a:xfrm>
            <a:off x="3404264" y="2422562"/>
            <a:ext cx="6941272" cy="35858"/>
          </a:xfrm>
          <a:custGeom>
            <a:avLst/>
            <a:gdLst/>
            <a:ahLst/>
            <a:cxnLst/>
            <a:rect l="l" t="t" r="r" b="b"/>
            <a:pathLst>
              <a:path w="8353425">
                <a:moveTo>
                  <a:pt x="0" y="0"/>
                </a:moveTo>
                <a:lnTo>
                  <a:pt x="8353044" y="0"/>
                </a:lnTo>
              </a:path>
            </a:pathLst>
          </a:custGeom>
          <a:ln w="47243">
            <a:solidFill>
              <a:srgbClr val="7F7F7F"/>
            </a:solidFill>
          </a:ln>
        </p:spPr>
        <p:txBody>
          <a:bodyPr wrap="square" lIns="0" tIns="0" rIns="0" bIns="0" rtlCol="0"/>
          <a:lstStyle/>
          <a:p>
            <a:pPr defTabSz="717224"/>
            <a:endParaRPr sz="1412">
              <a:solidFill>
                <a:prstClr val="black"/>
              </a:solidFill>
              <a:latin typeface="Calibri"/>
            </a:endParaRPr>
          </a:p>
        </p:txBody>
      </p:sp>
      <p:sp>
        <p:nvSpPr>
          <p:cNvPr id="14" name="object 14"/>
          <p:cNvSpPr/>
          <p:nvPr/>
        </p:nvSpPr>
        <p:spPr>
          <a:xfrm>
            <a:off x="3271820" y="6113630"/>
            <a:ext cx="7172263" cy="0"/>
          </a:xfrm>
          <a:custGeom>
            <a:avLst/>
            <a:gdLst/>
            <a:ahLst/>
            <a:cxnLst/>
            <a:rect l="l" t="t" r="r" b="b"/>
            <a:pathLst>
              <a:path w="9144635">
                <a:moveTo>
                  <a:pt x="0" y="0"/>
                </a:moveTo>
                <a:lnTo>
                  <a:pt x="9144381" y="0"/>
                </a:lnTo>
              </a:path>
            </a:pathLst>
          </a:custGeom>
          <a:ln w="12193">
            <a:solidFill>
              <a:srgbClr val="002060"/>
            </a:solidFill>
          </a:ln>
        </p:spPr>
        <p:txBody>
          <a:bodyPr wrap="square" lIns="0" tIns="0" rIns="0" bIns="0" rtlCol="0"/>
          <a:lstStyle/>
          <a:p>
            <a:pPr defTabSz="717224"/>
            <a:endParaRPr sz="1412">
              <a:solidFill>
                <a:prstClr val="black"/>
              </a:solidFill>
              <a:latin typeface="Calibri"/>
            </a:endParaRPr>
          </a:p>
        </p:txBody>
      </p:sp>
      <p:sp>
        <p:nvSpPr>
          <p:cNvPr id="15" name="object 15"/>
          <p:cNvSpPr txBox="1"/>
          <p:nvPr/>
        </p:nvSpPr>
        <p:spPr>
          <a:xfrm>
            <a:off x="4482853" y="4058364"/>
            <a:ext cx="1156447" cy="710058"/>
          </a:xfrm>
          <a:prstGeom prst="rect">
            <a:avLst/>
          </a:prstGeom>
        </p:spPr>
        <p:txBody>
          <a:bodyPr vert="horz" wrap="square" lIns="0" tIns="9961" rIns="0" bIns="0" rtlCol="0">
            <a:spAutoFit/>
          </a:bodyPr>
          <a:lstStyle/>
          <a:p>
            <a:pPr algn="ctr" defTabSz="717224">
              <a:spcBef>
                <a:spcPts val="78"/>
              </a:spcBef>
            </a:pPr>
            <a:r>
              <a:rPr lang="en-US" sz="1255" b="1" u="sng" dirty="0">
                <a:solidFill>
                  <a:prstClr val="black"/>
                </a:solidFill>
                <a:latin typeface="Microsoft Tai Le"/>
                <a:cs typeface="Microsoft Tai Le"/>
              </a:rPr>
              <a:t>295</a:t>
            </a:r>
            <a:endParaRPr sz="1255" b="1" u="sng" dirty="0">
              <a:solidFill>
                <a:prstClr val="black"/>
              </a:solidFill>
              <a:latin typeface="Microsoft Tai Le"/>
              <a:cs typeface="Microsoft Tai Le"/>
            </a:endParaRPr>
          </a:p>
          <a:p>
            <a:pPr marL="9961" marR="3985" algn="ctr" defTabSz="717224">
              <a:spcBef>
                <a:spcPts val="20"/>
              </a:spcBef>
            </a:pPr>
            <a:r>
              <a:rPr lang="en-US" sz="1098" spc="-4" dirty="0">
                <a:solidFill>
                  <a:srgbClr val="002060"/>
                </a:solidFill>
                <a:latin typeface="Microsoft Tai Le"/>
                <a:cs typeface="Microsoft Tai Le"/>
              </a:rPr>
              <a:t>Households provided  </a:t>
            </a:r>
            <a:r>
              <a:rPr sz="1098" spc="-4" dirty="0">
                <a:solidFill>
                  <a:srgbClr val="002060"/>
                </a:solidFill>
                <a:latin typeface="Microsoft Tai Le"/>
                <a:cs typeface="Microsoft Tai Le"/>
              </a:rPr>
              <a:t>Affordable Units </a:t>
            </a:r>
            <a:endParaRPr sz="1098" dirty="0">
              <a:solidFill>
                <a:prstClr val="black"/>
              </a:solidFill>
              <a:latin typeface="Microsoft Tai Le"/>
              <a:cs typeface="Microsoft Tai Le"/>
            </a:endParaRPr>
          </a:p>
        </p:txBody>
      </p:sp>
      <p:sp>
        <p:nvSpPr>
          <p:cNvPr id="16" name="object 16"/>
          <p:cNvSpPr txBox="1">
            <a:spLocks noGrp="1"/>
          </p:cNvSpPr>
          <p:nvPr>
            <p:ph type="title"/>
          </p:nvPr>
        </p:nvSpPr>
        <p:spPr>
          <a:xfrm>
            <a:off x="3340449" y="854139"/>
            <a:ext cx="7035102" cy="661817"/>
          </a:xfrm>
          <a:prstGeom prst="rect">
            <a:avLst/>
          </a:prstGeom>
        </p:spPr>
        <p:txBody>
          <a:bodyPr vert="horz" wrap="square" lIns="0" tIns="296831" rIns="0" bIns="0" rtlCol="0">
            <a:spAutoFit/>
          </a:bodyPr>
          <a:lstStyle/>
          <a:p>
            <a:pPr marL="20420">
              <a:spcBef>
                <a:spcPts val="78"/>
              </a:spcBef>
              <a:tabLst>
                <a:tab pos="7025306" algn="l"/>
              </a:tabLst>
            </a:pPr>
            <a:r>
              <a:rPr spc="-90" dirty="0"/>
              <a:t> </a:t>
            </a:r>
            <a:r>
              <a:rPr dirty="0"/>
              <a:t>Who We</a:t>
            </a:r>
            <a:r>
              <a:rPr spc="-83" dirty="0"/>
              <a:t> </a:t>
            </a:r>
            <a:r>
              <a:rPr spc="-4" dirty="0"/>
              <a:t>Are!	</a:t>
            </a:r>
          </a:p>
        </p:txBody>
      </p:sp>
      <p:sp>
        <p:nvSpPr>
          <p:cNvPr id="17" name="object 17"/>
          <p:cNvSpPr txBox="1"/>
          <p:nvPr/>
        </p:nvSpPr>
        <p:spPr>
          <a:xfrm>
            <a:off x="5699562" y="2546476"/>
            <a:ext cx="1098675" cy="914665"/>
          </a:xfrm>
          <a:prstGeom prst="rect">
            <a:avLst/>
          </a:prstGeom>
        </p:spPr>
        <p:txBody>
          <a:bodyPr vert="horz" wrap="square" lIns="0" tIns="9961" rIns="0" bIns="0" rtlCol="0">
            <a:spAutoFit/>
          </a:bodyPr>
          <a:lstStyle/>
          <a:p>
            <a:pPr marL="498" algn="ctr" defTabSz="717224">
              <a:lnSpc>
                <a:spcPts val="1380"/>
              </a:lnSpc>
              <a:spcBef>
                <a:spcPts val="78"/>
              </a:spcBef>
            </a:pPr>
            <a:r>
              <a:rPr lang="en-US" sz="1255" b="1" u="sng" dirty="0">
                <a:solidFill>
                  <a:srgbClr val="002060"/>
                </a:solidFill>
                <a:latin typeface="Microsoft Tai Le"/>
                <a:cs typeface="Microsoft Tai Le"/>
              </a:rPr>
              <a:t>20,250</a:t>
            </a:r>
            <a:endParaRPr sz="1255" u="sng" dirty="0">
              <a:solidFill>
                <a:prstClr val="black"/>
              </a:solidFill>
              <a:latin typeface="Microsoft Tai Le"/>
              <a:cs typeface="Microsoft Tai Le"/>
            </a:endParaRPr>
          </a:p>
          <a:p>
            <a:pPr marL="9961" marR="3985" indent="498" algn="ctr" defTabSz="717224">
              <a:lnSpc>
                <a:spcPts val="1051"/>
              </a:lnSpc>
              <a:spcBef>
                <a:spcPts val="133"/>
              </a:spcBef>
            </a:pPr>
            <a:r>
              <a:rPr lang="en-US" sz="1098" spc="-4" dirty="0">
                <a:solidFill>
                  <a:srgbClr val="002060"/>
                </a:solidFill>
                <a:latin typeface="Microsoft Tai Le"/>
                <a:cs typeface="Microsoft Tai Le"/>
              </a:rPr>
              <a:t>Emergency Shelter/Homeless</a:t>
            </a:r>
            <a:r>
              <a:rPr sz="1098" spc="-8" dirty="0">
                <a:solidFill>
                  <a:srgbClr val="002060"/>
                </a:solidFill>
                <a:latin typeface="Microsoft Tai Le"/>
                <a:cs typeface="Microsoft Tai Le"/>
              </a:rPr>
              <a:t>  Services </a:t>
            </a:r>
            <a:r>
              <a:rPr sz="1098" spc="-4" dirty="0">
                <a:solidFill>
                  <a:srgbClr val="002060"/>
                </a:solidFill>
                <a:latin typeface="Microsoft Tai Le"/>
                <a:cs typeface="Microsoft Tai Le"/>
              </a:rPr>
              <a:t>Provided  through </a:t>
            </a:r>
            <a:r>
              <a:rPr lang="en-US" sz="1098" spc="-4" dirty="0">
                <a:solidFill>
                  <a:srgbClr val="002060"/>
                </a:solidFill>
                <a:latin typeface="Microsoft Tai Le"/>
                <a:cs typeface="Microsoft Tai Le"/>
              </a:rPr>
              <a:t>subrecipients</a:t>
            </a:r>
            <a:endParaRPr sz="1098" dirty="0">
              <a:solidFill>
                <a:prstClr val="black"/>
              </a:solidFill>
              <a:latin typeface="Microsoft Tai Le"/>
              <a:cs typeface="Microsoft Tai Le"/>
            </a:endParaRPr>
          </a:p>
        </p:txBody>
      </p:sp>
      <p:sp>
        <p:nvSpPr>
          <p:cNvPr id="19" name="object 19"/>
          <p:cNvSpPr/>
          <p:nvPr/>
        </p:nvSpPr>
        <p:spPr>
          <a:xfrm>
            <a:off x="4973620" y="5294854"/>
            <a:ext cx="3824941" cy="695660"/>
          </a:xfrm>
          <a:prstGeom prst="rect">
            <a:avLst/>
          </a:prstGeom>
          <a:blipFill>
            <a:blip r:embed="rId2" cstate="print"/>
            <a:stretch>
              <a:fillRect/>
            </a:stretch>
          </a:blipFill>
        </p:spPr>
        <p:txBody>
          <a:bodyPr wrap="square" lIns="0" tIns="0" rIns="0" bIns="0" rtlCol="0"/>
          <a:lstStyle/>
          <a:p>
            <a:pPr defTabSz="717224"/>
            <a:endParaRPr sz="1412">
              <a:solidFill>
                <a:prstClr val="black"/>
              </a:solidFill>
              <a:latin typeface="Calibri"/>
            </a:endParaRPr>
          </a:p>
        </p:txBody>
      </p:sp>
      <p:sp>
        <p:nvSpPr>
          <p:cNvPr id="20" name="object 20"/>
          <p:cNvSpPr txBox="1"/>
          <p:nvPr/>
        </p:nvSpPr>
        <p:spPr>
          <a:xfrm>
            <a:off x="6198497" y="4078842"/>
            <a:ext cx="1255156" cy="1047971"/>
          </a:xfrm>
          <a:prstGeom prst="rect">
            <a:avLst/>
          </a:prstGeom>
        </p:spPr>
        <p:txBody>
          <a:bodyPr vert="horz" wrap="square" lIns="0" tIns="9961" rIns="0" bIns="0" rtlCol="0">
            <a:spAutoFit/>
          </a:bodyPr>
          <a:lstStyle/>
          <a:p>
            <a:pPr marL="996" algn="ctr" defTabSz="717224">
              <a:spcBef>
                <a:spcPts val="78"/>
              </a:spcBef>
            </a:pPr>
            <a:r>
              <a:rPr lang="en-US" sz="1255" b="1" u="sng" dirty="0">
                <a:solidFill>
                  <a:prstClr val="black"/>
                </a:solidFill>
                <a:latin typeface="Microsoft Tai Le"/>
                <a:cs typeface="Microsoft Tai Le"/>
              </a:rPr>
              <a:t>1,010</a:t>
            </a:r>
            <a:endParaRPr sz="1255" b="1" u="sng" dirty="0">
              <a:solidFill>
                <a:prstClr val="black"/>
              </a:solidFill>
              <a:latin typeface="Microsoft Tai Le"/>
              <a:cs typeface="Microsoft Tai Le"/>
            </a:endParaRPr>
          </a:p>
          <a:p>
            <a:pPr marL="9961" marR="3985" indent="-498" algn="ctr" defTabSz="717224">
              <a:spcBef>
                <a:spcPts val="20"/>
              </a:spcBef>
            </a:pPr>
            <a:r>
              <a:rPr sz="1098" spc="-4" dirty="0">
                <a:solidFill>
                  <a:srgbClr val="002060"/>
                </a:solidFill>
                <a:latin typeface="Microsoft Tai Le"/>
                <a:cs typeface="Microsoft Tai Le"/>
              </a:rPr>
              <a:t>Repair </a:t>
            </a:r>
            <a:r>
              <a:rPr sz="1098" spc="-8" dirty="0">
                <a:solidFill>
                  <a:srgbClr val="002060"/>
                </a:solidFill>
                <a:latin typeface="Microsoft Tai Le"/>
                <a:cs typeface="Microsoft Tai Le"/>
              </a:rPr>
              <a:t>Services  </a:t>
            </a:r>
            <a:r>
              <a:rPr sz="1098" spc="-4" dirty="0">
                <a:solidFill>
                  <a:srgbClr val="002060"/>
                </a:solidFill>
                <a:latin typeface="Microsoft Tai Le"/>
                <a:cs typeface="Microsoft Tai Le"/>
              </a:rPr>
              <a:t>Pr</a:t>
            </a:r>
            <a:r>
              <a:rPr lang="en-US" sz="1098" spc="-4" dirty="0">
                <a:solidFill>
                  <a:srgbClr val="002060"/>
                </a:solidFill>
                <a:latin typeface="Microsoft Tai Le"/>
                <a:cs typeface="Microsoft Tai Le"/>
              </a:rPr>
              <a:t>ovi</a:t>
            </a:r>
            <a:r>
              <a:rPr sz="1098" spc="-4" dirty="0">
                <a:solidFill>
                  <a:srgbClr val="002060"/>
                </a:solidFill>
                <a:latin typeface="Microsoft Tai Le"/>
                <a:cs typeface="Microsoft Tai Le"/>
              </a:rPr>
              <a:t>ded to  Homeowners  </a:t>
            </a:r>
            <a:r>
              <a:rPr sz="1098" spc="-8" dirty="0">
                <a:solidFill>
                  <a:srgbClr val="002060"/>
                </a:solidFill>
                <a:latin typeface="Microsoft Tai Le"/>
                <a:cs typeface="Microsoft Tai Le"/>
              </a:rPr>
              <a:t>During </a:t>
            </a:r>
            <a:r>
              <a:rPr sz="1098" spc="-4" dirty="0">
                <a:solidFill>
                  <a:srgbClr val="002060"/>
                </a:solidFill>
                <a:latin typeface="Microsoft Tai Le"/>
                <a:cs typeface="Microsoft Tai Le"/>
              </a:rPr>
              <a:t>the </a:t>
            </a:r>
            <a:r>
              <a:rPr sz="1098" spc="-8" dirty="0">
                <a:solidFill>
                  <a:srgbClr val="002060"/>
                </a:solidFill>
                <a:latin typeface="Microsoft Tai Le"/>
                <a:cs typeface="Microsoft Tai Le"/>
              </a:rPr>
              <a:t>Fiscal  </a:t>
            </a:r>
            <a:r>
              <a:rPr sz="1098" spc="-4" dirty="0">
                <a:solidFill>
                  <a:srgbClr val="002060"/>
                </a:solidFill>
                <a:latin typeface="Microsoft Tai Le"/>
                <a:cs typeface="Microsoft Tai Le"/>
              </a:rPr>
              <a:t>Year</a:t>
            </a:r>
            <a:endParaRPr sz="1098" dirty="0">
              <a:solidFill>
                <a:prstClr val="black"/>
              </a:solidFill>
              <a:latin typeface="Microsoft Tai Le"/>
              <a:cs typeface="Microsoft Tai Le"/>
            </a:endParaRPr>
          </a:p>
        </p:txBody>
      </p:sp>
      <p:sp>
        <p:nvSpPr>
          <p:cNvPr id="21" name="object 21"/>
          <p:cNvSpPr txBox="1"/>
          <p:nvPr/>
        </p:nvSpPr>
        <p:spPr>
          <a:xfrm>
            <a:off x="3292040" y="1699609"/>
            <a:ext cx="484094" cy="589576"/>
          </a:xfrm>
          <a:prstGeom prst="rect">
            <a:avLst/>
          </a:prstGeom>
        </p:spPr>
        <p:txBody>
          <a:bodyPr vert="horz" wrap="square" lIns="0" tIns="9961" rIns="0" bIns="0" rtlCol="0">
            <a:spAutoFit/>
          </a:bodyPr>
          <a:lstStyle/>
          <a:p>
            <a:pPr marR="58275" algn="ctr" defTabSz="717224">
              <a:spcBef>
                <a:spcPts val="78"/>
              </a:spcBef>
            </a:pPr>
            <a:r>
              <a:rPr lang="en-US" sz="1883" b="1" spc="-4" dirty="0">
                <a:solidFill>
                  <a:srgbClr val="002060"/>
                </a:solidFill>
                <a:latin typeface="Microsoft Tai Le"/>
                <a:cs typeface="Microsoft Tai Le"/>
              </a:rPr>
              <a:t>42</a:t>
            </a:r>
            <a:endParaRPr sz="1883" dirty="0">
              <a:solidFill>
                <a:prstClr val="black"/>
              </a:solidFill>
              <a:latin typeface="Microsoft Tai Le"/>
              <a:cs typeface="Microsoft Tai Le"/>
            </a:endParaRPr>
          </a:p>
          <a:p>
            <a:pPr algn="ctr" defTabSz="717224"/>
            <a:r>
              <a:rPr sz="1883" spc="-4" dirty="0">
                <a:solidFill>
                  <a:srgbClr val="002060"/>
                </a:solidFill>
                <a:latin typeface="Microsoft Tai Le"/>
                <a:cs typeface="Microsoft Tai Le"/>
              </a:rPr>
              <a:t>FTEs</a:t>
            </a:r>
            <a:endParaRPr sz="1883" dirty="0">
              <a:solidFill>
                <a:prstClr val="black"/>
              </a:solidFill>
              <a:latin typeface="Microsoft Tai Le"/>
              <a:cs typeface="Microsoft Tai Le"/>
            </a:endParaRPr>
          </a:p>
        </p:txBody>
      </p:sp>
      <p:sp>
        <p:nvSpPr>
          <p:cNvPr id="22" name="object 22"/>
          <p:cNvSpPr txBox="1"/>
          <p:nvPr/>
        </p:nvSpPr>
        <p:spPr>
          <a:xfrm>
            <a:off x="5414186" y="1564841"/>
            <a:ext cx="846169" cy="773601"/>
          </a:xfrm>
          <a:prstGeom prst="rect">
            <a:avLst/>
          </a:prstGeom>
        </p:spPr>
        <p:txBody>
          <a:bodyPr vert="horz" wrap="square" lIns="0" tIns="9961" rIns="0" bIns="0" rtlCol="0">
            <a:spAutoFit/>
          </a:bodyPr>
          <a:lstStyle/>
          <a:p>
            <a:pPr algn="ctr" defTabSz="717224">
              <a:lnSpc>
                <a:spcPts val="1380"/>
              </a:lnSpc>
              <a:spcBef>
                <a:spcPts val="78"/>
              </a:spcBef>
            </a:pPr>
            <a:r>
              <a:rPr sz="1255" b="1" u="sng" dirty="0">
                <a:solidFill>
                  <a:srgbClr val="002060"/>
                </a:solidFill>
                <a:latin typeface="Microsoft Tai Le"/>
                <a:cs typeface="Microsoft Tai Le"/>
              </a:rPr>
              <a:t>1</a:t>
            </a:r>
            <a:r>
              <a:rPr lang="en-US" sz="1255" b="1" u="sng" dirty="0">
                <a:solidFill>
                  <a:srgbClr val="002060"/>
                </a:solidFill>
                <a:latin typeface="Microsoft Tai Le"/>
                <a:cs typeface="Microsoft Tai Le"/>
              </a:rPr>
              <a:t>0</a:t>
            </a:r>
            <a:endParaRPr sz="1255" u="sng" dirty="0">
              <a:solidFill>
                <a:prstClr val="black"/>
              </a:solidFill>
              <a:latin typeface="Microsoft Tai Le"/>
              <a:cs typeface="Microsoft Tai Le"/>
            </a:endParaRPr>
          </a:p>
          <a:p>
            <a:pPr marL="9961" marR="3985" algn="ctr" defTabSz="717224">
              <a:lnSpc>
                <a:spcPts val="1051"/>
              </a:lnSpc>
              <a:spcBef>
                <a:spcPts val="130"/>
              </a:spcBef>
            </a:pPr>
            <a:r>
              <a:rPr lang="en-US" sz="1098" spc="-4" dirty="0">
                <a:solidFill>
                  <a:srgbClr val="002060"/>
                </a:solidFill>
                <a:latin typeface="Microsoft Tai Le"/>
                <a:cs typeface="Microsoft Tai Le"/>
              </a:rPr>
              <a:t>Housing Rehab</a:t>
            </a:r>
            <a:r>
              <a:rPr sz="1098" spc="-8" dirty="0">
                <a:solidFill>
                  <a:srgbClr val="002060"/>
                </a:solidFill>
                <a:latin typeface="Microsoft Tai Le"/>
                <a:cs typeface="Microsoft Tai Le"/>
              </a:rPr>
              <a:t> </a:t>
            </a:r>
            <a:r>
              <a:rPr sz="1098" spc="-4" dirty="0">
                <a:solidFill>
                  <a:srgbClr val="002060"/>
                </a:solidFill>
                <a:latin typeface="Microsoft Tai Le"/>
                <a:cs typeface="Microsoft Tai Le"/>
              </a:rPr>
              <a:t>&amp;  Development  </a:t>
            </a:r>
            <a:r>
              <a:rPr lang="en-US" sz="1098" spc="-4" dirty="0">
                <a:solidFill>
                  <a:srgbClr val="002060"/>
                </a:solidFill>
                <a:latin typeface="Microsoft Tai Le"/>
                <a:cs typeface="Microsoft Tai Le"/>
              </a:rPr>
              <a:t>Specialist</a:t>
            </a:r>
            <a:endParaRPr sz="1098" dirty="0">
              <a:solidFill>
                <a:prstClr val="black"/>
              </a:solidFill>
              <a:latin typeface="Microsoft Tai Le"/>
              <a:cs typeface="Microsoft Tai Le"/>
            </a:endParaRPr>
          </a:p>
        </p:txBody>
      </p:sp>
      <p:sp>
        <p:nvSpPr>
          <p:cNvPr id="24" name="object 24"/>
          <p:cNvSpPr txBox="1"/>
          <p:nvPr/>
        </p:nvSpPr>
        <p:spPr>
          <a:xfrm>
            <a:off x="8464577" y="1553386"/>
            <a:ext cx="963307" cy="773601"/>
          </a:xfrm>
          <a:prstGeom prst="rect">
            <a:avLst/>
          </a:prstGeom>
        </p:spPr>
        <p:txBody>
          <a:bodyPr vert="horz" wrap="square" lIns="0" tIns="9961" rIns="0" bIns="0" rtlCol="0">
            <a:spAutoFit/>
          </a:bodyPr>
          <a:lstStyle/>
          <a:p>
            <a:pPr algn="ctr" defTabSz="717224">
              <a:lnSpc>
                <a:spcPts val="1380"/>
              </a:lnSpc>
              <a:spcBef>
                <a:spcPts val="78"/>
              </a:spcBef>
            </a:pPr>
            <a:r>
              <a:rPr lang="en-US" sz="1255" b="1" u="sng" dirty="0">
                <a:solidFill>
                  <a:srgbClr val="002060"/>
                </a:solidFill>
                <a:latin typeface="Microsoft Tai Le"/>
                <a:cs typeface="Microsoft Tai Le"/>
              </a:rPr>
              <a:t>6</a:t>
            </a:r>
            <a:endParaRPr sz="1255" u="sng" dirty="0">
              <a:solidFill>
                <a:prstClr val="black"/>
              </a:solidFill>
              <a:latin typeface="Microsoft Tai Le"/>
              <a:cs typeface="Microsoft Tai Le"/>
            </a:endParaRPr>
          </a:p>
          <a:p>
            <a:pPr marL="9961" marR="3985" algn="ctr" defTabSz="717224">
              <a:lnSpc>
                <a:spcPts val="1051"/>
              </a:lnSpc>
              <a:spcBef>
                <a:spcPts val="133"/>
              </a:spcBef>
            </a:pPr>
            <a:r>
              <a:rPr lang="en-US" sz="1098" spc="-4" dirty="0">
                <a:solidFill>
                  <a:srgbClr val="002060"/>
                </a:solidFill>
                <a:latin typeface="Microsoft Tai Le"/>
                <a:cs typeface="Microsoft Tai Le"/>
              </a:rPr>
              <a:t>Land Bank Administration &amp; </a:t>
            </a:r>
            <a:r>
              <a:rPr sz="1098" spc="-4" dirty="0">
                <a:solidFill>
                  <a:srgbClr val="002060"/>
                </a:solidFill>
                <a:latin typeface="Microsoft Tai Le"/>
                <a:cs typeface="Microsoft Tai Le"/>
              </a:rPr>
              <a:t>  Project  Coordinators</a:t>
            </a:r>
            <a:endParaRPr sz="1098" dirty="0">
              <a:solidFill>
                <a:prstClr val="black"/>
              </a:solidFill>
              <a:latin typeface="Microsoft Tai Le"/>
              <a:cs typeface="Microsoft Tai Le"/>
            </a:endParaRPr>
          </a:p>
        </p:txBody>
      </p:sp>
      <p:sp>
        <p:nvSpPr>
          <p:cNvPr id="25" name="object 25"/>
          <p:cNvSpPr txBox="1"/>
          <p:nvPr/>
        </p:nvSpPr>
        <p:spPr>
          <a:xfrm>
            <a:off x="6293533" y="1563148"/>
            <a:ext cx="1042585" cy="773601"/>
          </a:xfrm>
          <a:prstGeom prst="rect">
            <a:avLst/>
          </a:prstGeom>
        </p:spPr>
        <p:txBody>
          <a:bodyPr vert="horz" wrap="square" lIns="0" tIns="9961" rIns="0" bIns="0" rtlCol="0">
            <a:spAutoFit/>
          </a:bodyPr>
          <a:lstStyle/>
          <a:p>
            <a:pPr algn="ctr" defTabSz="717224">
              <a:lnSpc>
                <a:spcPts val="1380"/>
              </a:lnSpc>
              <a:spcBef>
                <a:spcPts val="78"/>
              </a:spcBef>
            </a:pPr>
            <a:r>
              <a:rPr lang="en-US" sz="1255" b="1" u="sng" dirty="0">
                <a:solidFill>
                  <a:srgbClr val="002060"/>
                </a:solidFill>
                <a:latin typeface="Microsoft Tai Le"/>
                <a:cs typeface="Microsoft Tai Le"/>
              </a:rPr>
              <a:t>6</a:t>
            </a:r>
            <a:endParaRPr sz="1255" u="sng" dirty="0">
              <a:solidFill>
                <a:prstClr val="black"/>
              </a:solidFill>
              <a:latin typeface="Microsoft Tai Le"/>
              <a:cs typeface="Microsoft Tai Le"/>
            </a:endParaRPr>
          </a:p>
          <a:p>
            <a:pPr marL="9961" marR="3985" indent="996" algn="ctr" defTabSz="717224">
              <a:lnSpc>
                <a:spcPts val="1051"/>
              </a:lnSpc>
              <a:spcBef>
                <a:spcPts val="130"/>
              </a:spcBef>
            </a:pPr>
            <a:r>
              <a:rPr lang="en-US" sz="1098" spc="-4" dirty="0">
                <a:solidFill>
                  <a:srgbClr val="002060"/>
                </a:solidFill>
                <a:latin typeface="Microsoft Tai Le"/>
                <a:cs typeface="Microsoft Tai Le"/>
              </a:rPr>
              <a:t>Grant </a:t>
            </a:r>
            <a:r>
              <a:rPr sz="1098" spc="-4" dirty="0">
                <a:solidFill>
                  <a:srgbClr val="002060"/>
                </a:solidFill>
                <a:latin typeface="Microsoft Tai Le"/>
                <a:cs typeface="Microsoft Tai Le"/>
              </a:rPr>
              <a:t>Monitors,  </a:t>
            </a:r>
            <a:r>
              <a:rPr sz="1098" spc="-8" dirty="0">
                <a:solidFill>
                  <a:srgbClr val="002060"/>
                </a:solidFill>
                <a:latin typeface="Microsoft Tai Le"/>
                <a:cs typeface="Microsoft Tai Le"/>
              </a:rPr>
              <a:t>Auditors, </a:t>
            </a:r>
            <a:r>
              <a:rPr sz="1098" spc="-4" dirty="0">
                <a:solidFill>
                  <a:srgbClr val="002060"/>
                </a:solidFill>
                <a:latin typeface="Microsoft Tai Le"/>
                <a:cs typeface="Microsoft Tai Le"/>
              </a:rPr>
              <a:t>&amp;  Compliance  </a:t>
            </a:r>
            <a:r>
              <a:rPr sz="1098" spc="-8" dirty="0">
                <a:solidFill>
                  <a:srgbClr val="002060"/>
                </a:solidFill>
                <a:latin typeface="Microsoft Tai Le"/>
                <a:cs typeface="Microsoft Tai Le"/>
              </a:rPr>
              <a:t>Specialists</a:t>
            </a:r>
            <a:endParaRPr sz="1098" dirty="0">
              <a:solidFill>
                <a:prstClr val="black"/>
              </a:solidFill>
              <a:latin typeface="Microsoft Tai Le"/>
              <a:cs typeface="Microsoft Tai Le"/>
            </a:endParaRPr>
          </a:p>
        </p:txBody>
      </p:sp>
      <p:sp>
        <p:nvSpPr>
          <p:cNvPr id="26" name="object 26"/>
          <p:cNvSpPr txBox="1"/>
          <p:nvPr/>
        </p:nvSpPr>
        <p:spPr>
          <a:xfrm>
            <a:off x="9396599" y="1553984"/>
            <a:ext cx="1047284" cy="760777"/>
          </a:xfrm>
          <a:prstGeom prst="rect">
            <a:avLst/>
          </a:prstGeom>
        </p:spPr>
        <p:txBody>
          <a:bodyPr vert="horz" wrap="square" lIns="0" tIns="9961" rIns="0" bIns="0" rtlCol="0">
            <a:spAutoFit/>
          </a:bodyPr>
          <a:lstStyle/>
          <a:p>
            <a:pPr marL="238576" defTabSz="717224">
              <a:lnSpc>
                <a:spcPts val="1283"/>
              </a:lnSpc>
              <a:spcBef>
                <a:spcPts val="78"/>
              </a:spcBef>
            </a:pPr>
            <a:r>
              <a:rPr lang="en-US" sz="1177" b="1" dirty="0">
                <a:solidFill>
                  <a:srgbClr val="002060"/>
                </a:solidFill>
                <a:latin typeface="Microsoft Tai Le"/>
                <a:cs typeface="Microsoft Tai Le"/>
              </a:rPr>
              <a:t>    </a:t>
            </a:r>
            <a:r>
              <a:rPr lang="en-US" sz="1177" b="1" u="sng" dirty="0">
                <a:solidFill>
                  <a:srgbClr val="002060"/>
                </a:solidFill>
                <a:latin typeface="Microsoft Tai Le"/>
                <a:cs typeface="Microsoft Tai Le"/>
              </a:rPr>
              <a:t>7</a:t>
            </a:r>
            <a:endParaRPr sz="1177" u="sng" dirty="0">
              <a:solidFill>
                <a:prstClr val="black"/>
              </a:solidFill>
              <a:latin typeface="Microsoft Tai Le"/>
              <a:cs typeface="Microsoft Tai Le"/>
            </a:endParaRPr>
          </a:p>
          <a:p>
            <a:pPr marL="9961" marR="3985" indent="17931" algn="ctr" defTabSz="717224">
              <a:lnSpc>
                <a:spcPts val="1051"/>
              </a:lnSpc>
              <a:spcBef>
                <a:spcPts val="125"/>
              </a:spcBef>
            </a:pPr>
            <a:r>
              <a:rPr lang="en-US" sz="1098" spc="-4" dirty="0">
                <a:solidFill>
                  <a:srgbClr val="002060"/>
                </a:solidFill>
                <a:latin typeface="Microsoft Tai Le"/>
                <a:cs typeface="Microsoft Tai Le"/>
              </a:rPr>
              <a:t>Neighborhood</a:t>
            </a:r>
            <a:r>
              <a:rPr sz="1098" spc="-4" dirty="0">
                <a:solidFill>
                  <a:srgbClr val="002060"/>
                </a:solidFill>
                <a:latin typeface="Microsoft Tai Le"/>
                <a:cs typeface="Microsoft Tai Le"/>
              </a:rPr>
              <a:t>  </a:t>
            </a:r>
            <a:r>
              <a:rPr sz="1098" spc="-8" dirty="0">
                <a:solidFill>
                  <a:srgbClr val="002060"/>
                </a:solidFill>
                <a:latin typeface="Microsoft Tai Le"/>
                <a:cs typeface="Microsoft Tai Le"/>
              </a:rPr>
              <a:t>Service</a:t>
            </a:r>
            <a:r>
              <a:rPr lang="en-US" sz="1098" spc="-8" dirty="0">
                <a:solidFill>
                  <a:srgbClr val="002060"/>
                </a:solidFill>
                <a:latin typeface="Microsoft Tai Le"/>
                <a:cs typeface="Microsoft Tai Le"/>
              </a:rPr>
              <a:t>s </a:t>
            </a:r>
            <a:r>
              <a:rPr sz="1098" spc="-4" dirty="0">
                <a:solidFill>
                  <a:srgbClr val="002060"/>
                </a:solidFill>
                <a:latin typeface="Microsoft Tai Le"/>
                <a:cs typeface="Microsoft Tai Le"/>
              </a:rPr>
              <a:t>&amp;  Outreach  </a:t>
            </a:r>
            <a:r>
              <a:rPr sz="1098" spc="-8" dirty="0">
                <a:solidFill>
                  <a:srgbClr val="002060"/>
                </a:solidFill>
                <a:latin typeface="Microsoft Tai Le"/>
                <a:cs typeface="Microsoft Tai Le"/>
              </a:rPr>
              <a:t>Specialists</a:t>
            </a:r>
            <a:endParaRPr sz="1098" dirty="0">
              <a:solidFill>
                <a:prstClr val="black"/>
              </a:solidFill>
              <a:latin typeface="Microsoft Tai Le"/>
              <a:cs typeface="Microsoft Tai Le"/>
            </a:endParaRPr>
          </a:p>
        </p:txBody>
      </p:sp>
      <p:grpSp>
        <p:nvGrpSpPr>
          <p:cNvPr id="37" name="Group 36">
            <a:extLst>
              <a:ext uri="{FF2B5EF4-FFF2-40B4-BE49-F238E27FC236}">
                <a16:creationId xmlns:a16="http://schemas.microsoft.com/office/drawing/2014/main" id="{F11F8864-A08F-44E8-A925-DAEE9B9755A1}"/>
              </a:ext>
            </a:extLst>
          </p:cNvPr>
          <p:cNvGrpSpPr/>
          <p:nvPr/>
        </p:nvGrpSpPr>
        <p:grpSpPr>
          <a:xfrm>
            <a:off x="3863125" y="1826709"/>
            <a:ext cx="522743" cy="372533"/>
            <a:chOff x="1210732" y="1843277"/>
            <a:chExt cx="666497" cy="474980"/>
          </a:xfrm>
        </p:grpSpPr>
        <p:sp>
          <p:nvSpPr>
            <p:cNvPr id="27" name="object 27"/>
            <p:cNvSpPr/>
            <p:nvPr/>
          </p:nvSpPr>
          <p:spPr>
            <a:xfrm>
              <a:off x="1223433" y="1850898"/>
              <a:ext cx="653796" cy="459485"/>
            </a:xfrm>
            <a:prstGeom prst="rect">
              <a:avLst/>
            </a:prstGeom>
            <a:blipFill>
              <a:blip r:embed="rId3" cstate="print"/>
              <a:stretch>
                <a:fillRect/>
              </a:stretch>
            </a:blipFill>
          </p:spPr>
          <p:txBody>
            <a:bodyPr wrap="square" lIns="0" tIns="0" rIns="0" bIns="0" rtlCol="0"/>
            <a:lstStyle/>
            <a:p>
              <a:pPr defTabSz="717224"/>
              <a:endParaRPr sz="1412" dirty="0">
                <a:solidFill>
                  <a:prstClr val="black"/>
                </a:solidFill>
                <a:latin typeface="Calibri"/>
              </a:endParaRPr>
            </a:p>
          </p:txBody>
        </p:sp>
        <p:sp>
          <p:nvSpPr>
            <p:cNvPr id="28" name="object 28"/>
            <p:cNvSpPr/>
            <p:nvPr/>
          </p:nvSpPr>
          <p:spPr>
            <a:xfrm>
              <a:off x="1210732" y="1843277"/>
              <a:ext cx="661670" cy="474980"/>
            </a:xfrm>
            <a:custGeom>
              <a:avLst/>
              <a:gdLst/>
              <a:ahLst/>
              <a:cxnLst/>
              <a:rect l="l" t="t" r="r" b="b"/>
              <a:pathLst>
                <a:path w="661669" h="474980">
                  <a:moveTo>
                    <a:pt x="426720" y="119634"/>
                  </a:moveTo>
                  <a:lnTo>
                    <a:pt x="0" y="119634"/>
                  </a:lnTo>
                  <a:lnTo>
                    <a:pt x="0" y="355854"/>
                  </a:lnTo>
                  <a:lnTo>
                    <a:pt x="3048" y="355854"/>
                  </a:lnTo>
                  <a:lnTo>
                    <a:pt x="3048" y="125730"/>
                  </a:lnTo>
                  <a:lnTo>
                    <a:pt x="6095" y="122682"/>
                  </a:lnTo>
                  <a:lnTo>
                    <a:pt x="6095" y="125730"/>
                  </a:lnTo>
                  <a:lnTo>
                    <a:pt x="423672" y="125730"/>
                  </a:lnTo>
                  <a:lnTo>
                    <a:pt x="423672" y="122682"/>
                  </a:lnTo>
                  <a:lnTo>
                    <a:pt x="426720" y="119634"/>
                  </a:lnTo>
                  <a:close/>
                </a:path>
                <a:path w="661669" h="474980">
                  <a:moveTo>
                    <a:pt x="6096" y="125730"/>
                  </a:moveTo>
                  <a:lnTo>
                    <a:pt x="6095" y="122682"/>
                  </a:lnTo>
                  <a:lnTo>
                    <a:pt x="3048" y="125730"/>
                  </a:lnTo>
                  <a:lnTo>
                    <a:pt x="6096" y="125730"/>
                  </a:lnTo>
                  <a:close/>
                </a:path>
                <a:path w="661669" h="474980">
                  <a:moveTo>
                    <a:pt x="6096" y="348996"/>
                  </a:moveTo>
                  <a:lnTo>
                    <a:pt x="6096" y="125730"/>
                  </a:lnTo>
                  <a:lnTo>
                    <a:pt x="3048" y="125730"/>
                  </a:lnTo>
                  <a:lnTo>
                    <a:pt x="3048" y="348996"/>
                  </a:lnTo>
                  <a:lnTo>
                    <a:pt x="6096" y="348996"/>
                  </a:lnTo>
                  <a:close/>
                </a:path>
                <a:path w="661669" h="474980">
                  <a:moveTo>
                    <a:pt x="429768" y="459503"/>
                  </a:moveTo>
                  <a:lnTo>
                    <a:pt x="429768" y="348996"/>
                  </a:lnTo>
                  <a:lnTo>
                    <a:pt x="3048" y="348996"/>
                  </a:lnTo>
                  <a:lnTo>
                    <a:pt x="6096" y="352806"/>
                  </a:lnTo>
                  <a:lnTo>
                    <a:pt x="6095" y="355854"/>
                  </a:lnTo>
                  <a:lnTo>
                    <a:pt x="423672" y="355854"/>
                  </a:lnTo>
                  <a:lnTo>
                    <a:pt x="423672" y="352806"/>
                  </a:lnTo>
                  <a:lnTo>
                    <a:pt x="426720" y="355854"/>
                  </a:lnTo>
                  <a:lnTo>
                    <a:pt x="426720" y="462541"/>
                  </a:lnTo>
                  <a:lnTo>
                    <a:pt x="429768" y="459503"/>
                  </a:lnTo>
                  <a:close/>
                </a:path>
                <a:path w="661669" h="474980">
                  <a:moveTo>
                    <a:pt x="6095" y="355854"/>
                  </a:moveTo>
                  <a:lnTo>
                    <a:pt x="6096" y="352806"/>
                  </a:lnTo>
                  <a:lnTo>
                    <a:pt x="3048" y="348996"/>
                  </a:lnTo>
                  <a:lnTo>
                    <a:pt x="3048" y="355854"/>
                  </a:lnTo>
                  <a:lnTo>
                    <a:pt x="6095" y="355854"/>
                  </a:lnTo>
                  <a:close/>
                </a:path>
                <a:path w="661669" h="474980">
                  <a:moveTo>
                    <a:pt x="661416" y="237744"/>
                  </a:moveTo>
                  <a:lnTo>
                    <a:pt x="423672" y="0"/>
                  </a:lnTo>
                  <a:lnTo>
                    <a:pt x="423672" y="119634"/>
                  </a:lnTo>
                  <a:lnTo>
                    <a:pt x="424434" y="119634"/>
                  </a:lnTo>
                  <a:lnTo>
                    <a:pt x="424434" y="9906"/>
                  </a:lnTo>
                  <a:lnTo>
                    <a:pt x="429768" y="7620"/>
                  </a:lnTo>
                  <a:lnTo>
                    <a:pt x="429768" y="15240"/>
                  </a:lnTo>
                  <a:lnTo>
                    <a:pt x="652268" y="237740"/>
                  </a:lnTo>
                  <a:lnTo>
                    <a:pt x="654558" y="235458"/>
                  </a:lnTo>
                  <a:lnTo>
                    <a:pt x="654558" y="244580"/>
                  </a:lnTo>
                  <a:lnTo>
                    <a:pt x="661416" y="237744"/>
                  </a:lnTo>
                  <a:close/>
                </a:path>
                <a:path w="661669" h="474980">
                  <a:moveTo>
                    <a:pt x="426720" y="125730"/>
                  </a:moveTo>
                  <a:lnTo>
                    <a:pt x="426720" y="119634"/>
                  </a:lnTo>
                  <a:lnTo>
                    <a:pt x="423672" y="122682"/>
                  </a:lnTo>
                  <a:lnTo>
                    <a:pt x="423672" y="125730"/>
                  </a:lnTo>
                  <a:lnTo>
                    <a:pt x="426720" y="125730"/>
                  </a:lnTo>
                  <a:close/>
                </a:path>
                <a:path w="661669" h="474980">
                  <a:moveTo>
                    <a:pt x="426720" y="355854"/>
                  </a:moveTo>
                  <a:lnTo>
                    <a:pt x="423672" y="352806"/>
                  </a:lnTo>
                  <a:lnTo>
                    <a:pt x="423672" y="355854"/>
                  </a:lnTo>
                  <a:lnTo>
                    <a:pt x="426720" y="355854"/>
                  </a:lnTo>
                  <a:close/>
                </a:path>
                <a:path w="661669" h="474980">
                  <a:moveTo>
                    <a:pt x="426720" y="462541"/>
                  </a:moveTo>
                  <a:lnTo>
                    <a:pt x="426720" y="355854"/>
                  </a:lnTo>
                  <a:lnTo>
                    <a:pt x="423672" y="355854"/>
                  </a:lnTo>
                  <a:lnTo>
                    <a:pt x="423672" y="474726"/>
                  </a:lnTo>
                  <a:lnTo>
                    <a:pt x="424434" y="473966"/>
                  </a:lnTo>
                  <a:lnTo>
                    <a:pt x="424434" y="464820"/>
                  </a:lnTo>
                  <a:lnTo>
                    <a:pt x="426720" y="462541"/>
                  </a:lnTo>
                  <a:close/>
                </a:path>
                <a:path w="661669" h="474980">
                  <a:moveTo>
                    <a:pt x="429768" y="15240"/>
                  </a:moveTo>
                  <a:lnTo>
                    <a:pt x="429768" y="7620"/>
                  </a:lnTo>
                  <a:lnTo>
                    <a:pt x="424434" y="9906"/>
                  </a:lnTo>
                  <a:lnTo>
                    <a:pt x="429768" y="15240"/>
                  </a:lnTo>
                  <a:close/>
                </a:path>
                <a:path w="661669" h="474980">
                  <a:moveTo>
                    <a:pt x="429768" y="125730"/>
                  </a:moveTo>
                  <a:lnTo>
                    <a:pt x="429768" y="15240"/>
                  </a:lnTo>
                  <a:lnTo>
                    <a:pt x="424434" y="9906"/>
                  </a:lnTo>
                  <a:lnTo>
                    <a:pt x="424434" y="119634"/>
                  </a:lnTo>
                  <a:lnTo>
                    <a:pt x="426720" y="119634"/>
                  </a:lnTo>
                  <a:lnTo>
                    <a:pt x="426720" y="125730"/>
                  </a:lnTo>
                  <a:lnTo>
                    <a:pt x="429768" y="125730"/>
                  </a:lnTo>
                  <a:close/>
                </a:path>
                <a:path w="661669" h="474980">
                  <a:moveTo>
                    <a:pt x="654558" y="244580"/>
                  </a:moveTo>
                  <a:lnTo>
                    <a:pt x="654558" y="240030"/>
                  </a:lnTo>
                  <a:lnTo>
                    <a:pt x="652268" y="237740"/>
                  </a:lnTo>
                  <a:lnTo>
                    <a:pt x="424434" y="464820"/>
                  </a:lnTo>
                  <a:lnTo>
                    <a:pt x="429768" y="467106"/>
                  </a:lnTo>
                  <a:lnTo>
                    <a:pt x="429768" y="468649"/>
                  </a:lnTo>
                  <a:lnTo>
                    <a:pt x="654558" y="244580"/>
                  </a:lnTo>
                  <a:close/>
                </a:path>
                <a:path w="661669" h="474980">
                  <a:moveTo>
                    <a:pt x="429768" y="468649"/>
                  </a:moveTo>
                  <a:lnTo>
                    <a:pt x="429768" y="467106"/>
                  </a:lnTo>
                  <a:lnTo>
                    <a:pt x="424434" y="464820"/>
                  </a:lnTo>
                  <a:lnTo>
                    <a:pt x="424434" y="473966"/>
                  </a:lnTo>
                  <a:lnTo>
                    <a:pt x="429768" y="468649"/>
                  </a:lnTo>
                  <a:close/>
                </a:path>
                <a:path w="661669" h="474980">
                  <a:moveTo>
                    <a:pt x="654558" y="240030"/>
                  </a:moveTo>
                  <a:lnTo>
                    <a:pt x="654558" y="235458"/>
                  </a:lnTo>
                  <a:lnTo>
                    <a:pt x="652268" y="237740"/>
                  </a:lnTo>
                  <a:lnTo>
                    <a:pt x="654558" y="240030"/>
                  </a:lnTo>
                  <a:close/>
                </a:path>
              </a:pathLst>
            </a:custGeom>
            <a:solidFill>
              <a:srgbClr val="5B9BD5"/>
            </a:solidFill>
          </p:spPr>
          <p:txBody>
            <a:bodyPr wrap="square" lIns="0" tIns="0" rIns="0" bIns="0" rtlCol="0"/>
            <a:lstStyle/>
            <a:p>
              <a:pPr defTabSz="717224"/>
              <a:endParaRPr sz="1412">
                <a:solidFill>
                  <a:prstClr val="black"/>
                </a:solidFill>
                <a:latin typeface="Calibri"/>
              </a:endParaRPr>
            </a:p>
          </p:txBody>
        </p:sp>
      </p:grpSp>
      <p:sp>
        <p:nvSpPr>
          <p:cNvPr id="29" name="object 29"/>
          <p:cNvSpPr txBox="1"/>
          <p:nvPr/>
        </p:nvSpPr>
        <p:spPr>
          <a:xfrm>
            <a:off x="6910295" y="2547671"/>
            <a:ext cx="1143000" cy="693450"/>
          </a:xfrm>
          <a:prstGeom prst="rect">
            <a:avLst/>
          </a:prstGeom>
        </p:spPr>
        <p:txBody>
          <a:bodyPr vert="horz" wrap="square" lIns="0" tIns="9961" rIns="0" bIns="0" rtlCol="0">
            <a:spAutoFit/>
          </a:bodyPr>
          <a:lstStyle/>
          <a:p>
            <a:pPr marL="498" algn="ctr" defTabSz="717224">
              <a:lnSpc>
                <a:spcPts val="1644"/>
              </a:lnSpc>
              <a:spcBef>
                <a:spcPts val="78"/>
              </a:spcBef>
            </a:pPr>
            <a:r>
              <a:rPr lang="en-US" sz="1255" b="1" u="sng" dirty="0">
                <a:solidFill>
                  <a:srgbClr val="002060"/>
                </a:solidFill>
                <a:latin typeface="Microsoft Tai Le"/>
                <a:cs typeface="Microsoft Tai Le"/>
              </a:rPr>
              <a:t>16,429</a:t>
            </a:r>
            <a:endParaRPr sz="1255" u="sng" dirty="0">
              <a:solidFill>
                <a:prstClr val="black"/>
              </a:solidFill>
              <a:latin typeface="Microsoft Tai Le"/>
              <a:cs typeface="Microsoft Tai Le"/>
            </a:endParaRPr>
          </a:p>
          <a:p>
            <a:pPr marL="9961" marR="3985" indent="-498" algn="ctr" defTabSz="717224">
              <a:lnSpc>
                <a:spcPts val="1184"/>
              </a:lnSpc>
              <a:spcBef>
                <a:spcPts val="98"/>
              </a:spcBef>
            </a:pPr>
            <a:r>
              <a:rPr lang="en-US" sz="1098" spc="-4" dirty="0">
                <a:solidFill>
                  <a:srgbClr val="002060"/>
                </a:solidFill>
                <a:latin typeface="Microsoft Tai Le"/>
                <a:cs typeface="Microsoft Tai Le"/>
              </a:rPr>
              <a:t>Public Service Activities and E</a:t>
            </a:r>
            <a:r>
              <a:rPr sz="1098" spc="-4" dirty="0">
                <a:solidFill>
                  <a:srgbClr val="002060"/>
                </a:solidFill>
                <a:latin typeface="Microsoft Tai Le"/>
                <a:cs typeface="Microsoft Tai Le"/>
              </a:rPr>
              <a:t>vents</a:t>
            </a:r>
            <a:endParaRPr sz="1098" dirty="0">
              <a:solidFill>
                <a:prstClr val="black"/>
              </a:solidFill>
              <a:latin typeface="Microsoft Tai Le"/>
              <a:cs typeface="Microsoft Tai Le"/>
            </a:endParaRPr>
          </a:p>
        </p:txBody>
      </p:sp>
      <p:sp>
        <p:nvSpPr>
          <p:cNvPr id="30" name="object 30"/>
          <p:cNvSpPr txBox="1"/>
          <p:nvPr/>
        </p:nvSpPr>
        <p:spPr>
          <a:xfrm>
            <a:off x="8105589" y="2545977"/>
            <a:ext cx="1143000" cy="746104"/>
          </a:xfrm>
          <a:prstGeom prst="rect">
            <a:avLst/>
          </a:prstGeom>
        </p:spPr>
        <p:txBody>
          <a:bodyPr vert="horz" wrap="square" lIns="0" tIns="9463" rIns="0" bIns="0" rtlCol="0">
            <a:spAutoFit/>
          </a:bodyPr>
          <a:lstStyle/>
          <a:p>
            <a:pPr algn="ctr" defTabSz="717224">
              <a:spcBef>
                <a:spcPts val="75"/>
              </a:spcBef>
            </a:pPr>
            <a:r>
              <a:rPr lang="en-US" sz="1255" b="1" u="sng" spc="-4" dirty="0">
                <a:solidFill>
                  <a:srgbClr val="002060"/>
                </a:solidFill>
                <a:latin typeface="Microsoft Tai Le"/>
                <a:cs typeface="Microsoft Tai Le"/>
              </a:rPr>
              <a:t>284</a:t>
            </a:r>
            <a:endParaRPr sz="1255" u="sng" dirty="0">
              <a:solidFill>
                <a:prstClr val="black"/>
              </a:solidFill>
              <a:latin typeface="Microsoft Tai Le"/>
              <a:cs typeface="Microsoft Tai Le"/>
            </a:endParaRPr>
          </a:p>
          <a:p>
            <a:pPr marL="9961" marR="3985" algn="ctr" defTabSz="717224">
              <a:spcBef>
                <a:spcPts val="23"/>
              </a:spcBef>
            </a:pPr>
            <a:r>
              <a:rPr lang="en-US" sz="1177" spc="-4" dirty="0">
                <a:solidFill>
                  <a:srgbClr val="002060"/>
                </a:solidFill>
                <a:latin typeface="Microsoft Tai Le"/>
                <a:cs typeface="Microsoft Tai Le"/>
              </a:rPr>
              <a:t>Jobs created</a:t>
            </a:r>
          </a:p>
          <a:p>
            <a:pPr marL="9961" marR="3985" algn="ctr" defTabSz="717224">
              <a:spcBef>
                <a:spcPts val="23"/>
              </a:spcBef>
            </a:pPr>
            <a:r>
              <a:rPr lang="en-US" sz="1177" spc="-4" dirty="0">
                <a:solidFill>
                  <a:srgbClr val="002060"/>
                </a:solidFill>
                <a:latin typeface="Microsoft Tai Le"/>
                <a:cs typeface="Microsoft Tai Le"/>
              </a:rPr>
              <a:t>Through Small Business Loans</a:t>
            </a:r>
            <a:endParaRPr sz="1177" dirty="0">
              <a:solidFill>
                <a:prstClr val="black"/>
              </a:solidFill>
              <a:latin typeface="Microsoft Tai Le"/>
              <a:cs typeface="Microsoft Tai Le"/>
            </a:endParaRPr>
          </a:p>
        </p:txBody>
      </p:sp>
      <p:sp>
        <p:nvSpPr>
          <p:cNvPr id="32" name="object 32"/>
          <p:cNvSpPr/>
          <p:nvPr/>
        </p:nvSpPr>
        <p:spPr>
          <a:xfrm>
            <a:off x="3353398" y="3522830"/>
            <a:ext cx="7005420" cy="397436"/>
          </a:xfrm>
          <a:custGeom>
            <a:avLst/>
            <a:gdLst/>
            <a:ahLst/>
            <a:cxnLst/>
            <a:rect l="l" t="t" r="r" b="b"/>
            <a:pathLst>
              <a:path w="8931910" h="506729">
                <a:moveTo>
                  <a:pt x="8931402" y="422147"/>
                </a:moveTo>
                <a:lnTo>
                  <a:pt x="8931402" y="84581"/>
                </a:lnTo>
                <a:lnTo>
                  <a:pt x="8924722" y="51756"/>
                </a:lnTo>
                <a:lnTo>
                  <a:pt x="8906541" y="24860"/>
                </a:lnTo>
                <a:lnTo>
                  <a:pt x="8879645" y="6679"/>
                </a:lnTo>
                <a:lnTo>
                  <a:pt x="8846820" y="0"/>
                </a:lnTo>
                <a:lnTo>
                  <a:pt x="84582" y="0"/>
                </a:lnTo>
                <a:lnTo>
                  <a:pt x="51756" y="6679"/>
                </a:lnTo>
                <a:lnTo>
                  <a:pt x="24860" y="24860"/>
                </a:lnTo>
                <a:lnTo>
                  <a:pt x="6679" y="51756"/>
                </a:lnTo>
                <a:lnTo>
                  <a:pt x="0" y="84582"/>
                </a:lnTo>
                <a:lnTo>
                  <a:pt x="0" y="422148"/>
                </a:lnTo>
                <a:lnTo>
                  <a:pt x="6679" y="454973"/>
                </a:lnTo>
                <a:lnTo>
                  <a:pt x="24860" y="481869"/>
                </a:lnTo>
                <a:lnTo>
                  <a:pt x="51756" y="500050"/>
                </a:lnTo>
                <a:lnTo>
                  <a:pt x="84582" y="506730"/>
                </a:lnTo>
                <a:lnTo>
                  <a:pt x="8846820" y="506729"/>
                </a:lnTo>
                <a:lnTo>
                  <a:pt x="8879645" y="500050"/>
                </a:lnTo>
                <a:lnTo>
                  <a:pt x="8906541" y="481869"/>
                </a:lnTo>
                <a:lnTo>
                  <a:pt x="8924722" y="454973"/>
                </a:lnTo>
                <a:lnTo>
                  <a:pt x="8931402" y="422147"/>
                </a:lnTo>
                <a:close/>
              </a:path>
            </a:pathLst>
          </a:custGeom>
          <a:solidFill>
            <a:srgbClr val="0070C0"/>
          </a:solidFill>
        </p:spPr>
        <p:txBody>
          <a:bodyPr wrap="square" lIns="0" tIns="0" rIns="0" bIns="0" rtlCol="0"/>
          <a:lstStyle/>
          <a:p>
            <a:pPr defTabSz="717224"/>
            <a:endParaRPr sz="1412">
              <a:solidFill>
                <a:prstClr val="black"/>
              </a:solidFill>
              <a:latin typeface="Calibri"/>
            </a:endParaRPr>
          </a:p>
        </p:txBody>
      </p:sp>
      <p:sp>
        <p:nvSpPr>
          <p:cNvPr id="33" name="object 33"/>
          <p:cNvSpPr/>
          <p:nvPr/>
        </p:nvSpPr>
        <p:spPr>
          <a:xfrm>
            <a:off x="3353398" y="3522830"/>
            <a:ext cx="7005420" cy="397436"/>
          </a:xfrm>
          <a:custGeom>
            <a:avLst/>
            <a:gdLst/>
            <a:ahLst/>
            <a:cxnLst/>
            <a:rect l="l" t="t" r="r" b="b"/>
            <a:pathLst>
              <a:path w="8931910" h="506729">
                <a:moveTo>
                  <a:pt x="8931402" y="422147"/>
                </a:moveTo>
                <a:lnTo>
                  <a:pt x="8931402" y="84581"/>
                </a:lnTo>
                <a:lnTo>
                  <a:pt x="8924722" y="51756"/>
                </a:lnTo>
                <a:lnTo>
                  <a:pt x="8906541" y="24860"/>
                </a:lnTo>
                <a:lnTo>
                  <a:pt x="8879645" y="6679"/>
                </a:lnTo>
                <a:lnTo>
                  <a:pt x="8846820" y="0"/>
                </a:lnTo>
                <a:lnTo>
                  <a:pt x="84582" y="0"/>
                </a:lnTo>
                <a:lnTo>
                  <a:pt x="51756" y="6679"/>
                </a:lnTo>
                <a:lnTo>
                  <a:pt x="24860" y="24860"/>
                </a:lnTo>
                <a:lnTo>
                  <a:pt x="6679" y="51756"/>
                </a:lnTo>
                <a:lnTo>
                  <a:pt x="0" y="84582"/>
                </a:lnTo>
                <a:lnTo>
                  <a:pt x="0" y="422148"/>
                </a:lnTo>
                <a:lnTo>
                  <a:pt x="6679" y="454973"/>
                </a:lnTo>
                <a:lnTo>
                  <a:pt x="24860" y="481869"/>
                </a:lnTo>
                <a:lnTo>
                  <a:pt x="51756" y="500050"/>
                </a:lnTo>
                <a:lnTo>
                  <a:pt x="84582" y="506730"/>
                </a:lnTo>
                <a:lnTo>
                  <a:pt x="8846820" y="506729"/>
                </a:lnTo>
                <a:lnTo>
                  <a:pt x="8879645" y="500050"/>
                </a:lnTo>
                <a:lnTo>
                  <a:pt x="8906541" y="481869"/>
                </a:lnTo>
                <a:lnTo>
                  <a:pt x="8924722" y="454973"/>
                </a:lnTo>
                <a:lnTo>
                  <a:pt x="8931402" y="422147"/>
                </a:lnTo>
                <a:close/>
              </a:path>
            </a:pathLst>
          </a:custGeom>
          <a:solidFill>
            <a:srgbClr val="0070C0"/>
          </a:solidFill>
        </p:spPr>
        <p:txBody>
          <a:bodyPr wrap="square" lIns="0" tIns="0" rIns="0" bIns="0" rtlCol="0"/>
          <a:lstStyle/>
          <a:p>
            <a:pPr defTabSz="717224"/>
            <a:endParaRPr sz="1412">
              <a:solidFill>
                <a:prstClr val="black"/>
              </a:solidFill>
              <a:latin typeface="Calibri"/>
            </a:endParaRPr>
          </a:p>
        </p:txBody>
      </p:sp>
      <p:sp>
        <p:nvSpPr>
          <p:cNvPr id="34" name="object 34"/>
          <p:cNvSpPr txBox="1"/>
          <p:nvPr/>
        </p:nvSpPr>
        <p:spPr>
          <a:xfrm>
            <a:off x="3871757" y="3526019"/>
            <a:ext cx="5969000" cy="347971"/>
          </a:xfrm>
          <a:prstGeom prst="rect">
            <a:avLst/>
          </a:prstGeom>
        </p:spPr>
        <p:txBody>
          <a:bodyPr vert="horz" wrap="square" lIns="0" tIns="9961" rIns="0" bIns="0" rtlCol="0">
            <a:spAutoFit/>
          </a:bodyPr>
          <a:lstStyle/>
          <a:p>
            <a:pPr marL="9961" algn="ctr" defTabSz="717224">
              <a:spcBef>
                <a:spcPts val="78"/>
              </a:spcBef>
            </a:pPr>
            <a:r>
              <a:rPr sz="2196" b="1" spc="-4" dirty="0">
                <a:solidFill>
                  <a:srgbClr val="FFFFFF"/>
                </a:solidFill>
                <a:latin typeface="Calibri"/>
                <a:cs typeface="Calibri"/>
              </a:rPr>
              <a:t>COMMUNITY </a:t>
            </a:r>
            <a:r>
              <a:rPr sz="2196" b="1" spc="-8" dirty="0">
                <a:solidFill>
                  <a:srgbClr val="FFFFFF"/>
                </a:solidFill>
                <a:latin typeface="Calibri"/>
                <a:cs typeface="Calibri"/>
              </a:rPr>
              <a:t>DEVELOPMENT</a:t>
            </a:r>
            <a:r>
              <a:rPr sz="2196" b="1" spc="-28" dirty="0">
                <a:solidFill>
                  <a:srgbClr val="FFFFFF"/>
                </a:solidFill>
                <a:latin typeface="Calibri"/>
                <a:cs typeface="Calibri"/>
              </a:rPr>
              <a:t> </a:t>
            </a:r>
            <a:r>
              <a:rPr sz="2196" b="1" spc="-8" dirty="0">
                <a:solidFill>
                  <a:srgbClr val="FFFFFF"/>
                </a:solidFill>
                <a:latin typeface="Calibri"/>
                <a:cs typeface="Calibri"/>
              </a:rPr>
              <a:t>SERVICES</a:t>
            </a:r>
            <a:endParaRPr sz="2196" dirty="0">
              <a:solidFill>
                <a:prstClr val="black"/>
              </a:solidFill>
              <a:latin typeface="Calibri"/>
              <a:cs typeface="Calibri"/>
            </a:endParaRPr>
          </a:p>
        </p:txBody>
      </p:sp>
      <p:sp>
        <p:nvSpPr>
          <p:cNvPr id="35" name="object 35"/>
          <p:cNvSpPr txBox="1"/>
          <p:nvPr/>
        </p:nvSpPr>
        <p:spPr>
          <a:xfrm>
            <a:off x="9961780" y="5959037"/>
            <a:ext cx="415364" cy="128240"/>
          </a:xfrm>
          <a:prstGeom prst="rect">
            <a:avLst/>
          </a:prstGeom>
        </p:spPr>
        <p:txBody>
          <a:bodyPr vert="horz" wrap="square" lIns="0" tIns="0" rIns="0" bIns="0" rtlCol="0">
            <a:spAutoFit/>
          </a:bodyPr>
          <a:lstStyle/>
          <a:p>
            <a:pPr marL="9961" defTabSz="717224">
              <a:lnSpc>
                <a:spcPts val="972"/>
              </a:lnSpc>
            </a:pPr>
            <a:r>
              <a:rPr sz="941" i="1" spc="-4" dirty="0">
                <a:solidFill>
                  <a:prstClr val="black"/>
                </a:solidFill>
                <a:latin typeface="Calibri"/>
                <a:cs typeface="Calibri"/>
              </a:rPr>
              <a:t>CD‐</a:t>
            </a:r>
            <a:fld id="{81D60167-4931-47E6-BA6A-407CBD079E47}" type="slidenum">
              <a:rPr sz="941" i="1" spc="-4" dirty="0">
                <a:solidFill>
                  <a:prstClr val="black"/>
                </a:solidFill>
                <a:latin typeface="Calibri"/>
                <a:cs typeface="Calibri"/>
              </a:rPr>
              <a:pPr marL="9961" defTabSz="717224">
                <a:lnSpc>
                  <a:spcPts val="972"/>
                </a:lnSpc>
              </a:pPr>
              <a:t>5</a:t>
            </a:fld>
            <a:endParaRPr sz="941" dirty="0">
              <a:solidFill>
                <a:prstClr val="black"/>
              </a:solidFill>
              <a:latin typeface="Calibri"/>
              <a:cs typeface="Calibri"/>
            </a:endParaRPr>
          </a:p>
        </p:txBody>
      </p:sp>
      <p:sp>
        <p:nvSpPr>
          <p:cNvPr id="36" name="object 4">
            <a:extLst>
              <a:ext uri="{FF2B5EF4-FFF2-40B4-BE49-F238E27FC236}">
                <a16:creationId xmlns:a16="http://schemas.microsoft.com/office/drawing/2014/main" id="{23FA1870-3E94-49A7-8E23-4CC4AC5C242F}"/>
              </a:ext>
            </a:extLst>
          </p:cNvPr>
          <p:cNvSpPr txBox="1"/>
          <p:nvPr/>
        </p:nvSpPr>
        <p:spPr>
          <a:xfrm>
            <a:off x="4420203" y="1568058"/>
            <a:ext cx="943681" cy="796236"/>
          </a:xfrm>
          <a:prstGeom prst="rect">
            <a:avLst/>
          </a:prstGeom>
        </p:spPr>
        <p:txBody>
          <a:bodyPr vert="horz" wrap="square" lIns="0" tIns="9961" rIns="0" bIns="0" rtlCol="0">
            <a:spAutoFit/>
          </a:bodyPr>
          <a:lstStyle/>
          <a:p>
            <a:pPr marR="35861" algn="ctr" defTabSz="717224">
              <a:lnSpc>
                <a:spcPts val="1408"/>
              </a:lnSpc>
              <a:spcBef>
                <a:spcPts val="78"/>
              </a:spcBef>
            </a:pPr>
            <a:r>
              <a:rPr lang="en-US" sz="1255" b="1" u="sng" dirty="0">
                <a:solidFill>
                  <a:srgbClr val="002060"/>
                </a:solidFill>
                <a:latin typeface="Microsoft Tai Le"/>
                <a:cs typeface="Microsoft Tai Le"/>
              </a:rPr>
              <a:t>8</a:t>
            </a:r>
            <a:endParaRPr sz="1255" u="sng" dirty="0">
              <a:solidFill>
                <a:prstClr val="black"/>
              </a:solidFill>
              <a:latin typeface="Microsoft Tai Le"/>
              <a:cs typeface="Microsoft Tai Le"/>
            </a:endParaRPr>
          </a:p>
          <a:p>
            <a:pPr marL="9961" marR="3985" algn="ctr" defTabSz="717224">
              <a:lnSpc>
                <a:spcPct val="80500"/>
              </a:lnSpc>
              <a:spcBef>
                <a:spcPts val="160"/>
              </a:spcBef>
            </a:pPr>
            <a:r>
              <a:rPr lang="en-US" sz="1098" spc="-4" dirty="0">
                <a:solidFill>
                  <a:srgbClr val="002060"/>
                </a:solidFill>
                <a:latin typeface="Microsoft Tai Le"/>
                <a:cs typeface="Microsoft Tai Le"/>
              </a:rPr>
              <a:t>Director,</a:t>
            </a:r>
          </a:p>
          <a:p>
            <a:pPr marL="9961" marR="3985" algn="ctr" defTabSz="717224">
              <a:lnSpc>
                <a:spcPct val="80500"/>
              </a:lnSpc>
              <a:spcBef>
                <a:spcPts val="160"/>
              </a:spcBef>
            </a:pPr>
            <a:r>
              <a:rPr lang="en-US" sz="1098" spc="-4" dirty="0">
                <a:solidFill>
                  <a:srgbClr val="002060"/>
                </a:solidFill>
                <a:latin typeface="Microsoft Tai Le"/>
                <a:cs typeface="Microsoft Tai Le"/>
              </a:rPr>
              <a:t>Deputy Directors &amp; Admin. Staff</a:t>
            </a:r>
            <a:endParaRPr sz="1098" dirty="0">
              <a:solidFill>
                <a:prstClr val="black"/>
              </a:solidFill>
              <a:latin typeface="Microsoft Tai Le"/>
              <a:cs typeface="Microsoft Tai Le"/>
            </a:endParaRPr>
          </a:p>
        </p:txBody>
      </p:sp>
      <p:sp>
        <p:nvSpPr>
          <p:cNvPr id="23" name="TextBox 22">
            <a:extLst>
              <a:ext uri="{FF2B5EF4-FFF2-40B4-BE49-F238E27FC236}">
                <a16:creationId xmlns:a16="http://schemas.microsoft.com/office/drawing/2014/main" id="{09E64BD1-38ED-4351-A065-9532B87D7D5D}"/>
              </a:ext>
            </a:extLst>
          </p:cNvPr>
          <p:cNvSpPr txBox="1"/>
          <p:nvPr/>
        </p:nvSpPr>
        <p:spPr>
          <a:xfrm>
            <a:off x="4436364" y="2664460"/>
            <a:ext cx="1202573" cy="623504"/>
          </a:xfrm>
          <a:prstGeom prst="rect">
            <a:avLst/>
          </a:prstGeom>
          <a:noFill/>
        </p:spPr>
        <p:txBody>
          <a:bodyPr wrap="none" rtlCol="0">
            <a:spAutoFit/>
          </a:bodyPr>
          <a:lstStyle/>
          <a:p>
            <a:pPr algn="ctr" defTabSz="717224"/>
            <a:r>
              <a:rPr lang="en-US" sz="863" b="1" i="1" dirty="0">
                <a:solidFill>
                  <a:srgbClr val="002060"/>
                </a:solidFill>
                <a:latin typeface="Calibri"/>
              </a:rPr>
              <a:t>Services, Home and</a:t>
            </a:r>
          </a:p>
          <a:p>
            <a:pPr algn="ctr" defTabSz="717224"/>
            <a:r>
              <a:rPr lang="en-US" sz="863" b="1" i="1" dirty="0">
                <a:solidFill>
                  <a:srgbClr val="002060"/>
                </a:solidFill>
                <a:latin typeface="Calibri"/>
              </a:rPr>
              <a:t>Jobs provided/created</a:t>
            </a:r>
          </a:p>
          <a:p>
            <a:pPr algn="ctr" defTabSz="717224"/>
            <a:r>
              <a:rPr lang="en-US" sz="863" b="1" i="1" dirty="0">
                <a:solidFill>
                  <a:srgbClr val="002060"/>
                </a:solidFill>
                <a:latin typeface="Calibri"/>
              </a:rPr>
              <a:t>with CD funding for</a:t>
            </a:r>
          </a:p>
          <a:p>
            <a:pPr algn="ctr" defTabSz="717224"/>
            <a:r>
              <a:rPr lang="en-US" sz="863" b="1" i="1" dirty="0">
                <a:solidFill>
                  <a:srgbClr val="002060"/>
                </a:solidFill>
                <a:latin typeface="Calibri"/>
              </a:rPr>
              <a:t>FY 2021-2023</a:t>
            </a:r>
          </a:p>
        </p:txBody>
      </p:sp>
      <p:pic>
        <p:nvPicPr>
          <p:cNvPr id="38" name="Picture 37" descr="Logo&#10;&#10;Description automatically generated">
            <a:extLst>
              <a:ext uri="{FF2B5EF4-FFF2-40B4-BE49-F238E27FC236}">
                <a16:creationId xmlns:a16="http://schemas.microsoft.com/office/drawing/2014/main" id="{E4068306-E42B-EAA2-A2E1-087DE5D01B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9439" y="828041"/>
            <a:ext cx="1791359" cy="172418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graphicFrame>
        <p:nvGraphicFramePr>
          <p:cNvPr id="698" name="Google Shape;698;g157c185dd8f_0_560"/>
          <p:cNvGraphicFramePr/>
          <p:nvPr>
            <p:extLst>
              <p:ext uri="{D42A27DB-BD31-4B8C-83A1-F6EECF244321}">
                <p14:modId xmlns:p14="http://schemas.microsoft.com/office/powerpoint/2010/main" val="45440315"/>
              </p:ext>
            </p:extLst>
          </p:nvPr>
        </p:nvGraphicFramePr>
        <p:xfrm>
          <a:off x="2722095" y="975360"/>
          <a:ext cx="8271810" cy="5020056"/>
        </p:xfrm>
        <a:graphic>
          <a:graphicData uri="http://schemas.openxmlformats.org/drawingml/2006/table">
            <a:tbl>
              <a:tblPr>
                <a:noFill/>
              </a:tblPr>
              <a:tblGrid>
                <a:gridCol w="1604952">
                  <a:extLst>
                    <a:ext uri="{9D8B030D-6E8A-4147-A177-3AD203B41FA5}">
                      <a16:colId xmlns:a16="http://schemas.microsoft.com/office/drawing/2014/main" val="20000"/>
                    </a:ext>
                  </a:extLst>
                </a:gridCol>
                <a:gridCol w="1541083">
                  <a:extLst>
                    <a:ext uri="{9D8B030D-6E8A-4147-A177-3AD203B41FA5}">
                      <a16:colId xmlns:a16="http://schemas.microsoft.com/office/drawing/2014/main" val="20001"/>
                    </a:ext>
                  </a:extLst>
                </a:gridCol>
                <a:gridCol w="1615237">
                  <a:extLst>
                    <a:ext uri="{9D8B030D-6E8A-4147-A177-3AD203B41FA5}">
                      <a16:colId xmlns:a16="http://schemas.microsoft.com/office/drawing/2014/main" val="20002"/>
                    </a:ext>
                  </a:extLst>
                </a:gridCol>
                <a:gridCol w="1868950">
                  <a:extLst>
                    <a:ext uri="{9D8B030D-6E8A-4147-A177-3AD203B41FA5}">
                      <a16:colId xmlns:a16="http://schemas.microsoft.com/office/drawing/2014/main" val="20003"/>
                    </a:ext>
                  </a:extLst>
                </a:gridCol>
                <a:gridCol w="1641588">
                  <a:extLst>
                    <a:ext uri="{9D8B030D-6E8A-4147-A177-3AD203B41FA5}">
                      <a16:colId xmlns:a16="http://schemas.microsoft.com/office/drawing/2014/main" val="20004"/>
                    </a:ext>
                  </a:extLst>
                </a:gridCol>
              </a:tblGrid>
              <a:tr h="200216">
                <a:tc>
                  <a:txBody>
                    <a:bodyPr/>
                    <a:lstStyle/>
                    <a:p>
                      <a:pPr marL="0" lvl="0" indent="0" algn="ctr" rtl="0">
                        <a:spcBef>
                          <a:spcPts val="0"/>
                        </a:spcBef>
                        <a:spcAft>
                          <a:spcPts val="0"/>
                        </a:spcAft>
                        <a:buNone/>
                      </a:pPr>
                      <a:r>
                        <a:rPr lang="en-US" sz="1300" b="1"/>
                        <a:t>Project</a:t>
                      </a:r>
                      <a:endParaRPr sz="1300" b="1"/>
                    </a:p>
                  </a:txBody>
                  <a:tcPr marL="76200" marR="76200" marT="76200" marB="76200"/>
                </a:tc>
                <a:tc>
                  <a:txBody>
                    <a:bodyPr/>
                    <a:lstStyle/>
                    <a:p>
                      <a:pPr marL="0" lvl="0" indent="0" algn="ctr" rtl="0">
                        <a:spcBef>
                          <a:spcPts val="0"/>
                        </a:spcBef>
                        <a:spcAft>
                          <a:spcPts val="0"/>
                        </a:spcAft>
                        <a:buNone/>
                      </a:pPr>
                      <a:r>
                        <a:rPr lang="en-US" sz="1300" b="1" dirty="0"/>
                        <a:t>Groundbreaking</a:t>
                      </a:r>
                      <a:endParaRPr sz="1300" b="1" dirty="0"/>
                    </a:p>
                  </a:txBody>
                  <a:tcPr marL="76200" marR="76200" marT="76200" marB="76200"/>
                </a:tc>
                <a:tc>
                  <a:txBody>
                    <a:bodyPr/>
                    <a:lstStyle/>
                    <a:p>
                      <a:pPr marL="0" lvl="0" indent="0" algn="ctr" rtl="0">
                        <a:spcBef>
                          <a:spcPts val="0"/>
                        </a:spcBef>
                        <a:spcAft>
                          <a:spcPts val="0"/>
                        </a:spcAft>
                        <a:buNone/>
                      </a:pPr>
                      <a:r>
                        <a:rPr lang="en-US" sz="1300" b="1"/>
                        <a:t>Total Contribution</a:t>
                      </a:r>
                      <a:endParaRPr sz="1300" b="1"/>
                    </a:p>
                  </a:txBody>
                  <a:tcPr marL="76200" marR="76200" marT="76200" marB="76200"/>
                </a:tc>
                <a:tc>
                  <a:txBody>
                    <a:bodyPr/>
                    <a:lstStyle/>
                    <a:p>
                      <a:pPr marL="0" lvl="0" indent="0" algn="ctr" rtl="0">
                        <a:spcBef>
                          <a:spcPts val="0"/>
                        </a:spcBef>
                        <a:spcAft>
                          <a:spcPts val="0"/>
                        </a:spcAft>
                        <a:buNone/>
                      </a:pPr>
                      <a:r>
                        <a:rPr lang="en-US" sz="1300" b="1" dirty="0"/>
                        <a:t>Funding Source</a:t>
                      </a:r>
                      <a:endParaRPr sz="1300" b="1" dirty="0"/>
                    </a:p>
                  </a:txBody>
                  <a:tcPr marL="76200" marR="76200" marT="76200" marB="76200"/>
                </a:tc>
                <a:tc>
                  <a:txBody>
                    <a:bodyPr/>
                    <a:lstStyle/>
                    <a:p>
                      <a:pPr marL="0" lvl="0" indent="0" algn="ctr" rtl="0">
                        <a:spcBef>
                          <a:spcPts val="0"/>
                        </a:spcBef>
                        <a:spcAft>
                          <a:spcPts val="0"/>
                        </a:spcAft>
                        <a:buNone/>
                      </a:pPr>
                      <a:r>
                        <a:rPr lang="en-US" sz="1300" b="1" dirty="0"/>
                        <a:t>Estimated Units</a:t>
                      </a:r>
                      <a:endParaRPr sz="1300" b="1" dirty="0"/>
                    </a:p>
                  </a:txBody>
                  <a:tcPr marL="76200" marR="76200" marT="76200" marB="76200"/>
                </a:tc>
                <a:extLst>
                  <a:ext uri="{0D108BD9-81ED-4DB2-BD59-A6C34878D82A}">
                    <a16:rowId xmlns:a16="http://schemas.microsoft.com/office/drawing/2014/main" val="10000"/>
                  </a:ext>
                </a:extLst>
              </a:tr>
              <a:tr h="353568">
                <a:tc>
                  <a:txBody>
                    <a:bodyPr/>
                    <a:lstStyle/>
                    <a:p>
                      <a:pPr marL="0" lvl="0" indent="0" algn="l" rtl="0">
                        <a:spcBef>
                          <a:spcPts val="0"/>
                        </a:spcBef>
                        <a:spcAft>
                          <a:spcPts val="0"/>
                        </a:spcAft>
                        <a:buNone/>
                      </a:pPr>
                      <a:r>
                        <a:rPr lang="en-US" sz="1300" dirty="0"/>
                        <a:t>Oak Hill</a:t>
                      </a:r>
                      <a:endParaRPr sz="1300" dirty="0"/>
                    </a:p>
                  </a:txBody>
                  <a:tcPr marL="76200" marR="76200" marT="76200" marB="76200"/>
                </a:tc>
                <a:tc>
                  <a:txBody>
                    <a:bodyPr/>
                    <a:lstStyle/>
                    <a:p>
                      <a:pPr marL="0" lvl="0" indent="0" algn="l" rtl="0">
                        <a:spcBef>
                          <a:spcPts val="0"/>
                        </a:spcBef>
                        <a:spcAft>
                          <a:spcPts val="0"/>
                        </a:spcAft>
                        <a:buNone/>
                      </a:pPr>
                      <a:r>
                        <a:rPr lang="en-US" sz="1300" dirty="0"/>
                        <a:t>Mar 2022</a:t>
                      </a:r>
                      <a:endParaRPr sz="1300" dirty="0"/>
                    </a:p>
                  </a:txBody>
                  <a:tcPr marL="76200" marR="76200" marT="76200" marB="76200"/>
                </a:tc>
                <a:tc>
                  <a:txBody>
                    <a:bodyPr/>
                    <a:lstStyle/>
                    <a:p>
                      <a:pPr marL="0" lvl="0" indent="0" algn="l" rtl="0">
                        <a:spcBef>
                          <a:spcPts val="0"/>
                        </a:spcBef>
                        <a:spcAft>
                          <a:spcPts val="0"/>
                        </a:spcAft>
                        <a:buNone/>
                      </a:pPr>
                      <a:r>
                        <a:rPr lang="en-US" sz="1300"/>
                        <a:t>540K</a:t>
                      </a:r>
                      <a:endParaRPr sz="1300"/>
                    </a:p>
                  </a:txBody>
                  <a:tcPr marL="76200" marR="76200" marT="76200" marB="76200"/>
                </a:tc>
                <a:tc>
                  <a:txBody>
                    <a:bodyPr/>
                    <a:lstStyle/>
                    <a:p>
                      <a:pPr marL="0" lvl="0" indent="0" algn="l" rtl="0">
                        <a:spcBef>
                          <a:spcPts val="0"/>
                        </a:spcBef>
                        <a:spcAft>
                          <a:spcPts val="0"/>
                        </a:spcAft>
                        <a:buNone/>
                      </a:pPr>
                      <a:r>
                        <a:rPr lang="en-US" sz="1300"/>
                        <a:t>ARP</a:t>
                      </a:r>
                      <a:endParaRPr sz="1300"/>
                    </a:p>
                  </a:txBody>
                  <a:tcPr marL="76200" marR="76200" marT="76200" marB="76200"/>
                </a:tc>
                <a:tc>
                  <a:txBody>
                    <a:bodyPr/>
                    <a:lstStyle/>
                    <a:p>
                      <a:pPr marL="0" lvl="0" indent="0" algn="l" rtl="0">
                        <a:spcBef>
                          <a:spcPts val="0"/>
                        </a:spcBef>
                        <a:spcAft>
                          <a:spcPts val="0"/>
                        </a:spcAft>
                        <a:buNone/>
                      </a:pPr>
                      <a:r>
                        <a:rPr lang="en-US" sz="1300"/>
                        <a:t>27</a:t>
                      </a:r>
                      <a:endParaRPr sz="1300"/>
                    </a:p>
                  </a:txBody>
                  <a:tcPr marL="76200" marR="76200" marT="76200" marB="76200"/>
                </a:tc>
                <a:extLst>
                  <a:ext uri="{0D108BD9-81ED-4DB2-BD59-A6C34878D82A}">
                    <a16:rowId xmlns:a16="http://schemas.microsoft.com/office/drawing/2014/main" val="10001"/>
                  </a:ext>
                </a:extLst>
              </a:tr>
              <a:tr h="353568">
                <a:tc>
                  <a:txBody>
                    <a:bodyPr/>
                    <a:lstStyle/>
                    <a:p>
                      <a:pPr marL="0" lvl="0" indent="0" algn="l" rtl="0">
                        <a:spcBef>
                          <a:spcPts val="0"/>
                        </a:spcBef>
                        <a:spcAft>
                          <a:spcPts val="0"/>
                        </a:spcAft>
                        <a:buNone/>
                      </a:pPr>
                      <a:r>
                        <a:rPr lang="en-US" sz="1300" dirty="0"/>
                        <a:t>Way Station</a:t>
                      </a:r>
                      <a:endParaRPr sz="1300" dirty="0"/>
                    </a:p>
                  </a:txBody>
                  <a:tcPr marL="76200" marR="76200" marT="76200" marB="76200">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300" dirty="0"/>
                        <a:t>Aug 2022</a:t>
                      </a:r>
                      <a:endParaRPr sz="1300" dirty="0"/>
                    </a:p>
                  </a:txBody>
                  <a:tcPr marL="76200" marR="76200" marT="76200" marB="76200">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300"/>
                        <a:t>1.3M</a:t>
                      </a:r>
                      <a:endParaRPr sz="1300"/>
                    </a:p>
                  </a:txBody>
                  <a:tcPr marL="76200" marR="76200" marT="76200" marB="76200">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300"/>
                        <a:t>HOME/CARES</a:t>
                      </a:r>
                      <a:endParaRPr sz="1300"/>
                    </a:p>
                  </a:txBody>
                  <a:tcPr marL="76200" marR="76200" marT="76200" marB="76200">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300"/>
                        <a:t>40</a:t>
                      </a:r>
                      <a:endParaRPr sz="1300"/>
                    </a:p>
                  </a:txBody>
                  <a:tcPr marL="76200" marR="76200" marT="76200" marB="76200">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53568">
                <a:tc>
                  <a:txBody>
                    <a:bodyPr/>
                    <a:lstStyle/>
                    <a:p>
                      <a:pPr marL="0" lvl="0" indent="0" algn="l" rtl="0">
                        <a:spcBef>
                          <a:spcPts val="0"/>
                        </a:spcBef>
                        <a:spcAft>
                          <a:spcPts val="0"/>
                        </a:spcAft>
                        <a:buNone/>
                      </a:pPr>
                      <a:r>
                        <a:rPr lang="en-US" sz="1300"/>
                        <a:t>Shadowbrook</a:t>
                      </a:r>
                      <a:endParaRPr sz="1300"/>
                    </a:p>
                  </a:txBody>
                  <a:tcPr marL="76200" marR="76200" marT="76200" marB="762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300" dirty="0"/>
                        <a:t>Oct 2022</a:t>
                      </a:r>
                      <a:endParaRPr sz="1300" dirty="0"/>
                    </a:p>
                  </a:txBody>
                  <a:tcPr marL="76200" marR="76200" marT="76200" marB="762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300" dirty="0"/>
                        <a:t>2.9M</a:t>
                      </a:r>
                      <a:endParaRPr sz="1300" dirty="0"/>
                    </a:p>
                  </a:txBody>
                  <a:tcPr marL="76200" marR="76200" marT="76200" marB="762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300"/>
                        <a:t>DR</a:t>
                      </a:r>
                      <a:endParaRPr sz="1300"/>
                    </a:p>
                  </a:txBody>
                  <a:tcPr marL="76200" marR="76200" marT="76200" marB="762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300" dirty="0"/>
                        <a:t>52</a:t>
                      </a:r>
                      <a:endParaRPr sz="1300" dirty="0"/>
                    </a:p>
                  </a:txBody>
                  <a:tcPr marL="76200" marR="76200" marT="76200" marB="762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53568">
                <a:tc>
                  <a:txBody>
                    <a:bodyPr/>
                    <a:lstStyle/>
                    <a:p>
                      <a:pPr marL="0" lvl="0" indent="0" algn="l" rtl="0">
                        <a:spcBef>
                          <a:spcPts val="0"/>
                        </a:spcBef>
                        <a:spcAft>
                          <a:spcPts val="0"/>
                        </a:spcAft>
                        <a:buNone/>
                      </a:pPr>
                      <a:r>
                        <a:rPr lang="en-US" sz="1300" dirty="0"/>
                        <a:t>Southtown</a:t>
                      </a:r>
                      <a:endParaRPr sz="1300" dirty="0"/>
                    </a:p>
                  </a:txBody>
                  <a:tcPr marL="76200" marR="76200" marT="76200" marB="762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300" dirty="0"/>
                        <a:t>April 2023</a:t>
                      </a:r>
                      <a:endParaRPr sz="1300" dirty="0"/>
                    </a:p>
                  </a:txBody>
                  <a:tcPr marL="76200" marR="76200" marT="76200" marB="762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300" dirty="0"/>
                        <a:t>4.4M</a:t>
                      </a:r>
                      <a:endParaRPr sz="1300" dirty="0"/>
                    </a:p>
                  </a:txBody>
                  <a:tcPr marL="76200" marR="76200" marT="76200" marB="762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300"/>
                        <a:t>CDBG/HOME </a:t>
                      </a:r>
                      <a:endParaRPr sz="1300"/>
                    </a:p>
                  </a:txBody>
                  <a:tcPr marL="76200" marR="76200" marT="76200" marB="762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300" dirty="0"/>
                        <a:t>210</a:t>
                      </a:r>
                      <a:endParaRPr sz="1300" dirty="0"/>
                    </a:p>
                  </a:txBody>
                  <a:tcPr marL="76200" marR="76200" marT="76200" marB="762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53568">
                <a:tc>
                  <a:txBody>
                    <a:bodyPr/>
                    <a:lstStyle/>
                    <a:p>
                      <a:pPr marL="0" lvl="0" indent="0" algn="l" rtl="0">
                        <a:spcBef>
                          <a:spcPts val="0"/>
                        </a:spcBef>
                        <a:spcAft>
                          <a:spcPts val="0"/>
                        </a:spcAft>
                        <a:buNone/>
                      </a:pPr>
                      <a:r>
                        <a:rPr lang="en-US" sz="1300" dirty="0" err="1"/>
                        <a:t>Wahouma</a:t>
                      </a:r>
                      <a:r>
                        <a:rPr lang="en-US" sz="1300" dirty="0"/>
                        <a:t> </a:t>
                      </a:r>
                      <a:endParaRPr sz="1300" dirty="0"/>
                    </a:p>
                  </a:txBody>
                  <a:tcPr marL="76200" marR="76200" marT="76200" marB="76200">
                    <a:lnT w="12700"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r>
                        <a:rPr lang="en-US" sz="1300" dirty="0"/>
                        <a:t>Rescheduled 2023</a:t>
                      </a:r>
                    </a:p>
                  </a:txBody>
                  <a:tcPr marL="76200" marR="76200" marT="76200" marB="76200">
                    <a:lnT w="12700"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r>
                        <a:rPr lang="en-US" sz="1300"/>
                        <a:t>1.2M</a:t>
                      </a:r>
                      <a:endParaRPr sz="1300"/>
                    </a:p>
                  </a:txBody>
                  <a:tcPr marL="76200" marR="76200" marT="76200" marB="76200">
                    <a:lnT w="12700"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r>
                        <a:rPr lang="en-US" sz="1300"/>
                        <a:t>HOME</a:t>
                      </a:r>
                      <a:endParaRPr sz="1300"/>
                    </a:p>
                  </a:txBody>
                  <a:tcPr marL="76200" marR="76200" marT="76200" marB="76200">
                    <a:lnT w="12700"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r>
                        <a:rPr lang="en-US" sz="1300"/>
                        <a:t>11</a:t>
                      </a:r>
                      <a:endParaRPr sz="1300"/>
                    </a:p>
                  </a:txBody>
                  <a:tcPr marL="76200" marR="76200" marT="76200" marB="76200">
                    <a:lnT w="12700" cap="flat" cmpd="sng">
                      <a:solidFill>
                        <a:srgbClr val="000000"/>
                      </a:solidFill>
                      <a:prstDash val="solid"/>
                      <a:round/>
                      <a:headEnd type="none" w="sm" len="sm"/>
                      <a:tailEnd type="none" w="sm" len="sm"/>
                    </a:lnT>
                  </a:tcPr>
                </a:tc>
                <a:extLst>
                  <a:ext uri="{0D108BD9-81ED-4DB2-BD59-A6C34878D82A}">
                    <a16:rowId xmlns:a16="http://schemas.microsoft.com/office/drawing/2014/main" val="10005"/>
                  </a:ext>
                </a:extLst>
              </a:tr>
              <a:tr h="353568">
                <a:tc>
                  <a:txBody>
                    <a:bodyPr/>
                    <a:lstStyle/>
                    <a:p>
                      <a:pPr marL="0" lvl="0" indent="0" algn="l" rtl="0">
                        <a:spcBef>
                          <a:spcPts val="0"/>
                        </a:spcBef>
                        <a:spcAft>
                          <a:spcPts val="0"/>
                        </a:spcAft>
                        <a:buNone/>
                      </a:pPr>
                      <a:r>
                        <a:rPr lang="en-US" sz="1300"/>
                        <a:t>Woodlawn</a:t>
                      </a:r>
                      <a:endParaRPr sz="1300"/>
                    </a:p>
                  </a:txBody>
                  <a:tcPr marL="76200" marR="76200" marT="76200" marB="76200"/>
                </a:tc>
                <a:tc>
                  <a:txBody>
                    <a:bodyPr/>
                    <a:lstStyle/>
                    <a:p>
                      <a:pPr marL="0" lvl="0" indent="0" algn="l" rtl="0">
                        <a:spcBef>
                          <a:spcPts val="0"/>
                        </a:spcBef>
                        <a:spcAft>
                          <a:spcPts val="0"/>
                        </a:spcAft>
                        <a:buNone/>
                      </a:pPr>
                      <a:r>
                        <a:rPr lang="en-US" sz="1300" dirty="0"/>
                        <a:t>March 2023</a:t>
                      </a:r>
                      <a:endParaRPr sz="1300" dirty="0"/>
                    </a:p>
                  </a:txBody>
                  <a:tcPr marL="76200" marR="76200" marT="76200" marB="76200"/>
                </a:tc>
                <a:tc>
                  <a:txBody>
                    <a:bodyPr/>
                    <a:lstStyle/>
                    <a:p>
                      <a:pPr marL="0" lvl="0" indent="0" algn="l" rtl="0">
                        <a:spcBef>
                          <a:spcPts val="0"/>
                        </a:spcBef>
                        <a:spcAft>
                          <a:spcPts val="0"/>
                        </a:spcAft>
                        <a:buNone/>
                      </a:pPr>
                      <a:r>
                        <a:rPr lang="en-US" sz="1300"/>
                        <a:t>1.1M </a:t>
                      </a:r>
                      <a:endParaRPr sz="1300"/>
                    </a:p>
                  </a:txBody>
                  <a:tcPr marL="76200" marR="76200" marT="76200" marB="76200"/>
                </a:tc>
                <a:tc>
                  <a:txBody>
                    <a:bodyPr/>
                    <a:lstStyle/>
                    <a:p>
                      <a:pPr marL="0" lvl="0" indent="0" algn="l" rtl="0">
                        <a:spcBef>
                          <a:spcPts val="0"/>
                        </a:spcBef>
                        <a:spcAft>
                          <a:spcPts val="0"/>
                        </a:spcAft>
                        <a:buNone/>
                      </a:pPr>
                      <a:r>
                        <a:rPr lang="en-US" sz="1300"/>
                        <a:t>CDBG/HOME/ ARP</a:t>
                      </a:r>
                      <a:endParaRPr sz="1300"/>
                    </a:p>
                  </a:txBody>
                  <a:tcPr marL="76200" marR="76200" marT="76200" marB="76200"/>
                </a:tc>
                <a:tc>
                  <a:txBody>
                    <a:bodyPr/>
                    <a:lstStyle/>
                    <a:p>
                      <a:pPr marL="0" lvl="0" indent="0" algn="l" rtl="0">
                        <a:spcBef>
                          <a:spcPts val="0"/>
                        </a:spcBef>
                        <a:spcAft>
                          <a:spcPts val="0"/>
                        </a:spcAft>
                        <a:buNone/>
                      </a:pPr>
                      <a:r>
                        <a:rPr lang="en-US" sz="1300"/>
                        <a:t>16</a:t>
                      </a:r>
                      <a:endParaRPr sz="1300"/>
                    </a:p>
                  </a:txBody>
                  <a:tcPr marL="76200" marR="76200" marT="76200" marB="76200"/>
                </a:tc>
                <a:extLst>
                  <a:ext uri="{0D108BD9-81ED-4DB2-BD59-A6C34878D82A}">
                    <a16:rowId xmlns:a16="http://schemas.microsoft.com/office/drawing/2014/main" val="10006"/>
                  </a:ext>
                </a:extLst>
              </a:tr>
              <a:tr h="353568">
                <a:tc>
                  <a:txBody>
                    <a:bodyPr/>
                    <a:lstStyle/>
                    <a:p>
                      <a:pPr marL="0" lvl="0" indent="0" algn="l" rtl="0">
                        <a:spcBef>
                          <a:spcPts val="0"/>
                        </a:spcBef>
                        <a:spcAft>
                          <a:spcPts val="0"/>
                        </a:spcAft>
                        <a:buNone/>
                      </a:pPr>
                      <a:r>
                        <a:rPr lang="en-US" sz="1300" dirty="0"/>
                        <a:t>Own It (East Lake)</a:t>
                      </a:r>
                      <a:endParaRPr sz="1300" dirty="0"/>
                    </a:p>
                  </a:txBody>
                  <a:tcPr marL="76200" marR="76200" marT="76200" marB="76200"/>
                </a:tc>
                <a:tc>
                  <a:txBody>
                    <a:bodyPr/>
                    <a:lstStyle/>
                    <a:p>
                      <a:pPr marL="0" lvl="0" indent="0" algn="l" rtl="0">
                        <a:spcBef>
                          <a:spcPts val="0"/>
                        </a:spcBef>
                        <a:spcAft>
                          <a:spcPts val="0"/>
                        </a:spcAft>
                        <a:buNone/>
                      </a:pPr>
                      <a:r>
                        <a:rPr lang="en-US" sz="1300" dirty="0"/>
                        <a:t>Spring 2023</a:t>
                      </a:r>
                      <a:endParaRPr sz="1300" dirty="0"/>
                    </a:p>
                  </a:txBody>
                  <a:tcPr marL="76200" marR="76200" marT="76200" marB="76200"/>
                </a:tc>
                <a:tc>
                  <a:txBody>
                    <a:bodyPr/>
                    <a:lstStyle/>
                    <a:p>
                      <a:pPr marL="0" lvl="0" indent="0" algn="l" rtl="0">
                        <a:spcBef>
                          <a:spcPts val="0"/>
                        </a:spcBef>
                        <a:spcAft>
                          <a:spcPts val="0"/>
                        </a:spcAft>
                        <a:buNone/>
                      </a:pPr>
                      <a:r>
                        <a:rPr lang="en-US" sz="1300" dirty="0"/>
                        <a:t>600K</a:t>
                      </a:r>
                      <a:endParaRPr sz="1300" dirty="0"/>
                    </a:p>
                  </a:txBody>
                  <a:tcPr marL="76200" marR="76200" marT="76200" marB="76200"/>
                </a:tc>
                <a:tc>
                  <a:txBody>
                    <a:bodyPr/>
                    <a:lstStyle/>
                    <a:p>
                      <a:pPr marL="0" lvl="0" indent="0" algn="l" rtl="0">
                        <a:spcBef>
                          <a:spcPts val="0"/>
                        </a:spcBef>
                        <a:spcAft>
                          <a:spcPts val="0"/>
                        </a:spcAft>
                        <a:buNone/>
                      </a:pPr>
                      <a:r>
                        <a:rPr lang="en-US" sz="1300" dirty="0"/>
                        <a:t>CDBG</a:t>
                      </a:r>
                      <a:endParaRPr sz="1300" dirty="0"/>
                    </a:p>
                  </a:txBody>
                  <a:tcPr marL="76200" marR="76200" marT="76200" marB="76200"/>
                </a:tc>
                <a:tc>
                  <a:txBody>
                    <a:bodyPr/>
                    <a:lstStyle/>
                    <a:p>
                      <a:pPr marL="0" lvl="0" indent="0" algn="l" rtl="0">
                        <a:spcBef>
                          <a:spcPts val="0"/>
                        </a:spcBef>
                        <a:spcAft>
                          <a:spcPts val="0"/>
                        </a:spcAft>
                        <a:buNone/>
                      </a:pPr>
                      <a:r>
                        <a:rPr lang="en-US" sz="1300" dirty="0"/>
                        <a:t>4</a:t>
                      </a:r>
                      <a:endParaRPr sz="1300" dirty="0"/>
                    </a:p>
                  </a:txBody>
                  <a:tcPr marL="76200" marR="76200" marT="76200" marB="76200"/>
                </a:tc>
                <a:extLst>
                  <a:ext uri="{0D108BD9-81ED-4DB2-BD59-A6C34878D82A}">
                    <a16:rowId xmlns:a16="http://schemas.microsoft.com/office/drawing/2014/main" val="4087498089"/>
                  </a:ext>
                </a:extLst>
              </a:tr>
              <a:tr h="353568">
                <a:tc>
                  <a:txBody>
                    <a:bodyPr/>
                    <a:lstStyle/>
                    <a:p>
                      <a:pPr marL="0" lvl="0" indent="0" algn="l" rtl="0">
                        <a:spcBef>
                          <a:spcPts val="0"/>
                        </a:spcBef>
                        <a:spcAft>
                          <a:spcPts val="0"/>
                        </a:spcAft>
                        <a:buNone/>
                      </a:pPr>
                      <a:r>
                        <a:rPr lang="en-US" sz="1300" dirty="0"/>
                        <a:t>Smithfield (CNI)</a:t>
                      </a:r>
                      <a:endParaRPr sz="1300" dirty="0"/>
                    </a:p>
                  </a:txBody>
                  <a:tcPr marL="76200" marR="76200" marT="76200" marB="76200"/>
                </a:tc>
                <a:tc>
                  <a:txBody>
                    <a:bodyPr/>
                    <a:lstStyle/>
                    <a:p>
                      <a:pPr marL="0" lvl="0" indent="0" algn="l" rtl="0">
                        <a:spcBef>
                          <a:spcPts val="0"/>
                        </a:spcBef>
                        <a:spcAft>
                          <a:spcPts val="0"/>
                        </a:spcAft>
                        <a:buNone/>
                      </a:pPr>
                      <a:r>
                        <a:rPr lang="en-US" sz="1300" dirty="0"/>
                        <a:t>Summer 2023</a:t>
                      </a:r>
                      <a:endParaRPr sz="1300" dirty="0"/>
                    </a:p>
                  </a:txBody>
                  <a:tcPr marL="76200" marR="76200" marT="76200" marB="76200"/>
                </a:tc>
                <a:tc>
                  <a:txBody>
                    <a:bodyPr/>
                    <a:lstStyle/>
                    <a:p>
                      <a:pPr marL="0" lvl="0" indent="0" algn="l" rtl="0">
                        <a:spcBef>
                          <a:spcPts val="0"/>
                        </a:spcBef>
                        <a:spcAft>
                          <a:spcPts val="0"/>
                        </a:spcAft>
                        <a:buNone/>
                      </a:pPr>
                      <a:r>
                        <a:rPr lang="en-US" sz="1300" dirty="0"/>
                        <a:t>34M</a:t>
                      </a:r>
                      <a:endParaRPr sz="1300" dirty="0"/>
                    </a:p>
                  </a:txBody>
                  <a:tcPr marL="76200" marR="76200" marT="76200" marB="76200"/>
                </a:tc>
                <a:tc>
                  <a:txBody>
                    <a:bodyPr/>
                    <a:lstStyle/>
                    <a:p>
                      <a:pPr marL="0" lvl="0" indent="0" algn="l" rtl="0">
                        <a:spcBef>
                          <a:spcPts val="0"/>
                        </a:spcBef>
                        <a:spcAft>
                          <a:spcPts val="0"/>
                        </a:spcAft>
                        <a:buNone/>
                      </a:pPr>
                      <a:r>
                        <a:rPr lang="en-US" sz="1300"/>
                        <a:t>CDBG/HOME/ HUD 108 </a:t>
                      </a:r>
                      <a:endParaRPr sz="1300"/>
                    </a:p>
                  </a:txBody>
                  <a:tcPr marL="76200" marR="76200" marT="76200" marB="76200"/>
                </a:tc>
                <a:tc>
                  <a:txBody>
                    <a:bodyPr/>
                    <a:lstStyle/>
                    <a:p>
                      <a:pPr marL="0" lvl="0" indent="0" algn="l" rtl="0">
                        <a:spcBef>
                          <a:spcPts val="0"/>
                        </a:spcBef>
                        <a:spcAft>
                          <a:spcPts val="0"/>
                        </a:spcAft>
                        <a:buNone/>
                      </a:pPr>
                      <a:r>
                        <a:rPr lang="en-US" sz="1300" dirty="0"/>
                        <a:t>900+</a:t>
                      </a:r>
                      <a:endParaRPr sz="1300" dirty="0"/>
                    </a:p>
                  </a:txBody>
                  <a:tcPr marL="76200" marR="76200" marT="76200" marB="76200"/>
                </a:tc>
                <a:extLst>
                  <a:ext uri="{0D108BD9-81ED-4DB2-BD59-A6C34878D82A}">
                    <a16:rowId xmlns:a16="http://schemas.microsoft.com/office/drawing/2014/main" val="568750994"/>
                  </a:ext>
                </a:extLst>
              </a:tr>
              <a:tr h="353568">
                <a:tc>
                  <a:txBody>
                    <a:bodyPr/>
                    <a:lstStyle/>
                    <a:p>
                      <a:pPr marL="0" lvl="0" indent="0" algn="l" rtl="0">
                        <a:spcBef>
                          <a:spcPts val="0"/>
                        </a:spcBef>
                        <a:spcAft>
                          <a:spcPts val="0"/>
                        </a:spcAft>
                        <a:buNone/>
                      </a:pPr>
                      <a:r>
                        <a:rPr lang="en-US" sz="1300" dirty="0" err="1"/>
                        <a:t>MicroShelter</a:t>
                      </a:r>
                      <a:r>
                        <a:rPr lang="en-US" sz="1300" dirty="0"/>
                        <a:t> Pilot</a:t>
                      </a:r>
                      <a:endParaRPr sz="1300" dirty="0"/>
                    </a:p>
                  </a:txBody>
                  <a:tcPr marL="76200" marR="76200" marT="76200" marB="76200"/>
                </a:tc>
                <a:tc>
                  <a:txBody>
                    <a:bodyPr/>
                    <a:lstStyle/>
                    <a:p>
                      <a:pPr marL="0" lvl="0" indent="0" algn="l" rtl="0">
                        <a:spcBef>
                          <a:spcPts val="0"/>
                        </a:spcBef>
                        <a:spcAft>
                          <a:spcPts val="0"/>
                        </a:spcAft>
                        <a:buNone/>
                      </a:pPr>
                      <a:r>
                        <a:rPr lang="en-US" sz="1300" dirty="0"/>
                        <a:t>TBD</a:t>
                      </a:r>
                      <a:endParaRPr sz="1300" dirty="0"/>
                    </a:p>
                  </a:txBody>
                  <a:tcPr marL="76200" marR="76200" marT="76200" marB="76200"/>
                </a:tc>
                <a:tc>
                  <a:txBody>
                    <a:bodyPr/>
                    <a:lstStyle/>
                    <a:p>
                      <a:pPr marL="0" lvl="0" indent="0" algn="l" rtl="0">
                        <a:spcBef>
                          <a:spcPts val="0"/>
                        </a:spcBef>
                        <a:spcAft>
                          <a:spcPts val="0"/>
                        </a:spcAft>
                        <a:buNone/>
                      </a:pPr>
                      <a:r>
                        <a:rPr lang="en-US" sz="1300"/>
                        <a:t>1M</a:t>
                      </a:r>
                      <a:endParaRPr sz="1300"/>
                    </a:p>
                  </a:txBody>
                  <a:tcPr marL="76200" marR="76200" marT="76200" marB="76200"/>
                </a:tc>
                <a:tc>
                  <a:txBody>
                    <a:bodyPr/>
                    <a:lstStyle/>
                    <a:p>
                      <a:pPr marL="0" lvl="0" indent="0" algn="l" rtl="0">
                        <a:spcBef>
                          <a:spcPts val="0"/>
                        </a:spcBef>
                        <a:spcAft>
                          <a:spcPts val="0"/>
                        </a:spcAft>
                        <a:buNone/>
                      </a:pPr>
                      <a:r>
                        <a:rPr lang="en-US" sz="1300"/>
                        <a:t>ESG/ ARP</a:t>
                      </a:r>
                      <a:endParaRPr sz="1300"/>
                    </a:p>
                  </a:txBody>
                  <a:tcPr marL="76200" marR="76200" marT="76200" marB="76200"/>
                </a:tc>
                <a:tc>
                  <a:txBody>
                    <a:bodyPr/>
                    <a:lstStyle/>
                    <a:p>
                      <a:pPr marL="0" lvl="0" indent="0" algn="l" rtl="0">
                        <a:spcBef>
                          <a:spcPts val="0"/>
                        </a:spcBef>
                        <a:spcAft>
                          <a:spcPts val="0"/>
                        </a:spcAft>
                        <a:buNone/>
                      </a:pPr>
                      <a:r>
                        <a:rPr lang="en-US" sz="1300" dirty="0"/>
                        <a:t>90</a:t>
                      </a:r>
                      <a:endParaRPr sz="1300" dirty="0"/>
                    </a:p>
                  </a:txBody>
                  <a:tcPr marL="76200" marR="76200" marT="76200" marB="76200"/>
                </a:tc>
                <a:extLst>
                  <a:ext uri="{0D108BD9-81ED-4DB2-BD59-A6C34878D82A}">
                    <a16:rowId xmlns:a16="http://schemas.microsoft.com/office/drawing/2014/main" val="2609201772"/>
                  </a:ext>
                </a:extLst>
              </a:tr>
              <a:tr h="353568">
                <a:tc>
                  <a:txBody>
                    <a:bodyPr/>
                    <a:lstStyle/>
                    <a:p>
                      <a:pPr marL="0" lvl="0" indent="0" algn="l" rtl="0">
                        <a:spcBef>
                          <a:spcPts val="0"/>
                        </a:spcBef>
                        <a:spcAft>
                          <a:spcPts val="0"/>
                        </a:spcAft>
                        <a:buNone/>
                      </a:pPr>
                      <a:r>
                        <a:rPr lang="en-US" sz="1300" dirty="0"/>
                        <a:t>Ensley</a:t>
                      </a:r>
                      <a:endParaRPr sz="1300" dirty="0"/>
                    </a:p>
                  </a:txBody>
                  <a:tcPr marL="76200" marR="76200" marT="76200" marB="76200"/>
                </a:tc>
                <a:tc>
                  <a:txBody>
                    <a:bodyPr/>
                    <a:lstStyle/>
                    <a:p>
                      <a:pPr marL="0" lvl="0" indent="0" algn="l" rtl="0">
                        <a:spcBef>
                          <a:spcPts val="0"/>
                        </a:spcBef>
                        <a:spcAft>
                          <a:spcPts val="0"/>
                        </a:spcAft>
                        <a:buNone/>
                      </a:pPr>
                      <a:r>
                        <a:rPr lang="en-US" sz="1300" dirty="0"/>
                        <a:t>Winter 2023</a:t>
                      </a:r>
                      <a:endParaRPr sz="1300" dirty="0"/>
                    </a:p>
                  </a:txBody>
                  <a:tcPr marL="76200" marR="76200" marT="76200" marB="76200"/>
                </a:tc>
                <a:tc>
                  <a:txBody>
                    <a:bodyPr/>
                    <a:lstStyle/>
                    <a:p>
                      <a:pPr marL="0" lvl="0" indent="0" algn="l" rtl="0">
                        <a:spcBef>
                          <a:spcPts val="0"/>
                        </a:spcBef>
                        <a:spcAft>
                          <a:spcPts val="0"/>
                        </a:spcAft>
                        <a:buNone/>
                      </a:pPr>
                      <a:r>
                        <a:rPr lang="en-US" sz="1300" dirty="0"/>
                        <a:t>1.2M</a:t>
                      </a:r>
                      <a:endParaRPr sz="1300" dirty="0"/>
                    </a:p>
                  </a:txBody>
                  <a:tcPr marL="76200" marR="76200" marT="76200" marB="76200"/>
                </a:tc>
                <a:tc>
                  <a:txBody>
                    <a:bodyPr/>
                    <a:lstStyle/>
                    <a:p>
                      <a:pPr marL="0" lvl="0" indent="0" algn="l" rtl="0">
                        <a:spcBef>
                          <a:spcPts val="0"/>
                        </a:spcBef>
                        <a:spcAft>
                          <a:spcPts val="0"/>
                        </a:spcAft>
                        <a:buNone/>
                      </a:pPr>
                      <a:r>
                        <a:rPr lang="en-US" sz="1300" dirty="0"/>
                        <a:t>HOME</a:t>
                      </a:r>
                      <a:endParaRPr sz="1300" dirty="0"/>
                    </a:p>
                  </a:txBody>
                  <a:tcPr marL="76200" marR="76200" marT="76200" marB="76200"/>
                </a:tc>
                <a:tc>
                  <a:txBody>
                    <a:bodyPr/>
                    <a:lstStyle/>
                    <a:p>
                      <a:pPr marL="0" lvl="0" indent="0" algn="l" rtl="0">
                        <a:spcBef>
                          <a:spcPts val="0"/>
                        </a:spcBef>
                        <a:spcAft>
                          <a:spcPts val="0"/>
                        </a:spcAft>
                        <a:buNone/>
                      </a:pPr>
                      <a:r>
                        <a:rPr lang="en-US" sz="1300" dirty="0"/>
                        <a:t>100</a:t>
                      </a:r>
                      <a:endParaRPr sz="1300" dirty="0"/>
                    </a:p>
                  </a:txBody>
                  <a:tcPr marL="76200" marR="76200" marT="76200" marB="76200"/>
                </a:tc>
                <a:extLst>
                  <a:ext uri="{0D108BD9-81ED-4DB2-BD59-A6C34878D82A}">
                    <a16:rowId xmlns:a16="http://schemas.microsoft.com/office/drawing/2014/main" val="3981795016"/>
                  </a:ext>
                </a:extLst>
              </a:tr>
              <a:tr h="353568">
                <a:tc>
                  <a:txBody>
                    <a:bodyPr/>
                    <a:lstStyle/>
                    <a:p>
                      <a:pPr marL="0" lvl="0" indent="0" algn="l" rtl="0">
                        <a:spcBef>
                          <a:spcPts val="0"/>
                        </a:spcBef>
                        <a:spcAft>
                          <a:spcPts val="0"/>
                        </a:spcAft>
                        <a:buNone/>
                      </a:pPr>
                      <a:r>
                        <a:rPr lang="en-US" sz="1300" dirty="0"/>
                        <a:t>Home Repairs</a:t>
                      </a:r>
                      <a:endParaRPr sz="1300" dirty="0"/>
                    </a:p>
                  </a:txBody>
                  <a:tcPr marL="76200" marR="76200" marT="76200" marB="76200"/>
                </a:tc>
                <a:tc>
                  <a:txBody>
                    <a:bodyPr/>
                    <a:lstStyle/>
                    <a:p>
                      <a:pPr marL="0" lvl="0" indent="0" algn="l" rtl="0">
                        <a:spcBef>
                          <a:spcPts val="0"/>
                        </a:spcBef>
                        <a:spcAft>
                          <a:spcPts val="0"/>
                        </a:spcAft>
                        <a:buNone/>
                      </a:pPr>
                      <a:r>
                        <a:rPr lang="en-US" sz="1300" dirty="0"/>
                        <a:t>Complete</a:t>
                      </a:r>
                      <a:endParaRPr sz="1300" dirty="0"/>
                    </a:p>
                  </a:txBody>
                  <a:tcPr marL="76200" marR="76200" marT="76200" marB="76200"/>
                </a:tc>
                <a:tc>
                  <a:txBody>
                    <a:bodyPr/>
                    <a:lstStyle/>
                    <a:p>
                      <a:pPr marL="0" lvl="0" indent="0" algn="l" rtl="0">
                        <a:spcBef>
                          <a:spcPts val="0"/>
                        </a:spcBef>
                        <a:spcAft>
                          <a:spcPts val="0"/>
                        </a:spcAft>
                        <a:buNone/>
                      </a:pPr>
                      <a:r>
                        <a:rPr lang="en-US" sz="1300" dirty="0"/>
                        <a:t>1.5 M</a:t>
                      </a:r>
                      <a:endParaRPr sz="1300" dirty="0"/>
                    </a:p>
                  </a:txBody>
                  <a:tcPr marL="76200" marR="76200" marT="76200" marB="76200"/>
                </a:tc>
                <a:tc>
                  <a:txBody>
                    <a:bodyPr/>
                    <a:lstStyle/>
                    <a:p>
                      <a:pPr marL="0" lvl="0" indent="0" algn="l" rtl="0">
                        <a:spcBef>
                          <a:spcPts val="0"/>
                        </a:spcBef>
                        <a:spcAft>
                          <a:spcPts val="0"/>
                        </a:spcAft>
                        <a:buNone/>
                      </a:pPr>
                      <a:r>
                        <a:rPr lang="en-US" sz="1300"/>
                        <a:t>CDBG</a:t>
                      </a:r>
                      <a:endParaRPr sz="1300"/>
                    </a:p>
                  </a:txBody>
                  <a:tcPr marL="76200" marR="76200" marT="76200" marB="76200"/>
                </a:tc>
                <a:tc>
                  <a:txBody>
                    <a:bodyPr/>
                    <a:lstStyle/>
                    <a:p>
                      <a:pPr marL="0" lvl="0" indent="0" algn="l" rtl="0">
                        <a:spcBef>
                          <a:spcPts val="0"/>
                        </a:spcBef>
                        <a:spcAft>
                          <a:spcPts val="0"/>
                        </a:spcAft>
                        <a:buNone/>
                      </a:pPr>
                      <a:r>
                        <a:rPr lang="en-US" sz="1300" dirty="0"/>
                        <a:t>80</a:t>
                      </a:r>
                      <a:endParaRPr sz="1300" dirty="0"/>
                    </a:p>
                  </a:txBody>
                  <a:tcPr marL="76200" marR="76200" marT="76200" marB="76200"/>
                </a:tc>
                <a:extLst>
                  <a:ext uri="{0D108BD9-81ED-4DB2-BD59-A6C34878D82A}">
                    <a16:rowId xmlns:a16="http://schemas.microsoft.com/office/drawing/2014/main" val="1736609891"/>
                  </a:ext>
                </a:extLst>
              </a:tr>
              <a:tr h="353568">
                <a:tc>
                  <a:txBody>
                    <a:bodyPr/>
                    <a:lstStyle/>
                    <a:p>
                      <a:pPr marL="0" lvl="0" indent="0" algn="l" rtl="0">
                        <a:spcBef>
                          <a:spcPts val="0"/>
                        </a:spcBef>
                        <a:spcAft>
                          <a:spcPts val="0"/>
                        </a:spcAft>
                        <a:buNone/>
                      </a:pPr>
                      <a:r>
                        <a:rPr lang="en-US" sz="1300" dirty="0"/>
                        <a:t>Critical Repair 2</a:t>
                      </a:r>
                      <a:endParaRPr sz="1300" dirty="0"/>
                    </a:p>
                  </a:txBody>
                  <a:tcPr marL="76200" marR="76200" marT="76200" marB="76200"/>
                </a:tc>
                <a:tc>
                  <a:txBody>
                    <a:bodyPr/>
                    <a:lstStyle/>
                    <a:p>
                      <a:pPr marL="0" lvl="0" indent="0" algn="l" rtl="0">
                        <a:spcBef>
                          <a:spcPts val="0"/>
                        </a:spcBef>
                        <a:spcAft>
                          <a:spcPts val="0"/>
                        </a:spcAft>
                        <a:buNone/>
                      </a:pPr>
                      <a:r>
                        <a:rPr lang="en-US" sz="1300" dirty="0"/>
                        <a:t>July Launch</a:t>
                      </a:r>
                      <a:endParaRPr sz="1300" dirty="0"/>
                    </a:p>
                  </a:txBody>
                  <a:tcPr marL="76200" marR="76200" marT="76200" marB="76200"/>
                </a:tc>
                <a:tc>
                  <a:txBody>
                    <a:bodyPr/>
                    <a:lstStyle/>
                    <a:p>
                      <a:pPr marL="0" lvl="0" indent="0" algn="l" rtl="0">
                        <a:spcBef>
                          <a:spcPts val="0"/>
                        </a:spcBef>
                        <a:spcAft>
                          <a:spcPts val="0"/>
                        </a:spcAft>
                        <a:buNone/>
                      </a:pPr>
                      <a:r>
                        <a:rPr lang="en-US" sz="1300" dirty="0"/>
                        <a:t>$4M</a:t>
                      </a:r>
                      <a:endParaRPr sz="1300" dirty="0"/>
                    </a:p>
                  </a:txBody>
                  <a:tcPr marL="76200" marR="76200" marT="76200" marB="76200"/>
                </a:tc>
                <a:tc>
                  <a:txBody>
                    <a:bodyPr/>
                    <a:lstStyle/>
                    <a:p>
                      <a:pPr marL="0" lvl="0" indent="0" algn="l" rtl="0">
                        <a:spcBef>
                          <a:spcPts val="0"/>
                        </a:spcBef>
                        <a:spcAft>
                          <a:spcPts val="0"/>
                        </a:spcAft>
                        <a:buNone/>
                      </a:pPr>
                      <a:r>
                        <a:rPr lang="en-US" sz="1300" dirty="0"/>
                        <a:t>CDBG</a:t>
                      </a:r>
                      <a:endParaRPr sz="1300" dirty="0"/>
                    </a:p>
                  </a:txBody>
                  <a:tcPr marL="76200" marR="76200" marT="76200" marB="76200"/>
                </a:tc>
                <a:tc>
                  <a:txBody>
                    <a:bodyPr/>
                    <a:lstStyle/>
                    <a:p>
                      <a:pPr marL="0" lvl="0" indent="0" algn="l" rtl="0">
                        <a:spcBef>
                          <a:spcPts val="0"/>
                        </a:spcBef>
                        <a:spcAft>
                          <a:spcPts val="0"/>
                        </a:spcAft>
                        <a:buNone/>
                      </a:pPr>
                      <a:r>
                        <a:rPr lang="en-US" sz="1300" dirty="0"/>
                        <a:t>250</a:t>
                      </a:r>
                      <a:endParaRPr sz="1300" dirty="0"/>
                    </a:p>
                  </a:txBody>
                  <a:tcPr marL="76200" marR="76200" marT="76200" marB="76200"/>
                </a:tc>
                <a:extLst>
                  <a:ext uri="{0D108BD9-81ED-4DB2-BD59-A6C34878D82A}">
                    <a16:rowId xmlns:a16="http://schemas.microsoft.com/office/drawing/2014/main" val="223595276"/>
                  </a:ext>
                </a:extLst>
              </a:tr>
              <a:tr h="0">
                <a:tc>
                  <a:txBody>
                    <a:bodyPr/>
                    <a:lstStyle/>
                    <a:p>
                      <a:pPr marL="0" lvl="0" indent="0" algn="l" rtl="0">
                        <a:spcBef>
                          <a:spcPts val="0"/>
                        </a:spcBef>
                        <a:spcAft>
                          <a:spcPts val="0"/>
                        </a:spcAft>
                        <a:buNone/>
                      </a:pPr>
                      <a:r>
                        <a:rPr lang="en-US" sz="1800" b="1" dirty="0">
                          <a:solidFill>
                            <a:schemeClr val="accent1">
                              <a:lumMod val="50000"/>
                            </a:schemeClr>
                          </a:solidFill>
                        </a:rPr>
                        <a:t>TOTAL</a:t>
                      </a:r>
                    </a:p>
                  </a:txBody>
                  <a:tcPr marL="76200" marR="76200" marT="76200" marB="76200">
                    <a:solidFill>
                      <a:schemeClr val="bg1"/>
                    </a:solidFill>
                  </a:tcPr>
                </a:tc>
                <a:tc>
                  <a:txBody>
                    <a:bodyPr/>
                    <a:lstStyle/>
                    <a:p>
                      <a:pPr marL="0" lvl="0" indent="0" algn="l" rtl="0">
                        <a:spcBef>
                          <a:spcPts val="0"/>
                        </a:spcBef>
                        <a:spcAft>
                          <a:spcPts val="0"/>
                        </a:spcAft>
                        <a:buNone/>
                      </a:pPr>
                      <a:endParaRPr lang="en-US" sz="1800" b="1" dirty="0">
                        <a:solidFill>
                          <a:schemeClr val="accent1">
                            <a:lumMod val="50000"/>
                          </a:schemeClr>
                        </a:solidFill>
                      </a:endParaRPr>
                    </a:p>
                  </a:txBody>
                  <a:tcPr marL="76200" marR="76200" marT="76200" marB="76200">
                    <a:solidFill>
                      <a:schemeClr val="bg1"/>
                    </a:solidFill>
                  </a:tcPr>
                </a:tc>
                <a:tc>
                  <a:txBody>
                    <a:bodyPr/>
                    <a:lstStyle/>
                    <a:p>
                      <a:pPr marL="0" lvl="0" indent="0" algn="l" rtl="0">
                        <a:spcBef>
                          <a:spcPts val="0"/>
                        </a:spcBef>
                        <a:spcAft>
                          <a:spcPts val="0"/>
                        </a:spcAft>
                        <a:buNone/>
                      </a:pPr>
                      <a:r>
                        <a:rPr lang="en-US" sz="1800" b="1" dirty="0">
                          <a:solidFill>
                            <a:schemeClr val="accent1">
                              <a:lumMod val="50000"/>
                            </a:schemeClr>
                          </a:solidFill>
                        </a:rPr>
                        <a:t>53.6M</a:t>
                      </a:r>
                    </a:p>
                  </a:txBody>
                  <a:tcPr marL="76200" marR="76200" marT="76200" marB="76200">
                    <a:solidFill>
                      <a:schemeClr val="bg1"/>
                    </a:solidFill>
                  </a:tcPr>
                </a:tc>
                <a:tc>
                  <a:txBody>
                    <a:bodyPr/>
                    <a:lstStyle/>
                    <a:p>
                      <a:pPr marL="0" lvl="0" indent="0" algn="l" rtl="0">
                        <a:spcBef>
                          <a:spcPts val="0"/>
                        </a:spcBef>
                        <a:spcAft>
                          <a:spcPts val="0"/>
                        </a:spcAft>
                        <a:buNone/>
                      </a:pPr>
                      <a:endParaRPr lang="en-US" sz="1800" b="1" dirty="0">
                        <a:solidFill>
                          <a:schemeClr val="accent1">
                            <a:lumMod val="50000"/>
                          </a:schemeClr>
                        </a:solidFill>
                      </a:endParaRPr>
                    </a:p>
                  </a:txBody>
                  <a:tcPr marL="76200" marR="76200" marT="76200" marB="76200">
                    <a:solidFill>
                      <a:schemeClr val="bg1"/>
                    </a:solidFill>
                  </a:tcPr>
                </a:tc>
                <a:tc>
                  <a:txBody>
                    <a:bodyPr/>
                    <a:lstStyle/>
                    <a:p>
                      <a:pPr marL="0" lvl="0" indent="0" algn="l" rtl="0">
                        <a:spcBef>
                          <a:spcPts val="0"/>
                        </a:spcBef>
                        <a:spcAft>
                          <a:spcPts val="0"/>
                        </a:spcAft>
                        <a:buNone/>
                      </a:pPr>
                      <a:r>
                        <a:rPr lang="en-US" sz="1800" b="1" dirty="0">
                          <a:solidFill>
                            <a:schemeClr val="accent1">
                              <a:lumMod val="50000"/>
                            </a:schemeClr>
                          </a:solidFill>
                        </a:rPr>
                        <a:t>1,764</a:t>
                      </a:r>
                    </a:p>
                  </a:txBody>
                  <a:tcPr marL="76200" marR="76200" marT="76200" marB="76200">
                    <a:solidFill>
                      <a:schemeClr val="bg1"/>
                    </a:solidFill>
                  </a:tcPr>
                </a:tc>
                <a:extLst>
                  <a:ext uri="{0D108BD9-81ED-4DB2-BD59-A6C34878D82A}">
                    <a16:rowId xmlns:a16="http://schemas.microsoft.com/office/drawing/2014/main" val="10014"/>
                  </a:ext>
                </a:extLst>
              </a:tr>
            </a:tbl>
          </a:graphicData>
        </a:graphic>
      </p:graphicFrame>
      <p:sp>
        <p:nvSpPr>
          <p:cNvPr id="706" name="Google Shape;706;g157c185dd8f_0_560"/>
          <p:cNvSpPr txBox="1"/>
          <p:nvPr/>
        </p:nvSpPr>
        <p:spPr>
          <a:xfrm>
            <a:off x="3261526" y="313468"/>
            <a:ext cx="6951600" cy="378904"/>
          </a:xfrm>
          <a:prstGeom prst="rect">
            <a:avLst/>
          </a:prstGeom>
          <a:noFill/>
          <a:ln>
            <a:noFill/>
          </a:ln>
        </p:spPr>
        <p:txBody>
          <a:bodyPr spcFirstLastPara="1" wrap="square" lIns="0" tIns="9480" rIns="0" bIns="0" anchor="t" anchorCtr="0">
            <a:spAutoFit/>
          </a:bodyPr>
          <a:lstStyle/>
          <a:p>
            <a:pPr marL="15240" algn="ctr"/>
            <a:r>
              <a:rPr lang="en-US" sz="2400" b="1" dirty="0">
                <a:solidFill>
                  <a:schemeClr val="accent1">
                    <a:lumMod val="50000"/>
                  </a:schemeClr>
                </a:solidFill>
                <a:latin typeface="Calibri"/>
                <a:ea typeface="Calibri"/>
                <a:cs typeface="Calibri"/>
                <a:sym typeface="Calibri"/>
              </a:rPr>
              <a:t>HOUSING DEVELOPMENT COMMITMENTS </a:t>
            </a:r>
            <a:endParaRPr sz="2400" b="1" dirty="0">
              <a:solidFill>
                <a:schemeClr val="accent1">
                  <a:lumMod val="50000"/>
                </a:schemeClr>
              </a:solidFill>
              <a:latin typeface="Calibri"/>
              <a:ea typeface="Calibri"/>
              <a:cs typeface="Calibri"/>
              <a:sym typeface="Calibri"/>
            </a:endParaRPr>
          </a:p>
        </p:txBody>
      </p:sp>
      <p:pic>
        <p:nvPicPr>
          <p:cNvPr id="11" name="Picture 10" descr="Logo&#10;&#10;Description automatically generated">
            <a:extLst>
              <a:ext uri="{FF2B5EF4-FFF2-40B4-BE49-F238E27FC236}">
                <a16:creationId xmlns:a16="http://schemas.microsoft.com/office/drawing/2014/main" id="{60FEFC31-DE87-4631-B89E-46F273CB43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617" y="502920"/>
            <a:ext cx="2015279" cy="193970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6F13BF75A8EF468DD9731CF1F76832" ma:contentTypeVersion="13" ma:contentTypeDescription="Create a new document." ma:contentTypeScope="" ma:versionID="8b477f2365fa29c5f40f0d4f3e009c95">
  <xsd:schema xmlns:xsd="http://www.w3.org/2001/XMLSchema" xmlns:xs="http://www.w3.org/2001/XMLSchema" xmlns:p="http://schemas.microsoft.com/office/2006/metadata/properties" xmlns:ns3="eee5e67d-9d4d-4000-a347-335f8d606143" xmlns:ns4="bbd2ba12-9b59-4218-bea6-6301d2ca8632" targetNamespace="http://schemas.microsoft.com/office/2006/metadata/properties" ma:root="true" ma:fieldsID="184d45bf3876d3f0bf5f3f356580219c" ns3:_="" ns4:_="">
    <xsd:import namespace="eee5e67d-9d4d-4000-a347-335f8d606143"/>
    <xsd:import namespace="bbd2ba12-9b59-4218-bea6-6301d2ca863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e5e67d-9d4d-4000-a347-335f8d6061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d2ba12-9b59-4218-bea6-6301d2ca863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C0EF097-48FF-45AA-8E0E-6CB36C3C49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e5e67d-9d4d-4000-a347-335f8d606143"/>
    <ds:schemaRef ds:uri="bbd2ba12-9b59-4218-bea6-6301d2ca86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B1AB42-14D8-4BFB-AC89-A9AD940EBA37}">
  <ds:schemaRefs>
    <ds:schemaRef ds:uri="http://schemas.microsoft.com/sharepoint/v3/contenttype/forms"/>
  </ds:schemaRefs>
</ds:datastoreItem>
</file>

<file path=customXml/itemProps3.xml><?xml version="1.0" encoding="utf-8"?>
<ds:datastoreItem xmlns:ds="http://schemas.openxmlformats.org/officeDocument/2006/customXml" ds:itemID="{B126485A-3A9A-4D6D-9EEF-3DEBE4C75D93}">
  <ds:schemaRefs>
    <ds:schemaRef ds:uri="http://purl.org/dc/elements/1.1/"/>
    <ds:schemaRef ds:uri="http://schemas.microsoft.com/office/2006/metadata/properties"/>
    <ds:schemaRef ds:uri="http://schemas.microsoft.com/office/2006/documentManagement/types"/>
    <ds:schemaRef ds:uri="http://purl.org/dc/dcmitype/"/>
    <ds:schemaRef ds:uri="http://purl.org/dc/terms/"/>
    <ds:schemaRef ds:uri="http://www.w3.org/XML/1998/namespace"/>
    <ds:schemaRef ds:uri="http://schemas.microsoft.com/office/infopath/2007/PartnerControls"/>
    <ds:schemaRef ds:uri="http://schemas.openxmlformats.org/package/2006/metadata/core-properties"/>
    <ds:schemaRef ds:uri="bbd2ba12-9b59-4218-bea6-6301d2ca8632"/>
    <ds:schemaRef ds:uri="eee5e67d-9d4d-4000-a347-335f8d606143"/>
  </ds:schemaRefs>
</ds:datastoreItem>
</file>

<file path=docProps/app.xml><?xml version="1.0" encoding="utf-8"?>
<Properties xmlns="http://schemas.openxmlformats.org/officeDocument/2006/extended-properties" xmlns:vt="http://schemas.openxmlformats.org/officeDocument/2006/docPropsVTypes">
  <Template>Slice</Template>
  <TotalTime>4728</TotalTime>
  <Words>586</Words>
  <Application>Microsoft Office PowerPoint</Application>
  <PresentationFormat>Custom</PresentationFormat>
  <Paragraphs>150</Paragraphs>
  <Slides>6</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Arial</vt:lpstr>
      <vt:lpstr>Calibri</vt:lpstr>
      <vt:lpstr>Calibri Light</vt:lpstr>
      <vt:lpstr>Microsoft New Tai Lue</vt:lpstr>
      <vt:lpstr>Microsoft Tai Le</vt:lpstr>
      <vt:lpstr>Office Theme</vt:lpstr>
      <vt:lpstr>1_Office Theme</vt:lpstr>
      <vt:lpstr>PowerPoint Presentation</vt:lpstr>
      <vt:lpstr>MISSION STATEMENT:  We envision a Birmingham where all communities thrive – united in the understanding that our zip code impacts our health more than our genetic code. Driven by our passion for people and our instinct for creativity, we aim to meet people where they are; providing options for wherever people are in their housing journey making healthy, dignified, and sustainable housing attainable for all. </vt:lpstr>
      <vt:lpstr>PowerPoint Presentation</vt:lpstr>
      <vt:lpstr>Community Development Team  </vt:lpstr>
      <vt:lpstr> Who We Are!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BIRMINGHAM  MAYOR’ S PROPOSED OPERATING BUDGET FISCAL YEAR 2019</dc:title>
  <dc:creator>Fitzgerald, Florence C</dc:creator>
  <cp:lastModifiedBy>Venable-Thomas, Meghan</cp:lastModifiedBy>
  <cp:revision>84</cp:revision>
  <cp:lastPrinted>2023-03-03T17:38:56Z</cp:lastPrinted>
  <dcterms:created xsi:type="dcterms:W3CDTF">2018-04-20T16:58:03Z</dcterms:created>
  <dcterms:modified xsi:type="dcterms:W3CDTF">2023-05-16T18:48:11Z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0x010100196F13BF75A8EF468DD9731CF1F76832</vt:lpwstr>
  </property>
</Properties>
</file>